
<file path=[Content_Types].xml><?xml version="1.0" encoding="utf-8"?>
<Types xmlns="http://schemas.openxmlformats.org/package/2006/content-types">
  <Default Extension="crdownload"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468" r:id="rId7"/>
    <p:sldId id="469" r:id="rId8"/>
    <p:sldId id="470" r:id="rId9"/>
    <p:sldId id="261" r:id="rId10"/>
    <p:sldId id="262" r:id="rId11"/>
    <p:sldId id="263" r:id="rId12"/>
    <p:sldId id="472" r:id="rId13"/>
    <p:sldId id="473" r:id="rId14"/>
    <p:sldId id="474" r:id="rId15"/>
    <p:sldId id="475" r:id="rId16"/>
    <p:sldId id="471" r:id="rId17"/>
    <p:sldId id="264" r:id="rId18"/>
    <p:sldId id="476" r:id="rId19"/>
    <p:sldId id="477" r:id="rId20"/>
    <p:sldId id="265" r:id="rId21"/>
    <p:sldId id="266" r:id="rId22"/>
    <p:sldId id="267" r:id="rId23"/>
    <p:sldId id="478" r:id="rId24"/>
    <p:sldId id="479" r:id="rId25"/>
    <p:sldId id="268" r:id="rId26"/>
    <p:sldId id="269" r:id="rId27"/>
    <p:sldId id="480"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529" r:id="rId42"/>
    <p:sldId id="530" r:id="rId43"/>
    <p:sldId id="283" r:id="rId44"/>
    <p:sldId id="284" r:id="rId45"/>
    <p:sldId id="285" r:id="rId46"/>
    <p:sldId id="481" r:id="rId47"/>
    <p:sldId id="286" r:id="rId48"/>
    <p:sldId id="287" r:id="rId49"/>
    <p:sldId id="482" r:id="rId50"/>
    <p:sldId id="288" r:id="rId51"/>
    <p:sldId id="289" r:id="rId52"/>
    <p:sldId id="483" r:id="rId53"/>
    <p:sldId id="531" r:id="rId54"/>
    <p:sldId id="532" r:id="rId55"/>
    <p:sldId id="533" r:id="rId56"/>
    <p:sldId id="534" r:id="rId57"/>
    <p:sldId id="484" r:id="rId58"/>
    <p:sldId id="485" r:id="rId59"/>
    <p:sldId id="486" r:id="rId60"/>
    <p:sldId id="487" r:id="rId61"/>
    <p:sldId id="488" r:id="rId62"/>
    <p:sldId id="489" r:id="rId63"/>
    <p:sldId id="490" r:id="rId64"/>
    <p:sldId id="491" r:id="rId65"/>
    <p:sldId id="290" r:id="rId66"/>
    <p:sldId id="291" r:id="rId67"/>
    <p:sldId id="292" r:id="rId68"/>
    <p:sldId id="293" r:id="rId69"/>
    <p:sldId id="294" r:id="rId70"/>
    <p:sldId id="295" r:id="rId71"/>
    <p:sldId id="296" r:id="rId72"/>
    <p:sldId id="297" r:id="rId73"/>
    <p:sldId id="298" r:id="rId74"/>
    <p:sldId id="299" r:id="rId75"/>
    <p:sldId id="300" r:id="rId76"/>
    <p:sldId id="301" r:id="rId77"/>
    <p:sldId id="302" r:id="rId78"/>
    <p:sldId id="303" r:id="rId79"/>
    <p:sldId id="304" r:id="rId80"/>
    <p:sldId id="305" r:id="rId81"/>
    <p:sldId id="306" r:id="rId82"/>
    <p:sldId id="307" r:id="rId83"/>
    <p:sldId id="308" r:id="rId84"/>
    <p:sldId id="309" r:id="rId85"/>
    <p:sldId id="325" r:id="rId86"/>
    <p:sldId id="327" r:id="rId87"/>
    <p:sldId id="328" r:id="rId88"/>
    <p:sldId id="329" r:id="rId89"/>
    <p:sldId id="330" r:id="rId90"/>
    <p:sldId id="331" r:id="rId91"/>
    <p:sldId id="332" r:id="rId92"/>
    <p:sldId id="333" r:id="rId93"/>
    <p:sldId id="334" r:id="rId94"/>
    <p:sldId id="335" r:id="rId95"/>
    <p:sldId id="336" r:id="rId96"/>
    <p:sldId id="337" r:id="rId97"/>
    <p:sldId id="338" r:id="rId98"/>
    <p:sldId id="339" r:id="rId99"/>
    <p:sldId id="492" r:id="rId100"/>
    <p:sldId id="493" r:id="rId101"/>
    <p:sldId id="340" r:id="rId102"/>
    <p:sldId id="494"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 id="495" r:id="rId116"/>
    <p:sldId id="496" r:id="rId117"/>
    <p:sldId id="497" r:id="rId118"/>
    <p:sldId id="498" r:id="rId119"/>
    <p:sldId id="353" r:id="rId120"/>
    <p:sldId id="354" r:id="rId121"/>
    <p:sldId id="355" r:id="rId122"/>
    <p:sldId id="356" r:id="rId123"/>
    <p:sldId id="499" r:id="rId124"/>
    <p:sldId id="500" r:id="rId125"/>
    <p:sldId id="501" r:id="rId126"/>
    <p:sldId id="502" r:id="rId127"/>
    <p:sldId id="503" r:id="rId128"/>
    <p:sldId id="357" r:id="rId129"/>
    <p:sldId id="358" r:id="rId130"/>
    <p:sldId id="359" r:id="rId131"/>
    <p:sldId id="504" r:id="rId132"/>
    <p:sldId id="505" r:id="rId133"/>
    <p:sldId id="506" r:id="rId134"/>
    <p:sldId id="507" r:id="rId135"/>
    <p:sldId id="524" r:id="rId136"/>
    <p:sldId id="525" r:id="rId137"/>
    <p:sldId id="526" r:id="rId138"/>
    <p:sldId id="528" r:id="rId139"/>
    <p:sldId id="527" r:id="rId140"/>
    <p:sldId id="360" r:id="rId141"/>
    <p:sldId id="361" r:id="rId142"/>
    <p:sldId id="510" r:id="rId143"/>
    <p:sldId id="511" r:id="rId144"/>
    <p:sldId id="362" r:id="rId145"/>
    <p:sldId id="363" r:id="rId146"/>
    <p:sldId id="364" r:id="rId147"/>
    <p:sldId id="365" r:id="rId148"/>
    <p:sldId id="366" r:id="rId149"/>
    <p:sldId id="367" r:id="rId150"/>
    <p:sldId id="368" r:id="rId151"/>
    <p:sldId id="512" r:id="rId152"/>
    <p:sldId id="369" r:id="rId153"/>
    <p:sldId id="370" r:id="rId154"/>
    <p:sldId id="371" r:id="rId155"/>
    <p:sldId id="372" r:id="rId156"/>
    <p:sldId id="373" r:id="rId157"/>
    <p:sldId id="374" r:id="rId158"/>
    <p:sldId id="375" r:id="rId159"/>
    <p:sldId id="376" r:id="rId160"/>
    <p:sldId id="377" r:id="rId161"/>
    <p:sldId id="378" r:id="rId162"/>
    <p:sldId id="379" r:id="rId163"/>
    <p:sldId id="380" r:id="rId164"/>
    <p:sldId id="467" r:id="rId165"/>
    <p:sldId id="381" r:id="rId166"/>
    <p:sldId id="382" r:id="rId167"/>
    <p:sldId id="391" r:id="rId168"/>
    <p:sldId id="392" r:id="rId169"/>
    <p:sldId id="393" r:id="rId170"/>
    <p:sldId id="394" r:id="rId171"/>
    <p:sldId id="395" r:id="rId172"/>
    <p:sldId id="396" r:id="rId173"/>
    <p:sldId id="397" r:id="rId174"/>
    <p:sldId id="398" r:id="rId175"/>
    <p:sldId id="399" r:id="rId176"/>
    <p:sldId id="400" r:id="rId177"/>
    <p:sldId id="401" r:id="rId178"/>
    <p:sldId id="402" r:id="rId179"/>
    <p:sldId id="514" r:id="rId180"/>
    <p:sldId id="403" r:id="rId181"/>
    <p:sldId id="404" r:id="rId182"/>
    <p:sldId id="405" r:id="rId183"/>
    <p:sldId id="410" r:id="rId184"/>
    <p:sldId id="411" r:id="rId185"/>
    <p:sldId id="412" r:id="rId186"/>
    <p:sldId id="413" r:id="rId187"/>
    <p:sldId id="414" r:id="rId188"/>
    <p:sldId id="415" r:id="rId189"/>
    <p:sldId id="416" r:id="rId190"/>
    <p:sldId id="417" r:id="rId191"/>
    <p:sldId id="418" r:id="rId192"/>
    <p:sldId id="419" r:id="rId193"/>
    <p:sldId id="420" r:id="rId194"/>
    <p:sldId id="508" r:id="rId195"/>
    <p:sldId id="509" r:id="rId196"/>
    <p:sldId id="515" r:id="rId197"/>
    <p:sldId id="516" r:id="rId198"/>
    <p:sldId id="517" r:id="rId199"/>
    <p:sldId id="518" r:id="rId200"/>
    <p:sldId id="519" r:id="rId201"/>
    <p:sldId id="520" r:id="rId202"/>
    <p:sldId id="521" r:id="rId203"/>
    <p:sldId id="522" r:id="rId204"/>
    <p:sldId id="523" r:id="rId205"/>
    <p:sldId id="513" r:id="rId206"/>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013"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heme" Target="theme/theme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67107" y="904747"/>
            <a:ext cx="10339676" cy="3308350"/>
          </a:xfrm>
          <a:prstGeom prst="rect">
            <a:avLst/>
          </a:prstGeom>
        </p:spPr>
        <p:txBody>
          <a:bodyPr wrap="square" lIns="0" tIns="0" rIns="0" bIns="0">
            <a:spAutoFit/>
          </a:bodyPr>
          <a:lstStyle>
            <a:lvl1pPr>
              <a:defRPr sz="4400" b="1" i="0">
                <a:solidFill>
                  <a:schemeClr val="tx1"/>
                </a:solidFill>
                <a:latin typeface="Verdana"/>
                <a:cs typeface="Verdan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4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Verdana"/>
                <a:cs typeface="Verdana"/>
              </a:defRPr>
            </a:lvl1pPr>
          </a:lstStyle>
          <a:p>
            <a:pPr marL="38100">
              <a:lnSpc>
                <a:spcPct val="100000"/>
              </a:lnSpc>
              <a:spcBef>
                <a:spcPts val="105"/>
              </a:spcBef>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24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6" name="Holder 6"/>
          <p:cNvSpPr>
            <a:spLocks noGrp="1"/>
          </p:cNvSpPr>
          <p:nvPr>
            <p:ph type="sldNum" sz="quarter" idx="7"/>
          </p:nvPr>
        </p:nvSpPr>
        <p:spPr/>
        <p:txBody>
          <a:bodyPr lIns="0" tIns="0" rIns="0" bIns="0"/>
          <a:lstStyle>
            <a:lvl1pPr>
              <a:defRPr sz="1200" b="0" i="0">
                <a:solidFill>
                  <a:srgbClr val="898989"/>
                </a:solidFill>
                <a:latin typeface="Verdana"/>
                <a:cs typeface="Verdana"/>
              </a:defRPr>
            </a:lvl1pPr>
          </a:lstStyle>
          <a:p>
            <a:pPr marL="38100">
              <a:lnSpc>
                <a:spcPct val="100000"/>
              </a:lnSpc>
              <a:spcBef>
                <a:spcPts val="105"/>
              </a:spcBef>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Verdana"/>
                <a:cs typeface="Verdana"/>
              </a:defRPr>
            </a:lvl1pPr>
          </a:lstStyle>
          <a:p>
            <a:endParaRPr/>
          </a:p>
        </p:txBody>
      </p:sp>
      <p:sp>
        <p:nvSpPr>
          <p:cNvPr id="3" name="Holder 3"/>
          <p:cNvSpPr>
            <a:spLocks noGrp="1"/>
          </p:cNvSpPr>
          <p:nvPr>
            <p:ph sz="half" idx="2"/>
          </p:nvPr>
        </p:nvSpPr>
        <p:spPr>
          <a:xfrm>
            <a:off x="1203313" y="1750060"/>
            <a:ext cx="5471159" cy="4338320"/>
          </a:xfrm>
          <a:prstGeom prst="rect">
            <a:avLst/>
          </a:prstGeom>
        </p:spPr>
        <p:txBody>
          <a:bodyPr wrap="square" lIns="0" tIns="0" rIns="0" bIns="0">
            <a:spAutoFit/>
          </a:bodyPr>
          <a:lstStyle>
            <a:lvl1pPr>
              <a:defRPr sz="2200" b="1" i="0">
                <a:solidFill>
                  <a:schemeClr val="tx1"/>
                </a:solidFill>
                <a:latin typeface="Verdana"/>
                <a:cs typeface="Verdana"/>
              </a:defRPr>
            </a:lvl1pPr>
          </a:lstStyle>
          <a:p>
            <a:endParaRPr/>
          </a:p>
        </p:txBody>
      </p:sp>
      <p:sp>
        <p:nvSpPr>
          <p:cNvPr id="4" name="Holder 4"/>
          <p:cNvSpPr>
            <a:spLocks noGrp="1"/>
          </p:cNvSpPr>
          <p:nvPr>
            <p:ph sz="half" idx="3"/>
          </p:nvPr>
        </p:nvSpPr>
        <p:spPr>
          <a:xfrm>
            <a:off x="7555345" y="1791715"/>
            <a:ext cx="3341370" cy="4341495"/>
          </a:xfrm>
          <a:prstGeom prst="rect">
            <a:avLst/>
          </a:prstGeom>
        </p:spPr>
        <p:txBody>
          <a:bodyPr wrap="square" lIns="0" tIns="0" rIns="0" bIns="0">
            <a:spAutoFit/>
          </a:bodyPr>
          <a:lstStyle>
            <a:lvl1pPr>
              <a:defRPr sz="2400" b="1" i="0">
                <a:solidFill>
                  <a:schemeClr val="tx1"/>
                </a:solidFill>
                <a:latin typeface="Verdana"/>
                <a:cs typeface="Verdan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7" name="Holder 7"/>
          <p:cNvSpPr>
            <a:spLocks noGrp="1"/>
          </p:cNvSpPr>
          <p:nvPr>
            <p:ph type="sldNum" sz="quarter" idx="7"/>
          </p:nvPr>
        </p:nvSpPr>
        <p:spPr/>
        <p:txBody>
          <a:bodyPr lIns="0" tIns="0" rIns="0" bIns="0"/>
          <a:lstStyle>
            <a:lvl1pPr>
              <a:defRPr sz="1200" b="0" i="0">
                <a:solidFill>
                  <a:srgbClr val="898989"/>
                </a:solidFill>
                <a:latin typeface="Verdana"/>
                <a:cs typeface="Verdana"/>
              </a:defRPr>
            </a:lvl1pPr>
          </a:lstStyle>
          <a:p>
            <a:pPr marL="38100">
              <a:lnSpc>
                <a:spcPct val="100000"/>
              </a:lnSpc>
              <a:spcBef>
                <a:spcPts val="105"/>
              </a:spcBef>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tx1"/>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5" name="Holder 5"/>
          <p:cNvSpPr>
            <a:spLocks noGrp="1"/>
          </p:cNvSpPr>
          <p:nvPr>
            <p:ph type="sldNum" sz="quarter" idx="7"/>
          </p:nvPr>
        </p:nvSpPr>
        <p:spPr/>
        <p:txBody>
          <a:bodyPr lIns="0" tIns="0" rIns="0" bIns="0"/>
          <a:lstStyle>
            <a:lvl1pPr>
              <a:defRPr sz="1200" b="0" i="0">
                <a:solidFill>
                  <a:srgbClr val="898989"/>
                </a:solidFill>
                <a:latin typeface="Verdana"/>
                <a:cs typeface="Verdana"/>
              </a:defRPr>
            </a:lvl1pPr>
          </a:lstStyle>
          <a:p>
            <a:pPr marL="38100">
              <a:lnSpc>
                <a:spcPct val="100000"/>
              </a:lnSpc>
              <a:spcBef>
                <a:spcPts val="105"/>
              </a:spcBef>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4" name="Holder 4"/>
          <p:cNvSpPr>
            <a:spLocks noGrp="1"/>
          </p:cNvSpPr>
          <p:nvPr>
            <p:ph type="sldNum" sz="quarter" idx="7"/>
          </p:nvPr>
        </p:nvSpPr>
        <p:spPr/>
        <p:txBody>
          <a:bodyPr lIns="0" tIns="0" rIns="0" bIns="0"/>
          <a:lstStyle>
            <a:lvl1pPr>
              <a:defRPr sz="1200" b="0" i="0">
                <a:solidFill>
                  <a:srgbClr val="898989"/>
                </a:solidFill>
                <a:latin typeface="Verdana"/>
                <a:cs typeface="Verdana"/>
              </a:defRPr>
            </a:lvl1pPr>
          </a:lstStyle>
          <a:p>
            <a:pPr marL="38100">
              <a:lnSpc>
                <a:spcPct val="100000"/>
              </a:lnSpc>
              <a:spcBef>
                <a:spcPts val="105"/>
              </a:spcBef>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07231" y="515619"/>
            <a:ext cx="10777537" cy="635000"/>
          </a:xfrm>
          <a:prstGeom prst="rect">
            <a:avLst/>
          </a:prstGeom>
        </p:spPr>
        <p:txBody>
          <a:bodyPr wrap="square" lIns="0" tIns="0" rIns="0" bIns="0">
            <a:spAutoFit/>
          </a:bodyPr>
          <a:lstStyle>
            <a:lvl1pPr>
              <a:defRPr sz="4400" b="1" i="0">
                <a:solidFill>
                  <a:schemeClr val="tx1"/>
                </a:solidFill>
                <a:latin typeface="Verdana"/>
                <a:cs typeface="Verdana"/>
              </a:defRPr>
            </a:lvl1pPr>
          </a:lstStyle>
          <a:p>
            <a:endParaRPr/>
          </a:p>
        </p:txBody>
      </p:sp>
      <p:sp>
        <p:nvSpPr>
          <p:cNvPr id="3" name="Holder 3"/>
          <p:cNvSpPr>
            <a:spLocks noGrp="1"/>
          </p:cNvSpPr>
          <p:nvPr>
            <p:ph type="body" idx="1"/>
          </p:nvPr>
        </p:nvSpPr>
        <p:spPr>
          <a:xfrm>
            <a:off x="688338" y="1621028"/>
            <a:ext cx="6017259" cy="3110229"/>
          </a:xfrm>
          <a:prstGeom prst="rect">
            <a:avLst/>
          </a:prstGeom>
        </p:spPr>
        <p:txBody>
          <a:bodyPr wrap="square" lIns="0" tIns="0" rIns="0" bIns="0">
            <a:spAutoFit/>
          </a:bodyPr>
          <a:lstStyle>
            <a:lvl1pPr>
              <a:defRPr sz="24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8/10/2024</a:t>
            </a:fld>
            <a:endParaRPr lang="en-US"/>
          </a:p>
        </p:txBody>
      </p:sp>
      <p:sp>
        <p:nvSpPr>
          <p:cNvPr id="6" name="Holder 6"/>
          <p:cNvSpPr>
            <a:spLocks noGrp="1"/>
          </p:cNvSpPr>
          <p:nvPr>
            <p:ph type="sldNum" sz="quarter" idx="7"/>
          </p:nvPr>
        </p:nvSpPr>
        <p:spPr>
          <a:xfrm>
            <a:off x="11283315" y="6432927"/>
            <a:ext cx="257492" cy="212725"/>
          </a:xfrm>
          <a:prstGeom prst="rect">
            <a:avLst/>
          </a:prstGeom>
        </p:spPr>
        <p:txBody>
          <a:bodyPr wrap="square" lIns="0" tIns="0" rIns="0" bIns="0">
            <a:spAutoFit/>
          </a:bodyPr>
          <a:lstStyle>
            <a:lvl1pPr>
              <a:defRPr sz="1200" b="0" i="0">
                <a:solidFill>
                  <a:srgbClr val="898989"/>
                </a:solidFill>
                <a:latin typeface="Verdana"/>
                <a:cs typeface="Verdana"/>
              </a:defRPr>
            </a:lvl1pPr>
          </a:lstStyle>
          <a:p>
            <a:pPr marL="38100">
              <a:lnSpc>
                <a:spcPct val="100000"/>
              </a:lnSpc>
              <a:spcBef>
                <a:spcPts val="105"/>
              </a:spcBef>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10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890.png"/></Relationships>
</file>

<file path=ppt/slides/_rels/slide11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7.png"/><Relationship Id="rId7" Type="http://schemas.openxmlformats.org/officeDocument/2006/relationships/image" Target="../media/image1200.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190.png"/><Relationship Id="rId5" Type="http://schemas.openxmlformats.org/officeDocument/2006/relationships/image" Target="../media/image1180.png"/><Relationship Id="rId4" Type="http://schemas.openxmlformats.org/officeDocument/2006/relationships/image" Target="../media/image1170.png"/></Relationships>
</file>

<file path=ppt/slides/_rels/slide15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image" Target="../media/image131.png"/><Relationship Id="rId16"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1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1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52.crdownload"/><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5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83.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image" Target="../media/image167.jpg"/><Relationship Id="rId1" Type="http://schemas.openxmlformats.org/officeDocument/2006/relationships/slideLayout" Target="../slideLayouts/slideLayout4.xml"/><Relationship Id="rId4" Type="http://schemas.openxmlformats.org/officeDocument/2006/relationships/image" Target="../media/image169.jpg"/></Relationships>
</file>

<file path=ppt/slides/_rels/slide1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image" Target="../media/image172.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4.jp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 Id="rId4" Type="http://schemas.openxmlformats.org/officeDocument/2006/relationships/image" Target="../media/image1750.png"/></Relationships>
</file>

<file path=ppt/slides/_rels/slide19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780.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90.png"/><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20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86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4.xml"/><Relationship Id="rId4" Type="http://schemas.openxmlformats.org/officeDocument/2006/relationships/image" Target="../media/image78.jpg"/></Relationships>
</file>

<file path=ppt/slides/_rels/slide8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466852" rIns="0" bIns="0" rtlCol="0">
            <a:spAutoFit/>
          </a:bodyPr>
          <a:lstStyle/>
          <a:p>
            <a:pPr marL="161925" marR="5080">
              <a:lnSpc>
                <a:spcPts val="9500"/>
              </a:lnSpc>
              <a:spcBef>
                <a:spcPts val="300"/>
              </a:spcBef>
            </a:pPr>
            <a:r>
              <a:rPr sz="8000" spc="-620" dirty="0"/>
              <a:t>Components</a:t>
            </a:r>
            <a:r>
              <a:rPr sz="8000" spc="-495" dirty="0"/>
              <a:t> </a:t>
            </a:r>
            <a:r>
              <a:rPr sz="8000" spc="-770" dirty="0"/>
              <a:t>of</a:t>
            </a:r>
            <a:r>
              <a:rPr sz="8000" spc="-495" dirty="0"/>
              <a:t> </a:t>
            </a:r>
            <a:r>
              <a:rPr sz="8000" spc="-50" dirty="0"/>
              <a:t>a </a:t>
            </a:r>
            <a:r>
              <a:rPr sz="8000" spc="-840" dirty="0"/>
              <a:t>time</a:t>
            </a:r>
            <a:r>
              <a:rPr sz="8000" spc="-480" dirty="0"/>
              <a:t> </a:t>
            </a:r>
            <a:r>
              <a:rPr sz="8000" spc="-869" dirty="0"/>
              <a:t>series</a:t>
            </a:r>
            <a:endParaRPr sz="8000"/>
          </a:p>
        </p:txBody>
      </p:sp>
      <p:sp>
        <p:nvSpPr>
          <p:cNvPr id="3" name="object 3"/>
          <p:cNvSpPr txBox="1"/>
          <p:nvPr/>
        </p:nvSpPr>
        <p:spPr>
          <a:xfrm>
            <a:off x="8281351" y="4600955"/>
            <a:ext cx="2985770" cy="946150"/>
          </a:xfrm>
          <a:prstGeom prst="rect">
            <a:avLst/>
          </a:prstGeom>
        </p:spPr>
        <p:txBody>
          <a:bodyPr vert="horz" wrap="square" lIns="0" tIns="72390" rIns="0" bIns="0" rtlCol="0">
            <a:spAutoFit/>
          </a:bodyPr>
          <a:lstStyle/>
          <a:p>
            <a:pPr marL="12700" marR="5080" indent="828675">
              <a:lnSpc>
                <a:spcPts val="3410"/>
              </a:lnSpc>
              <a:spcBef>
                <a:spcPts val="570"/>
              </a:spcBef>
            </a:pPr>
            <a:r>
              <a:rPr sz="3200" b="1" spc="-420" dirty="0">
                <a:solidFill>
                  <a:srgbClr val="898989"/>
                </a:solidFill>
                <a:latin typeface="Verdana"/>
                <a:cs typeface="Verdana"/>
              </a:rPr>
              <a:t>Time</a:t>
            </a:r>
            <a:r>
              <a:rPr sz="3200" b="1" spc="-195" dirty="0">
                <a:solidFill>
                  <a:srgbClr val="898989"/>
                </a:solidFill>
                <a:latin typeface="Verdana"/>
                <a:cs typeface="Verdana"/>
              </a:rPr>
              <a:t> </a:t>
            </a:r>
            <a:r>
              <a:rPr sz="3200" b="1" spc="-360" dirty="0">
                <a:solidFill>
                  <a:srgbClr val="898989"/>
                </a:solidFill>
                <a:latin typeface="Verdana"/>
                <a:cs typeface="Verdana"/>
              </a:rPr>
              <a:t>series </a:t>
            </a:r>
            <a:r>
              <a:rPr sz="3200" b="1" spc="-240" dirty="0">
                <a:solidFill>
                  <a:srgbClr val="898989"/>
                </a:solidFill>
                <a:latin typeface="Verdana"/>
                <a:cs typeface="Verdana"/>
              </a:rPr>
              <a:t>decomposition</a:t>
            </a:r>
            <a:endParaRPr sz="3200">
              <a:latin typeface="Verdana"/>
              <a:cs typeface="Verdana"/>
            </a:endParaRPr>
          </a:p>
        </p:txBody>
      </p:sp>
      <p:grpSp>
        <p:nvGrpSpPr>
          <p:cNvPr id="4" name="object 4"/>
          <p:cNvGrpSpPr/>
          <p:nvPr/>
        </p:nvGrpSpPr>
        <p:grpSpPr>
          <a:xfrm>
            <a:off x="841247" y="4294795"/>
            <a:ext cx="10506710" cy="55244"/>
            <a:chOff x="841247" y="4294795"/>
            <a:chExt cx="10506710" cy="55244"/>
          </a:xfrm>
        </p:grpSpPr>
        <p:sp>
          <p:nvSpPr>
            <p:cNvPr id="5" name="object 5"/>
            <p:cNvSpPr/>
            <p:nvPr/>
          </p:nvSpPr>
          <p:spPr>
            <a:xfrm>
              <a:off x="841247" y="4331166"/>
              <a:ext cx="6560184" cy="18415"/>
            </a:xfrm>
            <a:custGeom>
              <a:avLst/>
              <a:gdLst/>
              <a:ahLst/>
              <a:cxnLst/>
              <a:rect l="l" t="t" r="r" b="b"/>
              <a:pathLst>
                <a:path w="6560184" h="18414">
                  <a:moveTo>
                    <a:pt x="0" y="18287"/>
                  </a:moveTo>
                  <a:lnTo>
                    <a:pt x="6559675" y="18287"/>
                  </a:lnTo>
                  <a:lnTo>
                    <a:pt x="6559675" y="0"/>
                  </a:lnTo>
                  <a:lnTo>
                    <a:pt x="0" y="0"/>
                  </a:lnTo>
                  <a:lnTo>
                    <a:pt x="0" y="18287"/>
                  </a:lnTo>
                  <a:close/>
                </a:path>
              </a:pathLst>
            </a:custGeom>
            <a:solidFill>
              <a:srgbClr val="D5D5D5"/>
            </a:solidFill>
          </p:spPr>
          <p:txBody>
            <a:bodyPr wrap="square" lIns="0" tIns="0" rIns="0" bIns="0" rtlCol="0"/>
            <a:lstStyle/>
            <a:p>
              <a:endParaRPr/>
            </a:p>
          </p:txBody>
        </p:sp>
        <p:sp>
          <p:nvSpPr>
            <p:cNvPr id="6" name="object 6"/>
            <p:cNvSpPr/>
            <p:nvPr/>
          </p:nvSpPr>
          <p:spPr>
            <a:xfrm>
              <a:off x="7400923" y="4294795"/>
              <a:ext cx="3947160" cy="55244"/>
            </a:xfrm>
            <a:custGeom>
              <a:avLst/>
              <a:gdLst/>
              <a:ahLst/>
              <a:cxnLst/>
              <a:rect l="l" t="t" r="r" b="b"/>
              <a:pathLst>
                <a:path w="3947159" h="55245">
                  <a:moveTo>
                    <a:pt x="3946779" y="0"/>
                  </a:moveTo>
                  <a:lnTo>
                    <a:pt x="0" y="0"/>
                  </a:lnTo>
                  <a:lnTo>
                    <a:pt x="0" y="54863"/>
                  </a:lnTo>
                  <a:lnTo>
                    <a:pt x="3946779" y="54863"/>
                  </a:lnTo>
                  <a:lnTo>
                    <a:pt x="3946779" y="0"/>
                  </a:lnTo>
                  <a:close/>
                </a:path>
              </a:pathLst>
            </a:custGeom>
            <a:solidFill>
              <a:srgbClr val="C0504D"/>
            </a:solidFill>
          </p:spPr>
          <p:txBody>
            <a:bodyPr wrap="square" lIns="0" tIns="0" rIns="0" bIns="0" rtlCol="0"/>
            <a:lstStyle/>
            <a:p>
              <a:endParaRPr/>
            </a:p>
          </p:txBody>
        </p:sp>
      </p:grpSp>
      <p:sp>
        <p:nvSpPr>
          <p:cNvPr id="7" name="object 7"/>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200" spc="-50" dirty="0">
                <a:solidFill>
                  <a:srgbClr val="7F7F7F"/>
                </a:solidFill>
                <a:latin typeface="Verdana"/>
                <a:cs typeface="Verdana"/>
              </a:rPr>
              <a:t>1</a:t>
            </a:fld>
            <a:endParaRPr sz="1200">
              <a:latin typeface="Verdana"/>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9635">
              <a:lnSpc>
                <a:spcPct val="100000"/>
              </a:lnSpc>
              <a:spcBef>
                <a:spcPts val="100"/>
              </a:spcBef>
            </a:pPr>
            <a:r>
              <a:rPr sz="4000" spc="-525" dirty="0"/>
              <a:t>Time</a:t>
            </a:r>
            <a:r>
              <a:rPr sz="4000" spc="-245" dirty="0"/>
              <a:t> </a:t>
            </a:r>
            <a:r>
              <a:rPr sz="4000" spc="-430" dirty="0"/>
              <a:t>series</a:t>
            </a:r>
            <a:r>
              <a:rPr sz="4000" spc="-235" dirty="0"/>
              <a:t> </a:t>
            </a:r>
            <a:r>
              <a:rPr sz="4000" spc="-335" dirty="0"/>
              <a:t>components:</a:t>
            </a:r>
            <a:r>
              <a:rPr sz="4000" spc="-235" dirty="0"/>
              <a:t> </a:t>
            </a:r>
            <a:r>
              <a:rPr sz="4000" spc="-375" dirty="0"/>
              <a:t>Seasonality</a:t>
            </a:r>
            <a:endParaRPr sz="4000"/>
          </a:p>
        </p:txBody>
      </p:sp>
      <p:sp>
        <p:nvSpPr>
          <p:cNvPr id="3" name="object 3"/>
          <p:cNvSpPr txBox="1"/>
          <p:nvPr/>
        </p:nvSpPr>
        <p:spPr>
          <a:xfrm>
            <a:off x="688340" y="1621028"/>
            <a:ext cx="10384155" cy="760095"/>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spc="-85" dirty="0">
                <a:latin typeface="Verdana"/>
                <a:cs typeface="Verdana"/>
              </a:rPr>
              <a:t>Let</a:t>
            </a:r>
            <a:r>
              <a:rPr sz="2400" spc="-165" dirty="0">
                <a:latin typeface="Verdana"/>
                <a:cs typeface="Verdana"/>
              </a:rPr>
              <a:t> </a:t>
            </a:r>
            <a:r>
              <a:rPr sz="2400" spc="-200" dirty="0">
                <a:latin typeface="Verdana"/>
                <a:cs typeface="Verdana"/>
              </a:rPr>
              <a:t>us</a:t>
            </a:r>
            <a:r>
              <a:rPr sz="2400" spc="-155" dirty="0">
                <a:latin typeface="Verdana"/>
                <a:cs typeface="Verdana"/>
              </a:rPr>
              <a:t> </a:t>
            </a:r>
            <a:r>
              <a:rPr sz="2400" spc="-90" dirty="0">
                <a:latin typeface="Verdana"/>
                <a:cs typeface="Verdana"/>
              </a:rPr>
              <a:t>highlight</a:t>
            </a:r>
            <a:r>
              <a:rPr sz="2400" spc="-165" dirty="0">
                <a:latin typeface="Verdana"/>
                <a:cs typeface="Verdana"/>
              </a:rPr>
              <a:t> </a:t>
            </a:r>
            <a:r>
              <a:rPr sz="2400" spc="-50" dirty="0">
                <a:latin typeface="Verdana"/>
                <a:cs typeface="Verdana"/>
              </a:rPr>
              <a:t>some</a:t>
            </a:r>
            <a:r>
              <a:rPr sz="2400" spc="-160" dirty="0">
                <a:latin typeface="Verdana"/>
                <a:cs typeface="Verdana"/>
              </a:rPr>
              <a:t> </a:t>
            </a:r>
            <a:r>
              <a:rPr sz="2400" spc="-100" dirty="0">
                <a:latin typeface="Verdana"/>
                <a:cs typeface="Verdana"/>
              </a:rPr>
              <a:t>years</a:t>
            </a:r>
            <a:r>
              <a:rPr sz="2400" spc="-155" dirty="0">
                <a:latin typeface="Verdana"/>
                <a:cs typeface="Verdana"/>
              </a:rPr>
              <a:t> </a:t>
            </a:r>
            <a:r>
              <a:rPr sz="2400" spc="-40" dirty="0">
                <a:latin typeface="Verdana"/>
                <a:cs typeface="Verdana"/>
              </a:rPr>
              <a:t>here</a:t>
            </a:r>
            <a:r>
              <a:rPr sz="2400" spc="-165" dirty="0">
                <a:latin typeface="Verdana"/>
                <a:cs typeface="Verdana"/>
              </a:rPr>
              <a:t> </a:t>
            </a:r>
            <a:r>
              <a:rPr sz="2400" spc="-20" dirty="0">
                <a:latin typeface="Verdana"/>
                <a:cs typeface="Verdana"/>
              </a:rPr>
              <a:t>to</a:t>
            </a:r>
            <a:r>
              <a:rPr sz="2400" spc="-155" dirty="0">
                <a:latin typeface="Verdana"/>
                <a:cs typeface="Verdana"/>
              </a:rPr>
              <a:t> </a:t>
            </a:r>
            <a:r>
              <a:rPr sz="2400" spc="-130" dirty="0">
                <a:latin typeface="Verdana"/>
                <a:cs typeface="Verdana"/>
              </a:rPr>
              <a:t>illustrate</a:t>
            </a:r>
            <a:r>
              <a:rPr sz="2400" spc="-160" dirty="0">
                <a:latin typeface="Verdana"/>
                <a:cs typeface="Verdana"/>
              </a:rPr>
              <a:t> </a:t>
            </a:r>
            <a:r>
              <a:rPr sz="2400" spc="-80" dirty="0">
                <a:latin typeface="Verdana"/>
                <a:cs typeface="Verdana"/>
              </a:rPr>
              <a:t>yearly</a:t>
            </a:r>
            <a:r>
              <a:rPr sz="2400" spc="-165" dirty="0">
                <a:latin typeface="Verdana"/>
                <a:cs typeface="Verdana"/>
              </a:rPr>
              <a:t> </a:t>
            </a:r>
            <a:r>
              <a:rPr sz="2400" spc="-75" dirty="0">
                <a:latin typeface="Verdana"/>
                <a:cs typeface="Verdana"/>
              </a:rPr>
              <a:t>seasonality</a:t>
            </a:r>
            <a:r>
              <a:rPr sz="2400" spc="-160" dirty="0">
                <a:latin typeface="Verdana"/>
                <a:cs typeface="Verdana"/>
              </a:rPr>
              <a:t> (i.e.,</a:t>
            </a:r>
            <a:r>
              <a:rPr sz="2400" spc="-170" dirty="0">
                <a:latin typeface="Verdana"/>
                <a:cs typeface="Verdana"/>
              </a:rPr>
              <a:t> </a:t>
            </a:r>
            <a:r>
              <a:rPr sz="2400" spc="150" dirty="0">
                <a:latin typeface="Verdana"/>
                <a:cs typeface="Verdana"/>
              </a:rPr>
              <a:t>a </a:t>
            </a:r>
            <a:r>
              <a:rPr sz="2400" spc="-10" dirty="0">
                <a:latin typeface="Verdana"/>
                <a:cs typeface="Verdana"/>
              </a:rPr>
              <a:t>repeating</a:t>
            </a:r>
            <a:r>
              <a:rPr sz="2400" spc="-175" dirty="0">
                <a:latin typeface="Verdana"/>
                <a:cs typeface="Verdana"/>
              </a:rPr>
              <a:t> </a:t>
            </a:r>
            <a:r>
              <a:rPr sz="2400" spc="-35" dirty="0">
                <a:latin typeface="Verdana"/>
                <a:cs typeface="Verdana"/>
              </a:rPr>
              <a:t>pattern</a:t>
            </a:r>
            <a:r>
              <a:rPr sz="2400" spc="-170" dirty="0">
                <a:latin typeface="Verdana"/>
                <a:cs typeface="Verdana"/>
              </a:rPr>
              <a:t> </a:t>
            </a:r>
            <a:r>
              <a:rPr sz="2400" spc="-45" dirty="0">
                <a:latin typeface="Verdana"/>
                <a:cs typeface="Verdana"/>
              </a:rPr>
              <a:t>that</a:t>
            </a:r>
            <a:r>
              <a:rPr sz="2400" spc="-170" dirty="0">
                <a:latin typeface="Verdana"/>
                <a:cs typeface="Verdana"/>
              </a:rPr>
              <a:t> </a:t>
            </a:r>
            <a:r>
              <a:rPr sz="2400" dirty="0">
                <a:latin typeface="Verdana"/>
                <a:cs typeface="Verdana"/>
              </a:rPr>
              <a:t>occurs</a:t>
            </a:r>
            <a:r>
              <a:rPr sz="2400" spc="-165" dirty="0">
                <a:latin typeface="Verdana"/>
                <a:cs typeface="Verdana"/>
              </a:rPr>
              <a:t> </a:t>
            </a:r>
            <a:r>
              <a:rPr sz="2400" spc="130" dirty="0">
                <a:latin typeface="Verdana"/>
                <a:cs typeface="Verdana"/>
              </a:rPr>
              <a:t>each</a:t>
            </a:r>
            <a:r>
              <a:rPr sz="2400" spc="-170" dirty="0">
                <a:latin typeface="Verdana"/>
                <a:cs typeface="Verdana"/>
              </a:rPr>
              <a:t> </a:t>
            </a:r>
            <a:r>
              <a:rPr sz="2400" spc="-10" dirty="0">
                <a:latin typeface="Verdana"/>
                <a:cs typeface="Verdana"/>
              </a:rPr>
              <a:t>year)</a:t>
            </a:r>
            <a:endParaRPr sz="2400">
              <a:latin typeface="Verdana"/>
              <a:cs typeface="Verdana"/>
            </a:endParaRPr>
          </a:p>
        </p:txBody>
      </p:sp>
      <p:pic>
        <p:nvPicPr>
          <p:cNvPr id="4" name="object 4"/>
          <p:cNvPicPr/>
          <p:nvPr/>
        </p:nvPicPr>
        <p:blipFill>
          <a:blip r:embed="rId2" cstate="print"/>
          <a:stretch>
            <a:fillRect/>
          </a:stretch>
        </p:blipFill>
        <p:spPr>
          <a:xfrm>
            <a:off x="1221455" y="2477265"/>
            <a:ext cx="9517439" cy="3800168"/>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pc="-25" dirty="0"/>
              <a:t>10</a:t>
            </a:fld>
            <a:endParaRPr spc="-25"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6638-44A3-4666-A13E-83FF66F907EC}"/>
              </a:ext>
            </a:extLst>
          </p:cNvPr>
          <p:cNvSpPr>
            <a:spLocks noGrp="1"/>
          </p:cNvSpPr>
          <p:nvPr>
            <p:ph type="title"/>
          </p:nvPr>
        </p:nvSpPr>
        <p:spPr>
          <a:xfrm>
            <a:off x="707231" y="228600"/>
            <a:ext cx="10777537" cy="677108"/>
          </a:xfrm>
        </p:spPr>
        <p:txBody>
          <a:bodyPr/>
          <a:lstStyle/>
          <a:p>
            <a:r>
              <a:rPr lang="en-IN" dirty="0"/>
              <a:t>              Moving Average</a:t>
            </a:r>
          </a:p>
        </p:txBody>
      </p:sp>
      <p:pic>
        <p:nvPicPr>
          <p:cNvPr id="5" name="Picture 4">
            <a:extLst>
              <a:ext uri="{FF2B5EF4-FFF2-40B4-BE49-F238E27FC236}">
                <a16:creationId xmlns:a16="http://schemas.microsoft.com/office/drawing/2014/main" id="{F920B389-9C44-42AA-A1A1-636584160793}"/>
              </a:ext>
            </a:extLst>
          </p:cNvPr>
          <p:cNvPicPr>
            <a:picLocks noChangeAspect="1"/>
          </p:cNvPicPr>
          <p:nvPr/>
        </p:nvPicPr>
        <p:blipFill>
          <a:blip r:embed="rId2"/>
          <a:stretch>
            <a:fillRect/>
          </a:stretch>
        </p:blipFill>
        <p:spPr>
          <a:xfrm>
            <a:off x="533400" y="926490"/>
            <a:ext cx="2848373" cy="1362265"/>
          </a:xfrm>
          <a:prstGeom prst="rect">
            <a:avLst/>
          </a:prstGeom>
        </p:spPr>
      </p:pic>
      <p:pic>
        <p:nvPicPr>
          <p:cNvPr id="7" name="Picture 6">
            <a:extLst>
              <a:ext uri="{FF2B5EF4-FFF2-40B4-BE49-F238E27FC236}">
                <a16:creationId xmlns:a16="http://schemas.microsoft.com/office/drawing/2014/main" id="{C54C1C39-DD53-4317-A6BC-496629E63CAE}"/>
              </a:ext>
            </a:extLst>
          </p:cNvPr>
          <p:cNvPicPr>
            <a:picLocks noChangeAspect="1"/>
          </p:cNvPicPr>
          <p:nvPr/>
        </p:nvPicPr>
        <p:blipFill>
          <a:blip r:embed="rId3"/>
          <a:stretch>
            <a:fillRect/>
          </a:stretch>
        </p:blipFill>
        <p:spPr>
          <a:xfrm>
            <a:off x="3276600" y="1483779"/>
            <a:ext cx="7735380" cy="247685"/>
          </a:xfrm>
          <a:prstGeom prst="rect">
            <a:avLst/>
          </a:prstGeom>
        </p:spPr>
      </p:pic>
      <p:pic>
        <p:nvPicPr>
          <p:cNvPr id="4" name="Picture 3">
            <a:extLst>
              <a:ext uri="{FF2B5EF4-FFF2-40B4-BE49-F238E27FC236}">
                <a16:creationId xmlns:a16="http://schemas.microsoft.com/office/drawing/2014/main" id="{A8A6267F-274C-400C-BAC0-532DE8A2D5F6}"/>
              </a:ext>
            </a:extLst>
          </p:cNvPr>
          <p:cNvPicPr>
            <a:picLocks noChangeAspect="1"/>
          </p:cNvPicPr>
          <p:nvPr/>
        </p:nvPicPr>
        <p:blipFill>
          <a:blip r:embed="rId4"/>
          <a:stretch>
            <a:fillRect/>
          </a:stretch>
        </p:blipFill>
        <p:spPr>
          <a:xfrm>
            <a:off x="152400" y="2222068"/>
            <a:ext cx="7964011" cy="2857899"/>
          </a:xfrm>
          <a:prstGeom prst="rect">
            <a:avLst/>
          </a:prstGeom>
        </p:spPr>
      </p:pic>
      <p:pic>
        <p:nvPicPr>
          <p:cNvPr id="8" name="Picture 7">
            <a:extLst>
              <a:ext uri="{FF2B5EF4-FFF2-40B4-BE49-F238E27FC236}">
                <a16:creationId xmlns:a16="http://schemas.microsoft.com/office/drawing/2014/main" id="{9827D919-93CF-4FA8-B342-845D015C6315}"/>
              </a:ext>
            </a:extLst>
          </p:cNvPr>
          <p:cNvPicPr>
            <a:picLocks noChangeAspect="1"/>
          </p:cNvPicPr>
          <p:nvPr/>
        </p:nvPicPr>
        <p:blipFill>
          <a:blip r:embed="rId5"/>
          <a:stretch>
            <a:fillRect/>
          </a:stretch>
        </p:blipFill>
        <p:spPr>
          <a:xfrm>
            <a:off x="4380410" y="3453245"/>
            <a:ext cx="7811590" cy="2000529"/>
          </a:xfrm>
          <a:prstGeom prst="rect">
            <a:avLst/>
          </a:prstGeom>
        </p:spPr>
      </p:pic>
    </p:spTree>
    <p:extLst>
      <p:ext uri="{BB962C8B-B14F-4D97-AF65-F5344CB8AC3E}">
        <p14:creationId xmlns:p14="http://schemas.microsoft.com/office/powerpoint/2010/main" val="7196890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object 53"/>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14</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p:nvPr/>
        </p:nvSpPr>
        <p:spPr>
          <a:xfrm>
            <a:off x="688340" y="1621028"/>
            <a:ext cx="10683240" cy="2068900"/>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dirty="0">
                <a:latin typeface="Verdana"/>
                <a:cs typeface="Verdana"/>
              </a:rPr>
              <a:t>Often</a:t>
            </a:r>
            <a:r>
              <a:rPr sz="2400" spc="-170" dirty="0">
                <a:latin typeface="Verdana"/>
                <a:cs typeface="Verdana"/>
              </a:rPr>
              <a:t> </a:t>
            </a:r>
            <a:r>
              <a:rPr sz="2400" spc="-40" dirty="0">
                <a:latin typeface="Verdana"/>
                <a:cs typeface="Verdana"/>
              </a:rPr>
              <a:t>the</a:t>
            </a:r>
            <a:r>
              <a:rPr sz="2400" spc="-160" dirty="0">
                <a:latin typeface="Verdana"/>
                <a:cs typeface="Verdana"/>
              </a:rPr>
              <a:t> </a:t>
            </a:r>
            <a:r>
              <a:rPr sz="2400" dirty="0">
                <a:latin typeface="Verdana"/>
                <a:cs typeface="Verdana"/>
              </a:rPr>
              <a:t>window</a:t>
            </a:r>
            <a:r>
              <a:rPr sz="2400" spc="-160" dirty="0">
                <a:latin typeface="Verdana"/>
                <a:cs typeface="Verdana"/>
              </a:rPr>
              <a:t> size </a:t>
            </a:r>
            <a:r>
              <a:rPr sz="2400" spc="-265" dirty="0">
                <a:latin typeface="Verdana"/>
                <a:cs typeface="Verdana"/>
              </a:rPr>
              <a:t>is</a:t>
            </a:r>
            <a:r>
              <a:rPr sz="2400" spc="-160" dirty="0">
                <a:latin typeface="Verdana"/>
                <a:cs typeface="Verdana"/>
              </a:rPr>
              <a:t> </a:t>
            </a:r>
            <a:r>
              <a:rPr sz="2400" dirty="0">
                <a:latin typeface="Verdana"/>
                <a:cs typeface="Verdana"/>
              </a:rPr>
              <a:t>selected</a:t>
            </a:r>
            <a:r>
              <a:rPr sz="2400" spc="-160" dirty="0">
                <a:latin typeface="Verdana"/>
                <a:cs typeface="Verdana"/>
              </a:rPr>
              <a:t> </a:t>
            </a:r>
            <a:r>
              <a:rPr sz="2400" spc="-20" dirty="0">
                <a:latin typeface="Verdana"/>
                <a:cs typeface="Verdana"/>
              </a:rPr>
              <a:t>to</a:t>
            </a:r>
            <a:r>
              <a:rPr sz="2400" spc="-160" dirty="0">
                <a:latin typeface="Verdana"/>
                <a:cs typeface="Verdana"/>
              </a:rPr>
              <a:t> </a:t>
            </a:r>
            <a:r>
              <a:rPr sz="2400" spc="125" dirty="0">
                <a:latin typeface="Verdana"/>
                <a:cs typeface="Verdana"/>
              </a:rPr>
              <a:t>be</a:t>
            </a:r>
            <a:r>
              <a:rPr sz="2400" spc="-160" dirty="0">
                <a:latin typeface="Verdana"/>
                <a:cs typeface="Verdana"/>
              </a:rPr>
              <a:t> </a:t>
            </a:r>
            <a:r>
              <a:rPr sz="2400" spc="-40" dirty="0">
                <a:latin typeface="Verdana"/>
                <a:cs typeface="Verdana"/>
              </a:rPr>
              <a:t>the</a:t>
            </a:r>
            <a:r>
              <a:rPr sz="2400" spc="-160" dirty="0">
                <a:latin typeface="Verdana"/>
                <a:cs typeface="Verdana"/>
              </a:rPr>
              <a:t> </a:t>
            </a:r>
            <a:r>
              <a:rPr sz="2400" spc="-25" dirty="0">
                <a:latin typeface="Verdana"/>
                <a:cs typeface="Verdana"/>
              </a:rPr>
              <a:t>same</a:t>
            </a:r>
            <a:r>
              <a:rPr sz="2400" spc="-160" dirty="0">
                <a:latin typeface="Verdana"/>
                <a:cs typeface="Verdana"/>
              </a:rPr>
              <a:t> </a:t>
            </a:r>
            <a:r>
              <a:rPr sz="2400" spc="-70" dirty="0">
                <a:latin typeface="Verdana"/>
                <a:cs typeface="Verdana"/>
              </a:rPr>
              <a:t>as</a:t>
            </a:r>
            <a:r>
              <a:rPr sz="2400" spc="-160" dirty="0">
                <a:latin typeface="Verdana"/>
                <a:cs typeface="Verdana"/>
              </a:rPr>
              <a:t> </a:t>
            </a:r>
            <a:r>
              <a:rPr sz="2400" spc="-40" dirty="0">
                <a:latin typeface="Verdana"/>
                <a:cs typeface="Verdana"/>
              </a:rPr>
              <a:t>the</a:t>
            </a:r>
            <a:r>
              <a:rPr sz="2400" spc="-160" dirty="0">
                <a:latin typeface="Verdana"/>
                <a:cs typeface="Verdana"/>
              </a:rPr>
              <a:t> </a:t>
            </a:r>
            <a:r>
              <a:rPr sz="2400" spc="-75" dirty="0">
                <a:latin typeface="Verdana"/>
                <a:cs typeface="Verdana"/>
              </a:rPr>
              <a:t>seasonality</a:t>
            </a:r>
            <a:r>
              <a:rPr sz="2400" spc="-165" dirty="0">
                <a:latin typeface="Verdana"/>
                <a:cs typeface="Verdana"/>
              </a:rPr>
              <a:t> </a:t>
            </a:r>
            <a:r>
              <a:rPr sz="2400" spc="-25" dirty="0">
                <a:latin typeface="Verdana"/>
                <a:cs typeface="Verdana"/>
              </a:rPr>
              <a:t>to </a:t>
            </a:r>
            <a:r>
              <a:rPr sz="2400" spc="-80" dirty="0">
                <a:latin typeface="Verdana"/>
                <a:cs typeface="Verdana"/>
              </a:rPr>
              <a:t>smooth</a:t>
            </a:r>
            <a:r>
              <a:rPr sz="2400" spc="-155" dirty="0">
                <a:latin typeface="Verdana"/>
                <a:cs typeface="Verdana"/>
              </a:rPr>
              <a:t> </a:t>
            </a:r>
            <a:r>
              <a:rPr sz="2400" spc="-45" dirty="0">
                <a:latin typeface="Verdana"/>
                <a:cs typeface="Verdana"/>
              </a:rPr>
              <a:t>out</a:t>
            </a:r>
            <a:r>
              <a:rPr sz="2400" spc="-150" dirty="0">
                <a:latin typeface="Verdana"/>
                <a:cs typeface="Verdana"/>
              </a:rPr>
              <a:t> </a:t>
            </a:r>
            <a:r>
              <a:rPr sz="2400" spc="-40" dirty="0">
                <a:latin typeface="Verdana"/>
                <a:cs typeface="Verdana"/>
              </a:rPr>
              <a:t>seasonal</a:t>
            </a:r>
            <a:r>
              <a:rPr sz="2400" spc="-155" dirty="0">
                <a:latin typeface="Verdana"/>
                <a:cs typeface="Verdana"/>
              </a:rPr>
              <a:t> </a:t>
            </a:r>
            <a:r>
              <a:rPr sz="2400" spc="-10" dirty="0">
                <a:latin typeface="Verdana"/>
                <a:cs typeface="Verdana"/>
              </a:rPr>
              <a:t>variation</a:t>
            </a:r>
            <a:endParaRPr sz="2400" dirty="0">
              <a:latin typeface="Verdana"/>
              <a:cs typeface="Verdana"/>
            </a:endParaRPr>
          </a:p>
          <a:p>
            <a:pPr marL="354965" indent="-342265">
              <a:lnSpc>
                <a:spcPct val="100000"/>
              </a:lnSpc>
              <a:spcBef>
                <a:spcPts val="625"/>
              </a:spcBef>
              <a:buFont typeface="Arial MT"/>
              <a:buChar char="•"/>
              <a:tabLst>
                <a:tab pos="354965" algn="l"/>
              </a:tabLst>
            </a:pPr>
            <a:r>
              <a:rPr sz="2400" spc="-100" dirty="0">
                <a:latin typeface="Verdana"/>
                <a:cs typeface="Verdana"/>
              </a:rPr>
              <a:t>Example:</a:t>
            </a:r>
            <a:r>
              <a:rPr sz="2400" spc="-135" dirty="0">
                <a:latin typeface="Verdana"/>
                <a:cs typeface="Verdana"/>
              </a:rPr>
              <a:t> </a:t>
            </a:r>
            <a:r>
              <a:rPr sz="2400" spc="-60" dirty="0">
                <a:latin typeface="Verdana"/>
                <a:cs typeface="Verdana"/>
              </a:rPr>
              <a:t>Monthly</a:t>
            </a:r>
            <a:r>
              <a:rPr sz="2400" spc="-125" dirty="0">
                <a:latin typeface="Verdana"/>
                <a:cs typeface="Verdana"/>
              </a:rPr>
              <a:t> </a:t>
            </a:r>
            <a:r>
              <a:rPr sz="2400" dirty="0">
                <a:latin typeface="Verdana"/>
                <a:cs typeface="Verdana"/>
              </a:rPr>
              <a:t>data,</a:t>
            </a:r>
            <a:r>
              <a:rPr sz="2400" spc="-130" dirty="0">
                <a:latin typeface="Verdana"/>
                <a:cs typeface="Verdana"/>
              </a:rPr>
              <a:t> </a:t>
            </a:r>
            <a:r>
              <a:rPr sz="2400" spc="-85" dirty="0">
                <a:latin typeface="Verdana"/>
                <a:cs typeface="Verdana"/>
              </a:rPr>
              <a:t>yearly</a:t>
            </a:r>
            <a:r>
              <a:rPr sz="2400" spc="-130" dirty="0">
                <a:latin typeface="Verdana"/>
                <a:cs typeface="Verdana"/>
              </a:rPr>
              <a:t> </a:t>
            </a:r>
            <a:r>
              <a:rPr sz="2400" spc="-75" dirty="0">
                <a:latin typeface="Verdana"/>
                <a:cs typeface="Verdana"/>
              </a:rPr>
              <a:t>seasonality</a:t>
            </a:r>
            <a:r>
              <a:rPr sz="2400" spc="-125" dirty="0">
                <a:latin typeface="Verdana"/>
                <a:cs typeface="Verdana"/>
              </a:rPr>
              <a:t> </a:t>
            </a:r>
            <a:r>
              <a:rPr sz="2400" spc="-365" dirty="0">
                <a:latin typeface="Verdana"/>
                <a:cs typeface="Verdana"/>
              </a:rPr>
              <a:t>T=12</a:t>
            </a:r>
            <a:endParaRPr sz="2400" dirty="0">
              <a:latin typeface="Verdana"/>
              <a:cs typeface="Verdana"/>
            </a:endParaRPr>
          </a:p>
          <a:p>
            <a:pPr marL="354965" indent="-342265">
              <a:lnSpc>
                <a:spcPct val="100000"/>
              </a:lnSpc>
              <a:spcBef>
                <a:spcPts val="505"/>
              </a:spcBef>
              <a:buFont typeface="Arial MT"/>
              <a:buChar char="•"/>
              <a:tabLst>
                <a:tab pos="354965" algn="l"/>
              </a:tabLst>
            </a:pPr>
            <a:r>
              <a:rPr sz="2400" spc="-125" dirty="0">
                <a:latin typeface="Verdana"/>
                <a:cs typeface="Verdana"/>
              </a:rPr>
              <a:t>With</a:t>
            </a:r>
            <a:r>
              <a:rPr sz="2400" spc="-155" dirty="0">
                <a:latin typeface="Verdana"/>
                <a:cs typeface="Verdana"/>
              </a:rPr>
              <a:t> </a:t>
            </a:r>
            <a:r>
              <a:rPr sz="2400" spc="60" dirty="0">
                <a:latin typeface="Verdana"/>
                <a:cs typeface="Verdana"/>
              </a:rPr>
              <a:t>an</a:t>
            </a:r>
            <a:r>
              <a:rPr sz="2400" spc="-155" dirty="0">
                <a:latin typeface="Verdana"/>
                <a:cs typeface="Verdana"/>
              </a:rPr>
              <a:t> </a:t>
            </a:r>
            <a:r>
              <a:rPr sz="2400" dirty="0">
                <a:latin typeface="Verdana"/>
                <a:cs typeface="Verdana"/>
              </a:rPr>
              <a:t>even</a:t>
            </a:r>
            <a:r>
              <a:rPr sz="2400" spc="-155" dirty="0">
                <a:latin typeface="Verdana"/>
                <a:cs typeface="Verdana"/>
              </a:rPr>
              <a:t> </a:t>
            </a:r>
            <a:r>
              <a:rPr sz="2400" spc="-30" dirty="0">
                <a:latin typeface="Verdana"/>
                <a:cs typeface="Verdana"/>
              </a:rPr>
              <a:t>window,</a:t>
            </a:r>
            <a:r>
              <a:rPr sz="2400" spc="-155" dirty="0">
                <a:latin typeface="Verdana"/>
                <a:cs typeface="Verdana"/>
              </a:rPr>
              <a:t> </a:t>
            </a:r>
            <a:r>
              <a:rPr sz="2400" spc="-25" dirty="0">
                <a:latin typeface="Verdana"/>
                <a:cs typeface="Verdana"/>
              </a:rPr>
              <a:t>where</a:t>
            </a:r>
            <a:r>
              <a:rPr sz="2400" spc="-145" dirty="0">
                <a:latin typeface="Verdana"/>
                <a:cs typeface="Verdana"/>
              </a:rPr>
              <a:t> </a:t>
            </a:r>
            <a:r>
              <a:rPr sz="2400" spc="120" dirty="0">
                <a:latin typeface="Verdana"/>
                <a:cs typeface="Verdana"/>
              </a:rPr>
              <a:t>do</a:t>
            </a:r>
            <a:r>
              <a:rPr sz="2400" spc="-150" dirty="0">
                <a:latin typeface="Verdana"/>
                <a:cs typeface="Verdana"/>
              </a:rPr>
              <a:t> </a:t>
            </a:r>
            <a:r>
              <a:rPr sz="2400" spc="75" dirty="0">
                <a:latin typeface="Verdana"/>
                <a:cs typeface="Verdana"/>
              </a:rPr>
              <a:t>we</a:t>
            </a:r>
            <a:r>
              <a:rPr sz="2400" spc="-150" dirty="0">
                <a:latin typeface="Verdana"/>
                <a:cs typeface="Verdana"/>
              </a:rPr>
              <a:t> </a:t>
            </a:r>
            <a:r>
              <a:rPr sz="2400" spc="45" dirty="0">
                <a:latin typeface="Verdana"/>
                <a:cs typeface="Verdana"/>
              </a:rPr>
              <a:t>compute</a:t>
            </a:r>
            <a:r>
              <a:rPr sz="2400" spc="-150" dirty="0">
                <a:latin typeface="Verdana"/>
                <a:cs typeface="Verdana"/>
              </a:rPr>
              <a:t> </a:t>
            </a:r>
            <a:r>
              <a:rPr sz="2400" spc="-40" dirty="0">
                <a:latin typeface="Verdana"/>
                <a:cs typeface="Verdana"/>
              </a:rPr>
              <a:t>the</a:t>
            </a:r>
            <a:r>
              <a:rPr sz="2400" spc="-145" dirty="0">
                <a:latin typeface="Verdana"/>
                <a:cs typeface="Verdana"/>
              </a:rPr>
              <a:t> </a:t>
            </a:r>
            <a:r>
              <a:rPr sz="2400" dirty="0">
                <a:latin typeface="Verdana"/>
                <a:cs typeface="Verdana"/>
              </a:rPr>
              <a:t>mean</a:t>
            </a:r>
            <a:r>
              <a:rPr sz="2400" spc="-155" dirty="0">
                <a:latin typeface="Verdana"/>
                <a:cs typeface="Verdana"/>
              </a:rPr>
              <a:t> </a:t>
            </a:r>
            <a:r>
              <a:rPr sz="2400" spc="-10" dirty="0">
                <a:latin typeface="Verdana"/>
                <a:cs typeface="Verdana"/>
              </a:rPr>
              <a:t>value?</a:t>
            </a:r>
            <a:endParaRPr lang="en-IN" sz="2400" spc="-10" dirty="0">
              <a:latin typeface="Verdana"/>
              <a:cs typeface="Verdana"/>
            </a:endParaRPr>
          </a:p>
          <a:p>
            <a:pPr marL="354965" indent="-342265">
              <a:lnSpc>
                <a:spcPct val="100000"/>
              </a:lnSpc>
              <a:spcBef>
                <a:spcPts val="505"/>
              </a:spcBef>
              <a:buFont typeface="Arial MT"/>
              <a:buChar char="•"/>
              <a:tabLst>
                <a:tab pos="354965" algn="l"/>
              </a:tabLst>
            </a:pPr>
            <a:r>
              <a:rPr lang="en-IN" sz="2400" spc="-10" dirty="0">
                <a:latin typeface="Verdana"/>
                <a:cs typeface="Verdana"/>
              </a:rPr>
              <a:t>There is no obvious centre for us to place </a:t>
            </a:r>
            <a:endParaRPr sz="2400" dirty="0">
              <a:latin typeface="Verdana"/>
              <a:cs typeface="Verdana"/>
            </a:endParaRPr>
          </a:p>
        </p:txBody>
      </p:sp>
      <p:sp>
        <p:nvSpPr>
          <p:cNvPr id="4" name="object 4"/>
          <p:cNvSpPr txBox="1"/>
          <p:nvPr/>
        </p:nvSpPr>
        <p:spPr>
          <a:xfrm>
            <a:off x="5177683"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2020</a:t>
            </a:r>
            <a:endParaRPr sz="1600">
              <a:latin typeface="Verdana"/>
              <a:cs typeface="Verdana"/>
            </a:endParaRPr>
          </a:p>
        </p:txBody>
      </p:sp>
      <p:sp>
        <p:nvSpPr>
          <p:cNvPr id="5" name="object 5"/>
          <p:cNvSpPr txBox="1"/>
          <p:nvPr/>
        </p:nvSpPr>
        <p:spPr>
          <a:xfrm>
            <a:off x="10005696"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2021</a:t>
            </a:r>
            <a:endParaRPr sz="1600">
              <a:latin typeface="Verdana"/>
              <a:cs typeface="Verdana"/>
            </a:endParaRPr>
          </a:p>
        </p:txBody>
      </p:sp>
      <p:sp>
        <p:nvSpPr>
          <p:cNvPr id="20" name="object 20"/>
          <p:cNvSpPr txBox="1"/>
          <p:nvPr/>
        </p:nvSpPr>
        <p:spPr>
          <a:xfrm>
            <a:off x="5177683"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2020</a:t>
            </a:r>
            <a:endParaRPr sz="1600">
              <a:latin typeface="Verdana"/>
              <a:cs typeface="Verdana"/>
            </a:endParaRPr>
          </a:p>
        </p:txBody>
      </p:sp>
      <p:sp>
        <p:nvSpPr>
          <p:cNvPr id="21" name="object 21"/>
          <p:cNvSpPr txBox="1"/>
          <p:nvPr/>
        </p:nvSpPr>
        <p:spPr>
          <a:xfrm>
            <a:off x="10005696"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2021</a:t>
            </a:r>
            <a:endParaRPr sz="1600">
              <a:latin typeface="Verdana"/>
              <a:cs typeface="Verdana"/>
            </a:endParaRPr>
          </a:p>
        </p:txBody>
      </p:sp>
      <p:sp>
        <p:nvSpPr>
          <p:cNvPr id="36" name="object 36"/>
          <p:cNvSpPr txBox="1"/>
          <p:nvPr/>
        </p:nvSpPr>
        <p:spPr>
          <a:xfrm>
            <a:off x="5177683"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2020</a:t>
            </a:r>
            <a:endParaRPr sz="1600">
              <a:latin typeface="Verdana"/>
              <a:cs typeface="Verdana"/>
            </a:endParaRPr>
          </a:p>
        </p:txBody>
      </p:sp>
      <p:sp>
        <p:nvSpPr>
          <p:cNvPr id="37" name="object 37"/>
          <p:cNvSpPr txBox="1"/>
          <p:nvPr/>
        </p:nvSpPr>
        <p:spPr>
          <a:xfrm>
            <a:off x="10005696"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2021</a:t>
            </a:r>
            <a:endParaRPr sz="1600">
              <a:latin typeface="Verdana"/>
              <a:cs typeface="Verdana"/>
            </a:endParaRPr>
          </a:p>
        </p:txBody>
      </p:sp>
      <p:pic>
        <p:nvPicPr>
          <p:cNvPr id="56" name="Picture 55">
            <a:extLst>
              <a:ext uri="{FF2B5EF4-FFF2-40B4-BE49-F238E27FC236}">
                <a16:creationId xmlns:a16="http://schemas.microsoft.com/office/drawing/2014/main" id="{B5AE833D-3D37-4995-8AFD-C0B05A9AC2B0}"/>
              </a:ext>
            </a:extLst>
          </p:cNvPr>
          <p:cNvPicPr>
            <a:picLocks noChangeAspect="1"/>
          </p:cNvPicPr>
          <p:nvPr/>
        </p:nvPicPr>
        <p:blipFill>
          <a:blip r:embed="rId2"/>
          <a:stretch>
            <a:fillRect/>
          </a:stretch>
        </p:blipFill>
        <p:spPr>
          <a:xfrm>
            <a:off x="838200" y="4411318"/>
            <a:ext cx="10278909" cy="1200318"/>
          </a:xfrm>
          <a:prstGeom prst="rect">
            <a:avLst/>
          </a:prstGeom>
        </p:spPr>
      </p:pic>
      <p:sp>
        <p:nvSpPr>
          <p:cNvPr id="57" name="Arrow: Down 56">
            <a:extLst>
              <a:ext uri="{FF2B5EF4-FFF2-40B4-BE49-F238E27FC236}">
                <a16:creationId xmlns:a16="http://schemas.microsoft.com/office/drawing/2014/main" id="{525E4317-42A3-4981-ADDE-D89F2C0BF915}"/>
              </a:ext>
            </a:extLst>
          </p:cNvPr>
          <p:cNvSpPr/>
          <p:nvPr/>
        </p:nvSpPr>
        <p:spPr>
          <a:xfrm flipH="1">
            <a:off x="5156901" y="5420495"/>
            <a:ext cx="221218" cy="482141"/>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 name="object 53"/>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14</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p:nvPr/>
        </p:nvSpPr>
        <p:spPr>
          <a:xfrm>
            <a:off x="688340" y="1621028"/>
            <a:ext cx="10683240" cy="2515176"/>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dirty="0">
                <a:latin typeface="Verdana"/>
                <a:cs typeface="Verdana"/>
              </a:rPr>
              <a:t>Often</a:t>
            </a:r>
            <a:r>
              <a:rPr sz="2400" spc="-170" dirty="0">
                <a:latin typeface="Verdana"/>
                <a:cs typeface="Verdana"/>
              </a:rPr>
              <a:t> </a:t>
            </a:r>
            <a:r>
              <a:rPr sz="2400" spc="-40" dirty="0">
                <a:latin typeface="Verdana"/>
                <a:cs typeface="Verdana"/>
              </a:rPr>
              <a:t>the</a:t>
            </a:r>
            <a:r>
              <a:rPr sz="2400" spc="-160" dirty="0">
                <a:latin typeface="Verdana"/>
                <a:cs typeface="Verdana"/>
              </a:rPr>
              <a:t> </a:t>
            </a:r>
            <a:r>
              <a:rPr sz="2400" dirty="0">
                <a:latin typeface="Verdana"/>
                <a:cs typeface="Verdana"/>
              </a:rPr>
              <a:t>window</a:t>
            </a:r>
            <a:r>
              <a:rPr sz="2400" spc="-160" dirty="0">
                <a:latin typeface="Verdana"/>
                <a:cs typeface="Verdana"/>
              </a:rPr>
              <a:t> size </a:t>
            </a:r>
            <a:r>
              <a:rPr sz="2400" spc="-265" dirty="0">
                <a:latin typeface="Verdana"/>
                <a:cs typeface="Verdana"/>
              </a:rPr>
              <a:t>is</a:t>
            </a:r>
            <a:r>
              <a:rPr sz="2400" spc="-160" dirty="0">
                <a:latin typeface="Verdana"/>
                <a:cs typeface="Verdana"/>
              </a:rPr>
              <a:t> </a:t>
            </a:r>
            <a:r>
              <a:rPr sz="2400" dirty="0">
                <a:latin typeface="Verdana"/>
                <a:cs typeface="Verdana"/>
              </a:rPr>
              <a:t>selected</a:t>
            </a:r>
            <a:r>
              <a:rPr sz="2400" spc="-160" dirty="0">
                <a:latin typeface="Verdana"/>
                <a:cs typeface="Verdana"/>
              </a:rPr>
              <a:t> </a:t>
            </a:r>
            <a:r>
              <a:rPr sz="2400" spc="-20" dirty="0">
                <a:latin typeface="Verdana"/>
                <a:cs typeface="Verdana"/>
              </a:rPr>
              <a:t>to</a:t>
            </a:r>
            <a:r>
              <a:rPr sz="2400" spc="-160" dirty="0">
                <a:latin typeface="Verdana"/>
                <a:cs typeface="Verdana"/>
              </a:rPr>
              <a:t> </a:t>
            </a:r>
            <a:r>
              <a:rPr sz="2400" spc="125" dirty="0">
                <a:latin typeface="Verdana"/>
                <a:cs typeface="Verdana"/>
              </a:rPr>
              <a:t>be</a:t>
            </a:r>
            <a:r>
              <a:rPr sz="2400" spc="-160" dirty="0">
                <a:latin typeface="Verdana"/>
                <a:cs typeface="Verdana"/>
              </a:rPr>
              <a:t> </a:t>
            </a:r>
            <a:r>
              <a:rPr sz="2400" spc="-40" dirty="0">
                <a:latin typeface="Verdana"/>
                <a:cs typeface="Verdana"/>
              </a:rPr>
              <a:t>the</a:t>
            </a:r>
            <a:r>
              <a:rPr sz="2400" spc="-160" dirty="0">
                <a:latin typeface="Verdana"/>
                <a:cs typeface="Verdana"/>
              </a:rPr>
              <a:t> </a:t>
            </a:r>
            <a:r>
              <a:rPr sz="2400" spc="-25" dirty="0">
                <a:latin typeface="Verdana"/>
                <a:cs typeface="Verdana"/>
              </a:rPr>
              <a:t>same</a:t>
            </a:r>
            <a:r>
              <a:rPr sz="2400" spc="-160" dirty="0">
                <a:latin typeface="Verdana"/>
                <a:cs typeface="Verdana"/>
              </a:rPr>
              <a:t> </a:t>
            </a:r>
            <a:r>
              <a:rPr sz="2400" spc="-70" dirty="0">
                <a:latin typeface="Verdana"/>
                <a:cs typeface="Verdana"/>
              </a:rPr>
              <a:t>as</a:t>
            </a:r>
            <a:r>
              <a:rPr sz="2400" spc="-160" dirty="0">
                <a:latin typeface="Verdana"/>
                <a:cs typeface="Verdana"/>
              </a:rPr>
              <a:t> </a:t>
            </a:r>
            <a:r>
              <a:rPr sz="2400" spc="-40" dirty="0">
                <a:latin typeface="Verdana"/>
                <a:cs typeface="Verdana"/>
              </a:rPr>
              <a:t>the</a:t>
            </a:r>
            <a:r>
              <a:rPr sz="2400" spc="-160" dirty="0">
                <a:latin typeface="Verdana"/>
                <a:cs typeface="Verdana"/>
              </a:rPr>
              <a:t> </a:t>
            </a:r>
            <a:r>
              <a:rPr sz="2400" spc="-75" dirty="0">
                <a:latin typeface="Verdana"/>
                <a:cs typeface="Verdana"/>
              </a:rPr>
              <a:t>seasonality</a:t>
            </a:r>
            <a:r>
              <a:rPr sz="2400" spc="-165" dirty="0">
                <a:latin typeface="Verdana"/>
                <a:cs typeface="Verdana"/>
              </a:rPr>
              <a:t> </a:t>
            </a:r>
            <a:r>
              <a:rPr sz="2400" spc="-25" dirty="0">
                <a:latin typeface="Verdana"/>
                <a:cs typeface="Verdana"/>
              </a:rPr>
              <a:t>to </a:t>
            </a:r>
            <a:r>
              <a:rPr sz="2400" spc="-80" dirty="0">
                <a:latin typeface="Verdana"/>
                <a:cs typeface="Verdana"/>
              </a:rPr>
              <a:t>smooth</a:t>
            </a:r>
            <a:r>
              <a:rPr sz="2400" spc="-155" dirty="0">
                <a:latin typeface="Verdana"/>
                <a:cs typeface="Verdana"/>
              </a:rPr>
              <a:t> </a:t>
            </a:r>
            <a:r>
              <a:rPr sz="2400" spc="-45" dirty="0">
                <a:latin typeface="Verdana"/>
                <a:cs typeface="Verdana"/>
              </a:rPr>
              <a:t>out</a:t>
            </a:r>
            <a:r>
              <a:rPr sz="2400" spc="-150" dirty="0">
                <a:latin typeface="Verdana"/>
                <a:cs typeface="Verdana"/>
              </a:rPr>
              <a:t> </a:t>
            </a:r>
            <a:r>
              <a:rPr sz="2400" spc="-40" dirty="0">
                <a:latin typeface="Verdana"/>
                <a:cs typeface="Verdana"/>
              </a:rPr>
              <a:t>seasonal</a:t>
            </a:r>
            <a:r>
              <a:rPr sz="2400" spc="-155" dirty="0">
                <a:latin typeface="Verdana"/>
                <a:cs typeface="Verdana"/>
              </a:rPr>
              <a:t> </a:t>
            </a:r>
            <a:r>
              <a:rPr sz="2400" spc="-10" dirty="0">
                <a:latin typeface="Verdana"/>
                <a:cs typeface="Verdana"/>
              </a:rPr>
              <a:t>variation</a:t>
            </a:r>
            <a:endParaRPr sz="2400" dirty="0">
              <a:latin typeface="Verdana"/>
              <a:cs typeface="Verdana"/>
            </a:endParaRPr>
          </a:p>
          <a:p>
            <a:pPr marL="354965" indent="-342265">
              <a:lnSpc>
                <a:spcPct val="100000"/>
              </a:lnSpc>
              <a:spcBef>
                <a:spcPts val="625"/>
              </a:spcBef>
              <a:buFont typeface="Arial MT"/>
              <a:buChar char="•"/>
              <a:tabLst>
                <a:tab pos="354965" algn="l"/>
              </a:tabLst>
            </a:pPr>
            <a:r>
              <a:rPr sz="2400" spc="-100" dirty="0">
                <a:latin typeface="Verdana"/>
                <a:cs typeface="Verdana"/>
              </a:rPr>
              <a:t>Example:</a:t>
            </a:r>
            <a:r>
              <a:rPr sz="2400" spc="-135" dirty="0">
                <a:latin typeface="Verdana"/>
                <a:cs typeface="Verdana"/>
              </a:rPr>
              <a:t> </a:t>
            </a:r>
            <a:r>
              <a:rPr sz="2400" spc="-60" dirty="0">
                <a:latin typeface="Verdana"/>
                <a:cs typeface="Verdana"/>
              </a:rPr>
              <a:t>Monthly</a:t>
            </a:r>
            <a:r>
              <a:rPr sz="2400" spc="-125" dirty="0">
                <a:latin typeface="Verdana"/>
                <a:cs typeface="Verdana"/>
              </a:rPr>
              <a:t> </a:t>
            </a:r>
            <a:r>
              <a:rPr sz="2400" dirty="0">
                <a:latin typeface="Verdana"/>
                <a:cs typeface="Verdana"/>
              </a:rPr>
              <a:t>data,</a:t>
            </a:r>
            <a:r>
              <a:rPr sz="2400" spc="-130" dirty="0">
                <a:latin typeface="Verdana"/>
                <a:cs typeface="Verdana"/>
              </a:rPr>
              <a:t> </a:t>
            </a:r>
            <a:r>
              <a:rPr sz="2400" spc="-85" dirty="0">
                <a:latin typeface="Verdana"/>
                <a:cs typeface="Verdana"/>
              </a:rPr>
              <a:t>yearly</a:t>
            </a:r>
            <a:r>
              <a:rPr sz="2400" spc="-130" dirty="0">
                <a:latin typeface="Verdana"/>
                <a:cs typeface="Verdana"/>
              </a:rPr>
              <a:t> </a:t>
            </a:r>
            <a:r>
              <a:rPr sz="2400" spc="-75" dirty="0">
                <a:latin typeface="Verdana"/>
                <a:cs typeface="Verdana"/>
              </a:rPr>
              <a:t>seasonality</a:t>
            </a:r>
            <a:r>
              <a:rPr sz="2400" spc="-125" dirty="0">
                <a:latin typeface="Verdana"/>
                <a:cs typeface="Verdana"/>
              </a:rPr>
              <a:t> </a:t>
            </a:r>
            <a:r>
              <a:rPr sz="2400" spc="-365" dirty="0">
                <a:latin typeface="Verdana"/>
                <a:cs typeface="Verdana"/>
              </a:rPr>
              <a:t>T=12</a:t>
            </a:r>
            <a:endParaRPr sz="2400" dirty="0">
              <a:latin typeface="Verdana"/>
              <a:cs typeface="Verdana"/>
            </a:endParaRPr>
          </a:p>
          <a:p>
            <a:pPr marL="354965" indent="-342265">
              <a:lnSpc>
                <a:spcPct val="100000"/>
              </a:lnSpc>
              <a:spcBef>
                <a:spcPts val="505"/>
              </a:spcBef>
              <a:buFont typeface="Arial MT"/>
              <a:buChar char="•"/>
              <a:tabLst>
                <a:tab pos="354965" algn="l"/>
              </a:tabLst>
            </a:pPr>
            <a:r>
              <a:rPr sz="2400" spc="-125" dirty="0">
                <a:latin typeface="Verdana"/>
                <a:cs typeface="Verdana"/>
              </a:rPr>
              <a:t>With</a:t>
            </a:r>
            <a:r>
              <a:rPr sz="2400" spc="-155" dirty="0">
                <a:latin typeface="Verdana"/>
                <a:cs typeface="Verdana"/>
              </a:rPr>
              <a:t> </a:t>
            </a:r>
            <a:r>
              <a:rPr sz="2400" spc="60" dirty="0">
                <a:latin typeface="Verdana"/>
                <a:cs typeface="Verdana"/>
              </a:rPr>
              <a:t>an</a:t>
            </a:r>
            <a:r>
              <a:rPr sz="2400" spc="-155" dirty="0">
                <a:latin typeface="Verdana"/>
                <a:cs typeface="Verdana"/>
              </a:rPr>
              <a:t> </a:t>
            </a:r>
            <a:r>
              <a:rPr sz="2400" dirty="0">
                <a:latin typeface="Verdana"/>
                <a:cs typeface="Verdana"/>
              </a:rPr>
              <a:t>even</a:t>
            </a:r>
            <a:r>
              <a:rPr sz="2400" spc="-155" dirty="0">
                <a:latin typeface="Verdana"/>
                <a:cs typeface="Verdana"/>
              </a:rPr>
              <a:t> </a:t>
            </a:r>
            <a:r>
              <a:rPr sz="2400" spc="-30" dirty="0">
                <a:latin typeface="Verdana"/>
                <a:cs typeface="Verdana"/>
              </a:rPr>
              <a:t>window,</a:t>
            </a:r>
            <a:r>
              <a:rPr sz="2400" spc="-155" dirty="0">
                <a:latin typeface="Verdana"/>
                <a:cs typeface="Verdana"/>
              </a:rPr>
              <a:t> </a:t>
            </a:r>
            <a:r>
              <a:rPr sz="2400" spc="-25" dirty="0">
                <a:latin typeface="Verdana"/>
                <a:cs typeface="Verdana"/>
              </a:rPr>
              <a:t>where</a:t>
            </a:r>
            <a:r>
              <a:rPr sz="2400" spc="-145" dirty="0">
                <a:latin typeface="Verdana"/>
                <a:cs typeface="Verdana"/>
              </a:rPr>
              <a:t> </a:t>
            </a:r>
            <a:r>
              <a:rPr sz="2400" spc="120" dirty="0">
                <a:latin typeface="Verdana"/>
                <a:cs typeface="Verdana"/>
              </a:rPr>
              <a:t>do</a:t>
            </a:r>
            <a:r>
              <a:rPr sz="2400" spc="-150" dirty="0">
                <a:latin typeface="Verdana"/>
                <a:cs typeface="Verdana"/>
              </a:rPr>
              <a:t> </a:t>
            </a:r>
            <a:r>
              <a:rPr sz="2400" spc="75" dirty="0">
                <a:latin typeface="Verdana"/>
                <a:cs typeface="Verdana"/>
              </a:rPr>
              <a:t>we</a:t>
            </a:r>
            <a:r>
              <a:rPr sz="2400" spc="-150" dirty="0">
                <a:latin typeface="Verdana"/>
                <a:cs typeface="Verdana"/>
              </a:rPr>
              <a:t> </a:t>
            </a:r>
            <a:r>
              <a:rPr sz="2400" spc="45" dirty="0">
                <a:latin typeface="Verdana"/>
                <a:cs typeface="Verdana"/>
              </a:rPr>
              <a:t>compute</a:t>
            </a:r>
            <a:r>
              <a:rPr sz="2400" spc="-150" dirty="0">
                <a:latin typeface="Verdana"/>
                <a:cs typeface="Verdana"/>
              </a:rPr>
              <a:t> </a:t>
            </a:r>
            <a:r>
              <a:rPr sz="2400" spc="-40" dirty="0">
                <a:latin typeface="Verdana"/>
                <a:cs typeface="Verdana"/>
              </a:rPr>
              <a:t>the</a:t>
            </a:r>
            <a:r>
              <a:rPr sz="2400" spc="-145" dirty="0">
                <a:latin typeface="Verdana"/>
                <a:cs typeface="Verdana"/>
              </a:rPr>
              <a:t> </a:t>
            </a:r>
            <a:r>
              <a:rPr sz="2400" dirty="0">
                <a:latin typeface="Verdana"/>
                <a:cs typeface="Verdana"/>
              </a:rPr>
              <a:t>mean</a:t>
            </a:r>
            <a:r>
              <a:rPr sz="2400" spc="-155" dirty="0">
                <a:latin typeface="Verdana"/>
                <a:cs typeface="Verdana"/>
              </a:rPr>
              <a:t> </a:t>
            </a:r>
            <a:r>
              <a:rPr sz="2400" spc="-10" dirty="0">
                <a:latin typeface="Verdana"/>
                <a:cs typeface="Verdana"/>
              </a:rPr>
              <a:t>value?</a:t>
            </a:r>
            <a:endParaRPr lang="en-IN" sz="2400" spc="-10" dirty="0">
              <a:latin typeface="Verdana"/>
              <a:cs typeface="Verdana"/>
            </a:endParaRPr>
          </a:p>
          <a:p>
            <a:pPr marL="354965" indent="-342265">
              <a:lnSpc>
                <a:spcPct val="100000"/>
              </a:lnSpc>
              <a:spcBef>
                <a:spcPts val="505"/>
              </a:spcBef>
              <a:buFont typeface="Arial MT"/>
              <a:buChar char="•"/>
              <a:tabLst>
                <a:tab pos="354965" algn="l"/>
              </a:tabLst>
            </a:pPr>
            <a:r>
              <a:rPr lang="en-IN" sz="2400" spc="-10" dirty="0">
                <a:latin typeface="Verdana"/>
                <a:cs typeface="Verdana"/>
              </a:rPr>
              <a:t>There is no obvious centre for us to place </a:t>
            </a:r>
            <a:endParaRPr sz="2400" dirty="0">
              <a:latin typeface="Verdana"/>
              <a:cs typeface="Verdana"/>
            </a:endParaRPr>
          </a:p>
          <a:p>
            <a:pPr marL="354965" indent="-342265">
              <a:lnSpc>
                <a:spcPct val="100000"/>
              </a:lnSpc>
              <a:spcBef>
                <a:spcPts val="620"/>
              </a:spcBef>
              <a:buFont typeface="Arial MT"/>
              <a:buChar char="•"/>
              <a:tabLst>
                <a:tab pos="354965" algn="l"/>
              </a:tabLst>
            </a:pPr>
            <a:r>
              <a:rPr sz="2400" dirty="0">
                <a:latin typeface="Verdana"/>
                <a:cs typeface="Verdana"/>
              </a:rPr>
              <a:t>An</a:t>
            </a:r>
            <a:r>
              <a:rPr sz="2400" spc="-135" dirty="0">
                <a:latin typeface="Verdana"/>
                <a:cs typeface="Verdana"/>
              </a:rPr>
              <a:t> </a:t>
            </a:r>
            <a:r>
              <a:rPr sz="2400" spc="125" dirty="0">
                <a:latin typeface="Verdana"/>
                <a:cs typeface="Verdana"/>
              </a:rPr>
              <a:t>odd</a:t>
            </a:r>
            <a:r>
              <a:rPr sz="2400" spc="-125" dirty="0">
                <a:latin typeface="Verdana"/>
                <a:cs typeface="Verdana"/>
              </a:rPr>
              <a:t> </a:t>
            </a:r>
            <a:r>
              <a:rPr sz="2400" dirty="0">
                <a:latin typeface="Verdana"/>
                <a:cs typeface="Verdana"/>
              </a:rPr>
              <a:t>window</a:t>
            </a:r>
            <a:r>
              <a:rPr sz="2400" spc="-125" dirty="0">
                <a:latin typeface="Verdana"/>
                <a:cs typeface="Verdana"/>
              </a:rPr>
              <a:t> </a:t>
            </a:r>
            <a:r>
              <a:rPr sz="2400" spc="-160" dirty="0">
                <a:latin typeface="Verdana"/>
                <a:cs typeface="Verdana"/>
              </a:rPr>
              <a:t>size</a:t>
            </a:r>
            <a:r>
              <a:rPr sz="2400" spc="-130" dirty="0">
                <a:latin typeface="Verdana"/>
                <a:cs typeface="Verdana"/>
              </a:rPr>
              <a:t> </a:t>
            </a:r>
            <a:r>
              <a:rPr sz="2400" dirty="0">
                <a:latin typeface="Verdana"/>
                <a:cs typeface="Verdana"/>
              </a:rPr>
              <a:t>would</a:t>
            </a:r>
            <a:r>
              <a:rPr sz="2400" spc="-125" dirty="0">
                <a:latin typeface="Verdana"/>
                <a:cs typeface="Verdana"/>
              </a:rPr>
              <a:t> </a:t>
            </a:r>
            <a:r>
              <a:rPr sz="2400" dirty="0">
                <a:latin typeface="Verdana"/>
                <a:cs typeface="Verdana"/>
              </a:rPr>
              <a:t>double</a:t>
            </a:r>
            <a:r>
              <a:rPr sz="2400" spc="-130" dirty="0">
                <a:latin typeface="Verdana"/>
                <a:cs typeface="Verdana"/>
              </a:rPr>
              <a:t> </a:t>
            </a:r>
            <a:r>
              <a:rPr sz="2400" dirty="0">
                <a:latin typeface="Verdana"/>
                <a:cs typeface="Verdana"/>
              </a:rPr>
              <a:t>count</a:t>
            </a:r>
            <a:r>
              <a:rPr sz="2400" spc="-130" dirty="0">
                <a:latin typeface="Verdana"/>
                <a:cs typeface="Verdana"/>
              </a:rPr>
              <a:t> </a:t>
            </a:r>
            <a:r>
              <a:rPr sz="2400" dirty="0">
                <a:latin typeface="Verdana"/>
                <a:cs typeface="Verdana"/>
              </a:rPr>
              <a:t>specific</a:t>
            </a:r>
            <a:r>
              <a:rPr sz="2400" spc="-135" dirty="0">
                <a:latin typeface="Verdana"/>
                <a:cs typeface="Verdana"/>
              </a:rPr>
              <a:t> </a:t>
            </a:r>
            <a:r>
              <a:rPr sz="2400" spc="-10" dirty="0">
                <a:latin typeface="Verdana"/>
                <a:cs typeface="Verdana"/>
              </a:rPr>
              <a:t>months</a:t>
            </a:r>
            <a:endParaRPr sz="2400" dirty="0">
              <a:latin typeface="Verdana"/>
              <a:cs typeface="Verdana"/>
            </a:endParaRPr>
          </a:p>
        </p:txBody>
      </p:sp>
      <p:sp>
        <p:nvSpPr>
          <p:cNvPr id="4" name="object 4"/>
          <p:cNvSpPr txBox="1"/>
          <p:nvPr/>
        </p:nvSpPr>
        <p:spPr>
          <a:xfrm>
            <a:off x="5177683"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2020</a:t>
            </a:r>
            <a:endParaRPr sz="1600">
              <a:latin typeface="Verdana"/>
              <a:cs typeface="Verdana"/>
            </a:endParaRPr>
          </a:p>
        </p:txBody>
      </p:sp>
      <p:sp>
        <p:nvSpPr>
          <p:cNvPr id="5" name="object 5"/>
          <p:cNvSpPr txBox="1"/>
          <p:nvPr/>
        </p:nvSpPr>
        <p:spPr>
          <a:xfrm>
            <a:off x="10005696"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2021</a:t>
            </a:r>
            <a:endParaRPr sz="1600">
              <a:latin typeface="Verdana"/>
              <a:cs typeface="Verdana"/>
            </a:endParaRPr>
          </a:p>
        </p:txBody>
      </p:sp>
      <p:sp>
        <p:nvSpPr>
          <p:cNvPr id="20" name="object 20"/>
          <p:cNvSpPr txBox="1"/>
          <p:nvPr/>
        </p:nvSpPr>
        <p:spPr>
          <a:xfrm>
            <a:off x="5177683"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2020</a:t>
            </a:r>
            <a:endParaRPr sz="1600">
              <a:latin typeface="Verdana"/>
              <a:cs typeface="Verdana"/>
            </a:endParaRPr>
          </a:p>
        </p:txBody>
      </p:sp>
      <p:sp>
        <p:nvSpPr>
          <p:cNvPr id="21" name="object 21"/>
          <p:cNvSpPr txBox="1"/>
          <p:nvPr/>
        </p:nvSpPr>
        <p:spPr>
          <a:xfrm>
            <a:off x="10005696"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2021</a:t>
            </a:r>
            <a:endParaRPr sz="1600">
              <a:latin typeface="Verdana"/>
              <a:cs typeface="Verdana"/>
            </a:endParaRPr>
          </a:p>
        </p:txBody>
      </p:sp>
      <p:sp>
        <p:nvSpPr>
          <p:cNvPr id="36" name="object 36"/>
          <p:cNvSpPr txBox="1"/>
          <p:nvPr/>
        </p:nvSpPr>
        <p:spPr>
          <a:xfrm>
            <a:off x="5177683"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2020</a:t>
            </a:r>
            <a:endParaRPr sz="1600">
              <a:latin typeface="Verdana"/>
              <a:cs typeface="Verdana"/>
            </a:endParaRPr>
          </a:p>
        </p:txBody>
      </p:sp>
      <p:sp>
        <p:nvSpPr>
          <p:cNvPr id="37" name="object 37"/>
          <p:cNvSpPr txBox="1"/>
          <p:nvPr/>
        </p:nvSpPr>
        <p:spPr>
          <a:xfrm>
            <a:off x="10005696" y="4203017"/>
            <a:ext cx="457200" cy="249554"/>
          </a:xfrm>
          <a:prstGeom prst="rect">
            <a:avLst/>
          </a:prstGeom>
        </p:spPr>
        <p:txBody>
          <a:bodyPr vert="horz" wrap="square" lIns="0" tIns="1270" rIns="0" bIns="0" rtlCol="0">
            <a:spAutoFit/>
          </a:bodyPr>
          <a:lstStyle/>
          <a:p>
            <a:pPr>
              <a:lnSpc>
                <a:spcPct val="100000"/>
              </a:lnSpc>
              <a:spcBef>
                <a:spcPts val="10"/>
              </a:spcBef>
            </a:pPr>
            <a:r>
              <a:rPr sz="1600" b="1" spc="-275" dirty="0">
                <a:solidFill>
                  <a:srgbClr val="FFFFFF"/>
                </a:solidFill>
                <a:latin typeface="Verdana"/>
                <a:cs typeface="Verdana"/>
              </a:rPr>
              <a:t>2021</a:t>
            </a:r>
            <a:endParaRPr sz="1600">
              <a:latin typeface="Verdana"/>
              <a:cs typeface="Verdana"/>
            </a:endParaRPr>
          </a:p>
        </p:txBody>
      </p:sp>
      <p:pic>
        <p:nvPicPr>
          <p:cNvPr id="7" name="Picture 6">
            <a:extLst>
              <a:ext uri="{FF2B5EF4-FFF2-40B4-BE49-F238E27FC236}">
                <a16:creationId xmlns:a16="http://schemas.microsoft.com/office/drawing/2014/main" id="{92E47C2F-B07A-4E8E-99CE-23B8696ECEAD}"/>
              </a:ext>
            </a:extLst>
          </p:cNvPr>
          <p:cNvPicPr>
            <a:picLocks noChangeAspect="1"/>
          </p:cNvPicPr>
          <p:nvPr/>
        </p:nvPicPr>
        <p:blipFill>
          <a:blip r:embed="rId2"/>
          <a:stretch>
            <a:fillRect/>
          </a:stretch>
        </p:blipFill>
        <p:spPr>
          <a:xfrm>
            <a:off x="746965" y="4411007"/>
            <a:ext cx="10698068" cy="1390844"/>
          </a:xfrm>
          <a:prstGeom prst="rect">
            <a:avLst/>
          </a:prstGeom>
        </p:spPr>
      </p:pic>
    </p:spTree>
    <p:extLst>
      <p:ext uri="{BB962C8B-B14F-4D97-AF65-F5344CB8AC3E}">
        <p14:creationId xmlns:p14="http://schemas.microsoft.com/office/powerpoint/2010/main" val="22039411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15</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graphicFrame>
        <p:nvGraphicFramePr>
          <p:cNvPr id="3" name="object 3"/>
          <p:cNvGraphicFramePr>
            <a:graphicFrameLocks noGrp="1"/>
          </p:cNvGraphicFramePr>
          <p:nvPr>
            <p:extLst>
              <p:ext uri="{D42A27DB-BD31-4B8C-83A1-F6EECF244321}">
                <p14:modId xmlns:p14="http://schemas.microsoft.com/office/powerpoint/2010/main" val="3523943875"/>
              </p:ext>
            </p:extLst>
          </p:nvPr>
        </p:nvGraphicFramePr>
        <p:xfrm>
          <a:off x="8271354" y="1598990"/>
          <a:ext cx="3305174" cy="2827536"/>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0293">
                <a:tc>
                  <a:txBody>
                    <a:bodyPr/>
                    <a:lstStyle/>
                    <a:p>
                      <a:pPr algn="ctr">
                        <a:lnSpc>
                          <a:spcPct val="100000"/>
                        </a:lnSpc>
                        <a:spcBef>
                          <a:spcPts val="359"/>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dirty="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9"/>
                        </a:spcBef>
                      </a:pPr>
                      <a:r>
                        <a:rPr sz="1800" spc="-50" dirty="0">
                          <a:solidFill>
                            <a:srgbClr val="FFFFFF"/>
                          </a:solidFill>
                          <a:latin typeface="Cambria Math"/>
                          <a:cs typeface="Cambria Math"/>
                        </a:rPr>
                        <a:t>𝒚</a:t>
                      </a:r>
                      <a:endParaRPr sz="1800">
                        <a:latin typeface="Cambria Math"/>
                        <a:cs typeface="Cambria Math"/>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132080">
                        <a:lnSpc>
                          <a:spcPct val="100000"/>
                        </a:lnSpc>
                        <a:spcBef>
                          <a:spcPts val="359"/>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4435">
                <a:tc>
                  <a:txBody>
                    <a:bodyPr/>
                    <a:lstStyle/>
                    <a:p>
                      <a:pPr algn="ctr">
                        <a:lnSpc>
                          <a:spcPct val="100000"/>
                        </a:lnSpc>
                        <a:spcBef>
                          <a:spcPts val="360"/>
                        </a:spcBef>
                      </a:pPr>
                      <a:r>
                        <a:rPr sz="1800" spc="-50" dirty="0">
                          <a:latin typeface="Verdana"/>
                          <a:cs typeface="Verdana"/>
                        </a:rPr>
                        <a:t>1</a:t>
                      </a:r>
                      <a:endParaRPr sz="1800" dirty="0">
                        <a:latin typeface="Verdana"/>
                        <a:cs typeface="Verdana"/>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60"/>
                        </a:spcBef>
                      </a:pPr>
                      <a:r>
                        <a:rPr sz="1800" spc="-25" dirty="0">
                          <a:latin typeface="Verdana"/>
                          <a:cs typeface="Verdana"/>
                        </a:rPr>
                        <a:t>23</a:t>
                      </a:r>
                      <a:endParaRPr sz="1800">
                        <a:latin typeface="Verdana"/>
                        <a:cs typeface="Verdana"/>
                      </a:endParaRPr>
                    </a:p>
                  </a:txBody>
                  <a:tcPr marL="0" marR="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1"/>
                  </a:ext>
                </a:extLst>
              </a:tr>
              <a:tr h="364435">
                <a:tc>
                  <a:txBody>
                    <a:bodyPr/>
                    <a:lstStyle/>
                    <a:p>
                      <a:pPr algn="ctr">
                        <a:lnSpc>
                          <a:spcPct val="100000"/>
                        </a:lnSpc>
                        <a:spcBef>
                          <a:spcPts val="360"/>
                        </a:spcBef>
                      </a:pPr>
                      <a:r>
                        <a:rPr sz="1800" spc="-50" dirty="0">
                          <a:latin typeface="Verdana"/>
                          <a:cs typeface="Verdana"/>
                        </a:rPr>
                        <a:t>2</a:t>
                      </a:r>
                      <a:endParaRPr sz="1800" dirty="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60"/>
                        </a:spcBef>
                      </a:pPr>
                      <a:r>
                        <a:rPr sz="1800" spc="-25" dirty="0">
                          <a:latin typeface="Verdana"/>
                          <a:cs typeface="Verdana"/>
                        </a:rPr>
                        <a:t>30</a:t>
                      </a:r>
                      <a:endParaRPr sz="18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2"/>
                  </a:ext>
                </a:extLst>
              </a:tr>
              <a:tr h="364435">
                <a:tc>
                  <a:txBody>
                    <a:bodyPr/>
                    <a:lstStyle/>
                    <a:p>
                      <a:pPr algn="ctr">
                        <a:lnSpc>
                          <a:spcPct val="100000"/>
                        </a:lnSpc>
                        <a:spcBef>
                          <a:spcPts val="360"/>
                        </a:spcBef>
                      </a:pPr>
                      <a:r>
                        <a:rPr sz="1800" spc="-50" dirty="0">
                          <a:latin typeface="Verdana"/>
                          <a:cs typeface="Verdana"/>
                        </a:rPr>
                        <a:t>3</a:t>
                      </a:r>
                      <a:endParaRPr sz="18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60"/>
                        </a:spcBef>
                      </a:pPr>
                      <a:r>
                        <a:rPr sz="1800" spc="-25" dirty="0">
                          <a:latin typeface="Verdana"/>
                          <a:cs typeface="Verdana"/>
                        </a:rPr>
                        <a:t>70</a:t>
                      </a:r>
                      <a:endParaRPr sz="1800" dirty="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3"/>
                  </a:ext>
                </a:extLst>
              </a:tr>
              <a:tr h="364435">
                <a:tc>
                  <a:txBody>
                    <a:bodyPr/>
                    <a:lstStyle/>
                    <a:p>
                      <a:pPr algn="ctr">
                        <a:lnSpc>
                          <a:spcPct val="100000"/>
                        </a:lnSpc>
                        <a:spcBef>
                          <a:spcPts val="360"/>
                        </a:spcBef>
                      </a:pPr>
                      <a:r>
                        <a:rPr sz="1800" spc="-50" dirty="0">
                          <a:latin typeface="Verdana"/>
                          <a:cs typeface="Verdana"/>
                        </a:rPr>
                        <a:t>4</a:t>
                      </a:r>
                      <a:endParaRPr sz="18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60"/>
                        </a:spcBef>
                      </a:pPr>
                      <a:r>
                        <a:rPr sz="1800" spc="-25" dirty="0">
                          <a:latin typeface="Verdana"/>
                          <a:cs typeface="Verdana"/>
                        </a:rPr>
                        <a:t>30</a:t>
                      </a:r>
                      <a:endParaRPr sz="1800" dirty="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4"/>
                  </a:ext>
                </a:extLst>
              </a:tr>
              <a:tr h="365068">
                <a:tc>
                  <a:txBody>
                    <a:bodyPr/>
                    <a:lstStyle/>
                    <a:p>
                      <a:pPr algn="ctr">
                        <a:lnSpc>
                          <a:spcPct val="100000"/>
                        </a:lnSpc>
                        <a:spcBef>
                          <a:spcPts val="360"/>
                        </a:spcBef>
                      </a:pPr>
                      <a:r>
                        <a:rPr sz="1800" spc="-50" dirty="0">
                          <a:latin typeface="Verdana"/>
                          <a:cs typeface="Verdana"/>
                        </a:rPr>
                        <a:t>5</a:t>
                      </a:r>
                      <a:endParaRPr sz="180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60"/>
                        </a:spcBef>
                      </a:pPr>
                      <a:r>
                        <a:rPr sz="1800" spc="-25" dirty="0">
                          <a:latin typeface="Verdana"/>
                          <a:cs typeface="Verdana"/>
                        </a:rPr>
                        <a:t>25</a:t>
                      </a:r>
                      <a:endParaRPr sz="1800" dirty="0">
                        <a:latin typeface="Verdana"/>
                        <a:cs typeface="Verdana"/>
                      </a:endParaRPr>
                    </a:p>
                  </a:txBody>
                  <a:tcPr marL="0" marR="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4435">
                <a:tc>
                  <a:txBody>
                    <a:bodyPr/>
                    <a:lstStyle/>
                    <a:p>
                      <a:pPr algn="ctr">
                        <a:lnSpc>
                          <a:spcPct val="100000"/>
                        </a:lnSpc>
                        <a:spcBef>
                          <a:spcPts val="355"/>
                        </a:spcBef>
                      </a:pPr>
                      <a:r>
                        <a:rPr sz="1800" spc="-50" dirty="0">
                          <a:latin typeface="Verdana"/>
                          <a:cs typeface="Verdana"/>
                        </a:rPr>
                        <a:t>6</a:t>
                      </a:r>
                      <a:endParaRPr sz="18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5"/>
                        </a:spcBef>
                      </a:pPr>
                      <a:r>
                        <a:rPr sz="1800" spc="-25" dirty="0">
                          <a:latin typeface="Verdana"/>
                          <a:cs typeface="Verdana"/>
                        </a:rPr>
                        <a:t>22</a:t>
                      </a:r>
                      <a:endParaRPr sz="1800">
                        <a:latin typeface="Verdana"/>
                        <a:cs typeface="Verdana"/>
                      </a:endParaRPr>
                    </a:p>
                  </a:txBody>
                  <a:tcPr marL="0" marR="0" marT="4508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bl>
          </a:graphicData>
        </a:graphic>
      </p:graphicFrame>
      <p:sp>
        <p:nvSpPr>
          <p:cNvPr id="4" name="object 4"/>
          <p:cNvSpPr txBox="1">
            <a:spLocks noGrp="1"/>
          </p:cNvSpPr>
          <p:nvPr>
            <p:ph type="body" idx="1"/>
          </p:nvPr>
        </p:nvSpPr>
        <p:spPr>
          <a:prstGeom prst="rect">
            <a:avLst/>
          </a:prstGeom>
        </p:spPr>
        <p:txBody>
          <a:bodyPr vert="horz" wrap="square" lIns="0" tIns="9525" rIns="0" bIns="0" rtlCol="0">
            <a:spAutoFit/>
          </a:bodyPr>
          <a:lstStyle/>
          <a:p>
            <a:pPr marL="355600" marR="316230" indent="-342900">
              <a:lnSpc>
                <a:spcPct val="100800"/>
              </a:lnSpc>
              <a:spcBef>
                <a:spcPts val="75"/>
              </a:spcBef>
              <a:buFont typeface="Arial MT"/>
              <a:buChar char="•"/>
              <a:tabLst>
                <a:tab pos="355600" algn="l"/>
              </a:tabLst>
            </a:pPr>
            <a:r>
              <a:rPr spc="-90" dirty="0"/>
              <a:t>Problem:</a:t>
            </a:r>
            <a:r>
              <a:rPr spc="-165" dirty="0"/>
              <a:t> </a:t>
            </a:r>
            <a:r>
              <a:rPr spc="-45" dirty="0"/>
              <a:t>Where</a:t>
            </a:r>
            <a:r>
              <a:rPr spc="-165" dirty="0"/>
              <a:t> </a:t>
            </a:r>
            <a:r>
              <a:rPr spc="-75" dirty="0"/>
              <a:t>should</a:t>
            </a:r>
            <a:r>
              <a:rPr spc="-160" dirty="0"/>
              <a:t> </a:t>
            </a:r>
            <a:r>
              <a:rPr spc="-40" dirty="0"/>
              <a:t>the</a:t>
            </a:r>
            <a:r>
              <a:rPr spc="-165" dirty="0"/>
              <a:t> </a:t>
            </a:r>
            <a:r>
              <a:rPr spc="35" dirty="0"/>
              <a:t>average </a:t>
            </a:r>
            <a:r>
              <a:rPr spc="-10" dirty="0"/>
              <a:t>value</a:t>
            </a:r>
            <a:r>
              <a:rPr spc="-170" dirty="0"/>
              <a:t> </a:t>
            </a:r>
            <a:r>
              <a:rPr spc="100" dirty="0"/>
              <a:t>go</a:t>
            </a:r>
            <a:r>
              <a:rPr spc="-165" dirty="0"/>
              <a:t> </a:t>
            </a:r>
            <a:r>
              <a:rPr spc="-70" dirty="0"/>
              <a:t>as</a:t>
            </a:r>
            <a:r>
              <a:rPr spc="-165" dirty="0"/>
              <a:t> </a:t>
            </a:r>
            <a:r>
              <a:rPr spc="-65" dirty="0"/>
              <a:t>there</a:t>
            </a:r>
            <a:r>
              <a:rPr spc="-165" dirty="0"/>
              <a:t> </a:t>
            </a:r>
            <a:r>
              <a:rPr spc="-265" dirty="0"/>
              <a:t>is</a:t>
            </a:r>
            <a:r>
              <a:rPr spc="-165" dirty="0"/>
              <a:t> </a:t>
            </a:r>
            <a:r>
              <a:rPr dirty="0"/>
              <a:t>no</a:t>
            </a:r>
            <a:r>
              <a:rPr spc="-165" dirty="0"/>
              <a:t> </a:t>
            </a:r>
            <a:r>
              <a:rPr spc="-10" dirty="0"/>
              <a:t>obvious centre?</a:t>
            </a:r>
          </a:p>
          <a:p>
            <a:pPr marL="355600" marR="5080" indent="-342900">
              <a:lnSpc>
                <a:spcPts val="2810"/>
              </a:lnSpc>
              <a:spcBef>
                <a:spcPts val="750"/>
              </a:spcBef>
              <a:buFont typeface="Arial MT"/>
              <a:buChar char="•"/>
              <a:tabLst>
                <a:tab pos="355600" algn="l"/>
              </a:tabLst>
            </a:pPr>
            <a:r>
              <a:rPr dirty="0"/>
              <a:t>We</a:t>
            </a:r>
            <a:r>
              <a:rPr spc="-170" dirty="0"/>
              <a:t> </a:t>
            </a:r>
            <a:r>
              <a:rPr spc="50" dirty="0"/>
              <a:t>could</a:t>
            </a:r>
            <a:r>
              <a:rPr spc="-165" dirty="0"/>
              <a:t> </a:t>
            </a:r>
            <a:r>
              <a:rPr spc="-150" dirty="0"/>
              <a:t>think</a:t>
            </a:r>
            <a:r>
              <a:rPr spc="-170" dirty="0"/>
              <a:t> </a:t>
            </a:r>
            <a:r>
              <a:rPr dirty="0"/>
              <a:t>of</a:t>
            </a:r>
            <a:r>
              <a:rPr spc="-170" dirty="0"/>
              <a:t> </a:t>
            </a:r>
            <a:r>
              <a:rPr spc="-40" dirty="0"/>
              <a:t>the</a:t>
            </a:r>
            <a:r>
              <a:rPr spc="-170" dirty="0"/>
              <a:t> </a:t>
            </a:r>
            <a:r>
              <a:rPr spc="-10" dirty="0"/>
              <a:t>value</a:t>
            </a:r>
            <a:r>
              <a:rPr spc="-165" dirty="0"/>
              <a:t> </a:t>
            </a:r>
            <a:r>
              <a:rPr spc="-10" dirty="0"/>
              <a:t>belonging </a:t>
            </a:r>
            <a:r>
              <a:rPr spc="-50" dirty="0"/>
              <a:t>half</a:t>
            </a:r>
            <a:r>
              <a:rPr spc="-165" dirty="0"/>
              <a:t> </a:t>
            </a:r>
            <a:r>
              <a:rPr dirty="0"/>
              <a:t>way</a:t>
            </a:r>
            <a:r>
              <a:rPr spc="-160" dirty="0"/>
              <a:t> </a:t>
            </a:r>
            <a:r>
              <a:rPr spc="45" dirty="0"/>
              <a:t>between</a:t>
            </a:r>
            <a:r>
              <a:rPr spc="-165" dirty="0"/>
              <a:t> </a:t>
            </a:r>
            <a:r>
              <a:rPr dirty="0"/>
              <a:t>two</a:t>
            </a:r>
            <a:r>
              <a:rPr spc="-160" dirty="0"/>
              <a:t> </a:t>
            </a:r>
            <a:r>
              <a:rPr spc="-20" dirty="0"/>
              <a:t>rows</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16</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a:spLocks noGrp="1"/>
          </p:cNvSpPr>
          <p:nvPr>
            <p:ph type="body" idx="1"/>
          </p:nvPr>
        </p:nvSpPr>
        <p:spPr>
          <a:prstGeom prst="rect">
            <a:avLst/>
          </a:prstGeom>
        </p:spPr>
        <p:txBody>
          <a:bodyPr vert="horz" wrap="square" lIns="0" tIns="9525" rIns="0" bIns="0" rtlCol="0">
            <a:spAutoFit/>
          </a:bodyPr>
          <a:lstStyle/>
          <a:p>
            <a:pPr marL="355600" marR="316230" indent="-342900">
              <a:lnSpc>
                <a:spcPct val="100800"/>
              </a:lnSpc>
              <a:spcBef>
                <a:spcPts val="75"/>
              </a:spcBef>
              <a:buFont typeface="Arial MT"/>
              <a:buChar char="•"/>
              <a:tabLst>
                <a:tab pos="355600" algn="l"/>
              </a:tabLst>
            </a:pPr>
            <a:r>
              <a:rPr spc="-90" dirty="0"/>
              <a:t>Problem:</a:t>
            </a:r>
            <a:r>
              <a:rPr spc="-165" dirty="0"/>
              <a:t> </a:t>
            </a:r>
            <a:r>
              <a:rPr spc="-45" dirty="0"/>
              <a:t>Where</a:t>
            </a:r>
            <a:r>
              <a:rPr spc="-165" dirty="0"/>
              <a:t> </a:t>
            </a:r>
            <a:r>
              <a:rPr spc="-75" dirty="0"/>
              <a:t>should</a:t>
            </a:r>
            <a:r>
              <a:rPr spc="-160" dirty="0"/>
              <a:t> </a:t>
            </a:r>
            <a:r>
              <a:rPr spc="-40" dirty="0"/>
              <a:t>the</a:t>
            </a:r>
            <a:r>
              <a:rPr spc="-165" dirty="0"/>
              <a:t> </a:t>
            </a:r>
            <a:r>
              <a:rPr spc="35" dirty="0"/>
              <a:t>average </a:t>
            </a:r>
            <a:r>
              <a:rPr spc="-10" dirty="0"/>
              <a:t>value</a:t>
            </a:r>
            <a:r>
              <a:rPr spc="-170" dirty="0"/>
              <a:t> </a:t>
            </a:r>
            <a:r>
              <a:rPr spc="100" dirty="0"/>
              <a:t>go</a:t>
            </a:r>
            <a:r>
              <a:rPr spc="-165" dirty="0"/>
              <a:t> </a:t>
            </a:r>
            <a:r>
              <a:rPr spc="-70" dirty="0"/>
              <a:t>as</a:t>
            </a:r>
            <a:r>
              <a:rPr spc="-165" dirty="0"/>
              <a:t> </a:t>
            </a:r>
            <a:r>
              <a:rPr spc="-65" dirty="0"/>
              <a:t>there</a:t>
            </a:r>
            <a:r>
              <a:rPr spc="-165" dirty="0"/>
              <a:t> </a:t>
            </a:r>
            <a:r>
              <a:rPr spc="-265" dirty="0"/>
              <a:t>is</a:t>
            </a:r>
            <a:r>
              <a:rPr spc="-165" dirty="0"/>
              <a:t> </a:t>
            </a:r>
            <a:r>
              <a:rPr dirty="0"/>
              <a:t>no</a:t>
            </a:r>
            <a:r>
              <a:rPr spc="-165" dirty="0"/>
              <a:t> </a:t>
            </a:r>
            <a:r>
              <a:rPr spc="-10" dirty="0"/>
              <a:t>obvious centre?</a:t>
            </a:r>
          </a:p>
          <a:p>
            <a:pPr marL="355600" marR="5080" indent="-342900">
              <a:lnSpc>
                <a:spcPts val="2810"/>
              </a:lnSpc>
              <a:spcBef>
                <a:spcPts val="750"/>
              </a:spcBef>
              <a:buFont typeface="Arial MT"/>
              <a:buChar char="•"/>
              <a:tabLst>
                <a:tab pos="355600" algn="l"/>
              </a:tabLst>
            </a:pPr>
            <a:r>
              <a:rPr dirty="0"/>
              <a:t>We</a:t>
            </a:r>
            <a:r>
              <a:rPr spc="-170" dirty="0"/>
              <a:t> </a:t>
            </a:r>
            <a:r>
              <a:rPr spc="50" dirty="0"/>
              <a:t>could</a:t>
            </a:r>
            <a:r>
              <a:rPr spc="-165" dirty="0"/>
              <a:t> </a:t>
            </a:r>
            <a:r>
              <a:rPr spc="-150" dirty="0"/>
              <a:t>think</a:t>
            </a:r>
            <a:r>
              <a:rPr spc="-170" dirty="0"/>
              <a:t> </a:t>
            </a:r>
            <a:r>
              <a:rPr dirty="0"/>
              <a:t>of</a:t>
            </a:r>
            <a:r>
              <a:rPr spc="-170" dirty="0"/>
              <a:t> </a:t>
            </a:r>
            <a:r>
              <a:rPr spc="-40" dirty="0"/>
              <a:t>the</a:t>
            </a:r>
            <a:r>
              <a:rPr spc="-170" dirty="0"/>
              <a:t> </a:t>
            </a:r>
            <a:r>
              <a:rPr spc="-10" dirty="0"/>
              <a:t>value</a:t>
            </a:r>
            <a:r>
              <a:rPr spc="-165" dirty="0"/>
              <a:t> </a:t>
            </a:r>
            <a:r>
              <a:rPr spc="-10" dirty="0"/>
              <a:t>belonging </a:t>
            </a:r>
            <a:r>
              <a:rPr spc="-50" dirty="0"/>
              <a:t>half</a:t>
            </a:r>
            <a:r>
              <a:rPr spc="-165" dirty="0"/>
              <a:t> </a:t>
            </a:r>
            <a:r>
              <a:rPr dirty="0"/>
              <a:t>way</a:t>
            </a:r>
            <a:r>
              <a:rPr spc="-160" dirty="0"/>
              <a:t> </a:t>
            </a:r>
            <a:r>
              <a:rPr spc="45" dirty="0"/>
              <a:t>between</a:t>
            </a:r>
            <a:r>
              <a:rPr spc="-165" dirty="0"/>
              <a:t> </a:t>
            </a:r>
            <a:r>
              <a:rPr dirty="0"/>
              <a:t>two</a:t>
            </a:r>
            <a:r>
              <a:rPr spc="-160" dirty="0"/>
              <a:t> </a:t>
            </a:r>
            <a:r>
              <a:rPr spc="-20" dirty="0"/>
              <a:t>rows</a:t>
            </a:r>
          </a:p>
        </p:txBody>
      </p:sp>
      <p:graphicFrame>
        <p:nvGraphicFramePr>
          <p:cNvPr id="4" name="object 4"/>
          <p:cNvGraphicFramePr>
            <a:graphicFrameLocks noGrp="1"/>
          </p:cNvGraphicFramePr>
          <p:nvPr/>
        </p:nvGraphicFramePr>
        <p:xfrm>
          <a:off x="8271354" y="1454917"/>
          <a:ext cx="3305174" cy="466788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132080">
                        <a:lnSpc>
                          <a:spcPct val="100000"/>
                        </a:lnSpc>
                        <a:spcBef>
                          <a:spcPts val="350"/>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50" dirty="0">
                          <a:latin typeface="Verdana"/>
                          <a:cs typeface="Verdana"/>
                        </a:rPr>
                        <a:t>1</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50" dirty="0">
                          <a:latin typeface="Verdana"/>
                          <a:cs typeface="Verdana"/>
                        </a:rPr>
                        <a:t>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4"/>
                  </a:ext>
                </a:extLst>
              </a:tr>
              <a:tr h="365760">
                <a:tc>
                  <a:txBody>
                    <a:bodyPr/>
                    <a:lstStyle/>
                    <a:p>
                      <a:pPr algn="ctr">
                        <a:lnSpc>
                          <a:spcPct val="100000"/>
                        </a:lnSpc>
                        <a:spcBef>
                          <a:spcPts val="350"/>
                        </a:spcBef>
                      </a:pPr>
                      <a:r>
                        <a:rPr sz="1800" spc="-50" dirty="0">
                          <a:latin typeface="Verdana"/>
                          <a:cs typeface="Verdana"/>
                        </a:rPr>
                        <a:t>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5"/>
                  </a:ext>
                </a:extLst>
              </a:tr>
              <a:tr h="365760">
                <a:tc>
                  <a:txBody>
                    <a:bodyPr/>
                    <a:lstStyle/>
                    <a:p>
                      <a:pPr algn="ctr">
                        <a:lnSpc>
                          <a:spcPct val="100000"/>
                        </a:lnSpc>
                        <a:spcBef>
                          <a:spcPts val="350"/>
                        </a:spcBef>
                      </a:pPr>
                      <a:r>
                        <a:rPr sz="1800" spc="-25" dirty="0">
                          <a:latin typeface="Verdana"/>
                          <a:cs typeface="Verdana"/>
                        </a:rPr>
                        <a:t>3.5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6"/>
                  </a:ext>
                </a:extLst>
              </a:tr>
              <a:tr h="365760">
                <a:tc>
                  <a:txBody>
                    <a:bodyPr/>
                    <a:lstStyle/>
                    <a:p>
                      <a:pPr algn="ctr">
                        <a:lnSpc>
                          <a:spcPct val="100000"/>
                        </a:lnSpc>
                        <a:spcBef>
                          <a:spcPts val="350"/>
                        </a:spcBef>
                      </a:pPr>
                      <a:r>
                        <a:rPr sz="1800" spc="-50" dirty="0">
                          <a:latin typeface="Verdana"/>
                          <a:cs typeface="Verdana"/>
                        </a:rPr>
                        <a:t>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7"/>
                  </a:ext>
                </a:extLst>
              </a:tr>
              <a:tr h="366395">
                <a:tc>
                  <a:txBody>
                    <a:bodyPr/>
                    <a:lstStyle/>
                    <a:p>
                      <a:pPr algn="ctr">
                        <a:lnSpc>
                          <a:spcPct val="100000"/>
                        </a:lnSpc>
                        <a:spcBef>
                          <a:spcPts val="350"/>
                        </a:spcBef>
                      </a:pPr>
                      <a:r>
                        <a:rPr sz="1800" spc="-25" dirty="0">
                          <a:latin typeface="Verdana"/>
                          <a:cs typeface="Verdana"/>
                        </a:rPr>
                        <a:t>4.5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8"/>
                  </a:ext>
                </a:extLst>
              </a:tr>
              <a:tr h="366395">
                <a:tc>
                  <a:txBody>
                    <a:bodyPr/>
                    <a:lstStyle/>
                    <a:p>
                      <a:pPr algn="ctr">
                        <a:lnSpc>
                          <a:spcPct val="100000"/>
                        </a:lnSpc>
                        <a:spcBef>
                          <a:spcPts val="370"/>
                        </a:spcBef>
                      </a:pPr>
                      <a:r>
                        <a:rPr sz="1800" spc="-50" dirty="0">
                          <a:latin typeface="Verdana"/>
                          <a:cs typeface="Verdana"/>
                        </a:rPr>
                        <a:t>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70"/>
                        </a:spcBef>
                      </a:pPr>
                      <a:r>
                        <a:rPr sz="1800" spc="-25" dirty="0">
                          <a:latin typeface="Verdana"/>
                          <a:cs typeface="Verdana"/>
                        </a:rPr>
                        <a:t>25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9"/>
                  </a:ext>
                </a:extLst>
              </a:tr>
              <a:tr h="366395">
                <a:tc>
                  <a:txBody>
                    <a:bodyPr/>
                    <a:lstStyle/>
                    <a:p>
                      <a:pPr algn="ctr">
                        <a:lnSpc>
                          <a:spcPct val="100000"/>
                        </a:lnSpc>
                        <a:spcBef>
                          <a:spcPts val="365"/>
                        </a:spcBef>
                      </a:pPr>
                      <a:r>
                        <a:rPr sz="1800" spc="-25" dirty="0">
                          <a:latin typeface="Verdana"/>
                          <a:cs typeface="Verdana"/>
                        </a:rPr>
                        <a:t>5.5</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algn="ctr">
                        <a:lnSpc>
                          <a:spcPct val="100000"/>
                        </a:lnSpc>
                        <a:spcBef>
                          <a:spcPts val="359"/>
                        </a:spcBef>
                      </a:pPr>
                      <a:r>
                        <a:rPr sz="1800" spc="-50" dirty="0">
                          <a:latin typeface="Verdana"/>
                          <a:cs typeface="Verdana"/>
                        </a:rPr>
                        <a:t>6</a:t>
                      </a:r>
                      <a:endParaRPr sz="180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9"/>
                        </a:spcBef>
                      </a:pPr>
                      <a:r>
                        <a:rPr sz="1800" spc="-25" dirty="0">
                          <a:latin typeface="Verdana"/>
                          <a:cs typeface="Verdana"/>
                        </a:rPr>
                        <a:t>22</a:t>
                      </a:r>
                      <a:endParaRPr sz="180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17</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a:spLocks noGrp="1"/>
          </p:cNvSpPr>
          <p:nvPr>
            <p:ph type="body" idx="1"/>
          </p:nvPr>
        </p:nvSpPr>
        <p:spPr>
          <a:prstGeom prst="rect">
            <a:avLst/>
          </a:prstGeom>
        </p:spPr>
        <p:txBody>
          <a:bodyPr vert="horz" wrap="square" lIns="0" tIns="9525" rIns="0" bIns="0" rtlCol="0">
            <a:spAutoFit/>
          </a:bodyPr>
          <a:lstStyle/>
          <a:p>
            <a:pPr marL="355600" marR="316230" indent="-342900">
              <a:lnSpc>
                <a:spcPct val="100800"/>
              </a:lnSpc>
              <a:spcBef>
                <a:spcPts val="75"/>
              </a:spcBef>
              <a:buFont typeface="Arial MT"/>
              <a:buChar char="•"/>
              <a:tabLst>
                <a:tab pos="355600" algn="l"/>
              </a:tabLst>
            </a:pPr>
            <a:r>
              <a:rPr spc="-90" dirty="0"/>
              <a:t>Problem:</a:t>
            </a:r>
            <a:r>
              <a:rPr spc="-165" dirty="0"/>
              <a:t> </a:t>
            </a:r>
            <a:r>
              <a:rPr spc="-45" dirty="0"/>
              <a:t>Where</a:t>
            </a:r>
            <a:r>
              <a:rPr spc="-165" dirty="0"/>
              <a:t> </a:t>
            </a:r>
            <a:r>
              <a:rPr spc="-75" dirty="0"/>
              <a:t>should</a:t>
            </a:r>
            <a:r>
              <a:rPr spc="-160" dirty="0"/>
              <a:t> </a:t>
            </a:r>
            <a:r>
              <a:rPr spc="-40" dirty="0"/>
              <a:t>the</a:t>
            </a:r>
            <a:r>
              <a:rPr spc="-165" dirty="0"/>
              <a:t> </a:t>
            </a:r>
            <a:r>
              <a:rPr spc="35" dirty="0"/>
              <a:t>average </a:t>
            </a:r>
            <a:r>
              <a:rPr spc="-10" dirty="0"/>
              <a:t>value</a:t>
            </a:r>
            <a:r>
              <a:rPr spc="-170" dirty="0"/>
              <a:t> </a:t>
            </a:r>
            <a:r>
              <a:rPr spc="100" dirty="0"/>
              <a:t>go</a:t>
            </a:r>
            <a:r>
              <a:rPr spc="-165" dirty="0"/>
              <a:t> </a:t>
            </a:r>
            <a:r>
              <a:rPr spc="-70" dirty="0"/>
              <a:t>as</a:t>
            </a:r>
            <a:r>
              <a:rPr spc="-165" dirty="0"/>
              <a:t> </a:t>
            </a:r>
            <a:r>
              <a:rPr spc="-65" dirty="0"/>
              <a:t>there</a:t>
            </a:r>
            <a:r>
              <a:rPr spc="-165" dirty="0"/>
              <a:t> </a:t>
            </a:r>
            <a:r>
              <a:rPr spc="-265" dirty="0"/>
              <a:t>is</a:t>
            </a:r>
            <a:r>
              <a:rPr spc="-165" dirty="0"/>
              <a:t> </a:t>
            </a:r>
            <a:r>
              <a:rPr dirty="0"/>
              <a:t>no</a:t>
            </a:r>
            <a:r>
              <a:rPr spc="-165" dirty="0"/>
              <a:t> </a:t>
            </a:r>
            <a:r>
              <a:rPr spc="-10" dirty="0"/>
              <a:t>obvious centre?</a:t>
            </a:r>
          </a:p>
          <a:p>
            <a:pPr marL="355600" marR="5080" indent="-342900">
              <a:lnSpc>
                <a:spcPts val="2810"/>
              </a:lnSpc>
              <a:spcBef>
                <a:spcPts val="750"/>
              </a:spcBef>
              <a:buFont typeface="Arial MT"/>
              <a:buChar char="•"/>
              <a:tabLst>
                <a:tab pos="355600" algn="l"/>
              </a:tabLst>
            </a:pPr>
            <a:r>
              <a:rPr dirty="0"/>
              <a:t>We</a:t>
            </a:r>
            <a:r>
              <a:rPr spc="-170" dirty="0"/>
              <a:t> </a:t>
            </a:r>
            <a:r>
              <a:rPr spc="50" dirty="0"/>
              <a:t>could</a:t>
            </a:r>
            <a:r>
              <a:rPr spc="-165" dirty="0"/>
              <a:t> </a:t>
            </a:r>
            <a:r>
              <a:rPr spc="-150" dirty="0"/>
              <a:t>think</a:t>
            </a:r>
            <a:r>
              <a:rPr spc="-170" dirty="0"/>
              <a:t> </a:t>
            </a:r>
            <a:r>
              <a:rPr dirty="0"/>
              <a:t>of</a:t>
            </a:r>
            <a:r>
              <a:rPr spc="-170" dirty="0"/>
              <a:t> </a:t>
            </a:r>
            <a:r>
              <a:rPr spc="-40" dirty="0"/>
              <a:t>the</a:t>
            </a:r>
            <a:r>
              <a:rPr spc="-170" dirty="0"/>
              <a:t> </a:t>
            </a:r>
            <a:r>
              <a:rPr spc="-10" dirty="0"/>
              <a:t>value</a:t>
            </a:r>
            <a:r>
              <a:rPr spc="-165" dirty="0"/>
              <a:t> </a:t>
            </a:r>
            <a:r>
              <a:rPr spc="-10" dirty="0"/>
              <a:t>belonging </a:t>
            </a:r>
            <a:r>
              <a:rPr spc="-50" dirty="0"/>
              <a:t>half</a:t>
            </a:r>
            <a:r>
              <a:rPr spc="-165" dirty="0"/>
              <a:t> </a:t>
            </a:r>
            <a:r>
              <a:rPr dirty="0"/>
              <a:t>way</a:t>
            </a:r>
            <a:r>
              <a:rPr spc="-160" dirty="0"/>
              <a:t> </a:t>
            </a:r>
            <a:r>
              <a:rPr spc="45" dirty="0"/>
              <a:t>between</a:t>
            </a:r>
            <a:r>
              <a:rPr spc="-165" dirty="0"/>
              <a:t> </a:t>
            </a:r>
            <a:r>
              <a:rPr dirty="0"/>
              <a:t>two</a:t>
            </a:r>
            <a:r>
              <a:rPr spc="-160" dirty="0"/>
              <a:t> </a:t>
            </a:r>
            <a:r>
              <a:rPr spc="-20" dirty="0"/>
              <a:t>rows</a:t>
            </a:r>
          </a:p>
        </p:txBody>
      </p:sp>
      <p:graphicFrame>
        <p:nvGraphicFramePr>
          <p:cNvPr id="4" name="object 4"/>
          <p:cNvGraphicFramePr>
            <a:graphicFrameLocks noGrp="1"/>
          </p:cNvGraphicFramePr>
          <p:nvPr/>
        </p:nvGraphicFramePr>
        <p:xfrm>
          <a:off x="8271354" y="1454917"/>
          <a:ext cx="3305174" cy="466788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b="1" spc="-320" dirty="0">
                          <a:latin typeface="Verdana"/>
                          <a:cs typeface="Verdana"/>
                        </a:rPr>
                        <a:t>1</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95" dirty="0">
                          <a:latin typeface="Verdana"/>
                          <a:cs typeface="Verdana"/>
                        </a:rPr>
                        <a:t>23</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b="1" spc="-320" dirty="0">
                          <a:latin typeface="Verdana"/>
                          <a:cs typeface="Verdana"/>
                        </a:rPr>
                        <a:t>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60" dirty="0">
                          <a:latin typeface="Verdana"/>
                          <a:cs typeface="Verdana"/>
                        </a:rPr>
                        <a:t>38.25</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4"/>
                  </a:ext>
                </a:extLst>
              </a:tr>
              <a:tr h="365760">
                <a:tc>
                  <a:txBody>
                    <a:bodyPr/>
                    <a:lstStyle/>
                    <a:p>
                      <a:pPr algn="ctr">
                        <a:lnSpc>
                          <a:spcPct val="100000"/>
                        </a:lnSpc>
                        <a:spcBef>
                          <a:spcPts val="350"/>
                        </a:spcBef>
                      </a:pPr>
                      <a:r>
                        <a:rPr sz="1800" b="1" spc="-320" dirty="0">
                          <a:latin typeface="Verdana"/>
                          <a:cs typeface="Verdana"/>
                        </a:rPr>
                        <a:t>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9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5"/>
                  </a:ext>
                </a:extLst>
              </a:tr>
              <a:tr h="365760">
                <a:tc>
                  <a:txBody>
                    <a:bodyPr/>
                    <a:lstStyle/>
                    <a:p>
                      <a:pPr algn="ctr">
                        <a:lnSpc>
                          <a:spcPct val="100000"/>
                        </a:lnSpc>
                        <a:spcBef>
                          <a:spcPts val="350"/>
                        </a:spcBef>
                      </a:pPr>
                      <a:r>
                        <a:rPr sz="1800" spc="-25" dirty="0">
                          <a:latin typeface="Verdana"/>
                          <a:cs typeface="Verdana"/>
                        </a:rPr>
                        <a:t>3.5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6"/>
                  </a:ext>
                </a:extLst>
              </a:tr>
              <a:tr h="365760">
                <a:tc>
                  <a:txBody>
                    <a:bodyPr/>
                    <a:lstStyle/>
                    <a:p>
                      <a:pPr algn="ctr">
                        <a:lnSpc>
                          <a:spcPct val="100000"/>
                        </a:lnSpc>
                        <a:spcBef>
                          <a:spcPts val="350"/>
                        </a:spcBef>
                      </a:pPr>
                      <a:r>
                        <a:rPr sz="1800" b="1" spc="-320" dirty="0">
                          <a:latin typeface="Verdana"/>
                          <a:cs typeface="Verdana"/>
                        </a:rPr>
                        <a:t>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7"/>
                  </a:ext>
                </a:extLst>
              </a:tr>
              <a:tr h="366395">
                <a:tc>
                  <a:txBody>
                    <a:bodyPr/>
                    <a:lstStyle/>
                    <a:p>
                      <a:pPr algn="ctr">
                        <a:lnSpc>
                          <a:spcPct val="100000"/>
                        </a:lnSpc>
                        <a:spcBef>
                          <a:spcPts val="350"/>
                        </a:spcBef>
                      </a:pPr>
                      <a:r>
                        <a:rPr sz="1800" spc="-25" dirty="0">
                          <a:latin typeface="Verdana"/>
                          <a:cs typeface="Verdana"/>
                        </a:rPr>
                        <a:t>4.5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8"/>
                  </a:ext>
                </a:extLst>
              </a:tr>
              <a:tr h="366395">
                <a:tc>
                  <a:txBody>
                    <a:bodyPr/>
                    <a:lstStyle/>
                    <a:p>
                      <a:pPr algn="ctr">
                        <a:lnSpc>
                          <a:spcPct val="100000"/>
                        </a:lnSpc>
                        <a:spcBef>
                          <a:spcPts val="370"/>
                        </a:spcBef>
                      </a:pPr>
                      <a:r>
                        <a:rPr sz="1800" spc="-50" dirty="0">
                          <a:latin typeface="Verdana"/>
                          <a:cs typeface="Verdana"/>
                        </a:rPr>
                        <a:t>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70"/>
                        </a:spcBef>
                      </a:pPr>
                      <a:r>
                        <a:rPr sz="1800" spc="-25" dirty="0">
                          <a:latin typeface="Verdana"/>
                          <a:cs typeface="Verdana"/>
                        </a:rPr>
                        <a:t>25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9"/>
                  </a:ext>
                </a:extLst>
              </a:tr>
              <a:tr h="366395">
                <a:tc>
                  <a:txBody>
                    <a:bodyPr/>
                    <a:lstStyle/>
                    <a:p>
                      <a:pPr algn="ctr">
                        <a:lnSpc>
                          <a:spcPct val="100000"/>
                        </a:lnSpc>
                        <a:spcBef>
                          <a:spcPts val="365"/>
                        </a:spcBef>
                      </a:pPr>
                      <a:r>
                        <a:rPr sz="1800" spc="-25" dirty="0">
                          <a:latin typeface="Verdana"/>
                          <a:cs typeface="Verdana"/>
                        </a:rPr>
                        <a:t>5.5</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algn="ctr">
                        <a:lnSpc>
                          <a:spcPct val="100000"/>
                        </a:lnSpc>
                        <a:spcBef>
                          <a:spcPts val="359"/>
                        </a:spcBef>
                      </a:pPr>
                      <a:r>
                        <a:rPr sz="1800" spc="-50" dirty="0">
                          <a:latin typeface="Verdana"/>
                          <a:cs typeface="Verdana"/>
                        </a:rPr>
                        <a:t>6</a:t>
                      </a:r>
                      <a:endParaRPr sz="180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9"/>
                        </a:spcBef>
                      </a:pPr>
                      <a:r>
                        <a:rPr sz="1800" spc="-25" dirty="0">
                          <a:latin typeface="Verdana"/>
                          <a:cs typeface="Verdana"/>
                        </a:rPr>
                        <a:t>22</a:t>
                      </a:r>
                      <a:endParaRPr sz="180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18</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a:spLocks noGrp="1"/>
          </p:cNvSpPr>
          <p:nvPr>
            <p:ph type="body" idx="1"/>
          </p:nvPr>
        </p:nvSpPr>
        <p:spPr>
          <a:prstGeom prst="rect">
            <a:avLst/>
          </a:prstGeom>
        </p:spPr>
        <p:txBody>
          <a:bodyPr vert="horz" wrap="square" lIns="0" tIns="9525" rIns="0" bIns="0" rtlCol="0">
            <a:spAutoFit/>
          </a:bodyPr>
          <a:lstStyle/>
          <a:p>
            <a:pPr marL="355600" marR="316230" indent="-342900">
              <a:lnSpc>
                <a:spcPct val="100800"/>
              </a:lnSpc>
              <a:spcBef>
                <a:spcPts val="75"/>
              </a:spcBef>
              <a:buFont typeface="Arial MT"/>
              <a:buChar char="•"/>
              <a:tabLst>
                <a:tab pos="355600" algn="l"/>
              </a:tabLst>
            </a:pPr>
            <a:r>
              <a:rPr spc="-90" dirty="0"/>
              <a:t>Problem:</a:t>
            </a:r>
            <a:r>
              <a:rPr spc="-165" dirty="0"/>
              <a:t> </a:t>
            </a:r>
            <a:r>
              <a:rPr spc="-45" dirty="0"/>
              <a:t>Where</a:t>
            </a:r>
            <a:r>
              <a:rPr spc="-165" dirty="0"/>
              <a:t> </a:t>
            </a:r>
            <a:r>
              <a:rPr spc="-75" dirty="0"/>
              <a:t>should</a:t>
            </a:r>
            <a:r>
              <a:rPr spc="-160" dirty="0"/>
              <a:t> </a:t>
            </a:r>
            <a:r>
              <a:rPr spc="-40" dirty="0"/>
              <a:t>the</a:t>
            </a:r>
            <a:r>
              <a:rPr spc="-165" dirty="0"/>
              <a:t> </a:t>
            </a:r>
            <a:r>
              <a:rPr spc="35" dirty="0"/>
              <a:t>average </a:t>
            </a:r>
            <a:r>
              <a:rPr spc="-10" dirty="0"/>
              <a:t>value</a:t>
            </a:r>
            <a:r>
              <a:rPr spc="-170" dirty="0"/>
              <a:t> </a:t>
            </a:r>
            <a:r>
              <a:rPr spc="100" dirty="0"/>
              <a:t>go</a:t>
            </a:r>
            <a:r>
              <a:rPr spc="-165" dirty="0"/>
              <a:t> </a:t>
            </a:r>
            <a:r>
              <a:rPr spc="-70" dirty="0"/>
              <a:t>as</a:t>
            </a:r>
            <a:r>
              <a:rPr spc="-165" dirty="0"/>
              <a:t> </a:t>
            </a:r>
            <a:r>
              <a:rPr spc="-65" dirty="0"/>
              <a:t>there</a:t>
            </a:r>
            <a:r>
              <a:rPr spc="-165" dirty="0"/>
              <a:t> </a:t>
            </a:r>
            <a:r>
              <a:rPr spc="-265" dirty="0"/>
              <a:t>is</a:t>
            </a:r>
            <a:r>
              <a:rPr spc="-165" dirty="0"/>
              <a:t> </a:t>
            </a:r>
            <a:r>
              <a:rPr dirty="0"/>
              <a:t>no</a:t>
            </a:r>
            <a:r>
              <a:rPr spc="-165" dirty="0"/>
              <a:t> </a:t>
            </a:r>
            <a:r>
              <a:rPr spc="-10" dirty="0"/>
              <a:t>obvious centre?</a:t>
            </a:r>
          </a:p>
          <a:p>
            <a:pPr marL="355600" marR="5080" indent="-342900">
              <a:lnSpc>
                <a:spcPts val="2810"/>
              </a:lnSpc>
              <a:spcBef>
                <a:spcPts val="750"/>
              </a:spcBef>
              <a:buFont typeface="Arial MT"/>
              <a:buChar char="•"/>
              <a:tabLst>
                <a:tab pos="355600" algn="l"/>
              </a:tabLst>
            </a:pPr>
            <a:r>
              <a:rPr dirty="0"/>
              <a:t>We</a:t>
            </a:r>
            <a:r>
              <a:rPr spc="-170" dirty="0"/>
              <a:t> </a:t>
            </a:r>
            <a:r>
              <a:rPr spc="50" dirty="0"/>
              <a:t>could</a:t>
            </a:r>
            <a:r>
              <a:rPr spc="-165" dirty="0"/>
              <a:t> </a:t>
            </a:r>
            <a:r>
              <a:rPr spc="-150" dirty="0"/>
              <a:t>think</a:t>
            </a:r>
            <a:r>
              <a:rPr spc="-170" dirty="0"/>
              <a:t> </a:t>
            </a:r>
            <a:r>
              <a:rPr dirty="0"/>
              <a:t>of</a:t>
            </a:r>
            <a:r>
              <a:rPr spc="-170" dirty="0"/>
              <a:t> </a:t>
            </a:r>
            <a:r>
              <a:rPr spc="-40" dirty="0"/>
              <a:t>the</a:t>
            </a:r>
            <a:r>
              <a:rPr spc="-170" dirty="0"/>
              <a:t> </a:t>
            </a:r>
            <a:r>
              <a:rPr spc="-10" dirty="0"/>
              <a:t>value</a:t>
            </a:r>
            <a:r>
              <a:rPr spc="-165" dirty="0"/>
              <a:t> </a:t>
            </a:r>
            <a:r>
              <a:rPr spc="-10" dirty="0"/>
              <a:t>belonging </a:t>
            </a:r>
            <a:r>
              <a:rPr spc="-50" dirty="0"/>
              <a:t>half</a:t>
            </a:r>
            <a:r>
              <a:rPr spc="-165" dirty="0"/>
              <a:t> </a:t>
            </a:r>
            <a:r>
              <a:rPr dirty="0"/>
              <a:t>way</a:t>
            </a:r>
            <a:r>
              <a:rPr spc="-160" dirty="0"/>
              <a:t> </a:t>
            </a:r>
            <a:r>
              <a:rPr spc="45" dirty="0"/>
              <a:t>between</a:t>
            </a:r>
            <a:r>
              <a:rPr spc="-165" dirty="0"/>
              <a:t> </a:t>
            </a:r>
            <a:r>
              <a:rPr dirty="0"/>
              <a:t>two</a:t>
            </a:r>
            <a:r>
              <a:rPr spc="-160" dirty="0"/>
              <a:t> </a:t>
            </a:r>
            <a:r>
              <a:rPr spc="-20" dirty="0"/>
              <a:t>rows</a:t>
            </a:r>
          </a:p>
        </p:txBody>
      </p:sp>
      <p:graphicFrame>
        <p:nvGraphicFramePr>
          <p:cNvPr id="4" name="object 4"/>
          <p:cNvGraphicFramePr>
            <a:graphicFrameLocks noGrp="1"/>
          </p:cNvGraphicFramePr>
          <p:nvPr/>
        </p:nvGraphicFramePr>
        <p:xfrm>
          <a:off x="8271354" y="1454917"/>
          <a:ext cx="3305174" cy="466788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50" dirty="0">
                          <a:latin typeface="Verdana"/>
                          <a:cs typeface="Verdana"/>
                        </a:rPr>
                        <a:t>1</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b="1" spc="-320" dirty="0">
                          <a:latin typeface="Verdana"/>
                          <a:cs typeface="Verdana"/>
                        </a:rPr>
                        <a:t>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10" dirty="0">
                          <a:latin typeface="Verdana"/>
                          <a:cs typeface="Verdana"/>
                        </a:rPr>
                        <a:t>38.25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4"/>
                  </a:ext>
                </a:extLst>
              </a:tr>
              <a:tr h="365760">
                <a:tc>
                  <a:txBody>
                    <a:bodyPr/>
                    <a:lstStyle/>
                    <a:p>
                      <a:pPr algn="ctr">
                        <a:lnSpc>
                          <a:spcPct val="100000"/>
                        </a:lnSpc>
                        <a:spcBef>
                          <a:spcPts val="350"/>
                        </a:spcBef>
                      </a:pPr>
                      <a:r>
                        <a:rPr sz="1800" b="1" spc="-320" dirty="0">
                          <a:latin typeface="Verdana"/>
                          <a:cs typeface="Verdana"/>
                        </a:rPr>
                        <a:t>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9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5"/>
                  </a:ext>
                </a:extLst>
              </a:tr>
              <a:tr h="365760">
                <a:tc>
                  <a:txBody>
                    <a:bodyPr/>
                    <a:lstStyle/>
                    <a:p>
                      <a:pPr algn="ctr">
                        <a:lnSpc>
                          <a:spcPct val="100000"/>
                        </a:lnSpc>
                        <a:spcBef>
                          <a:spcPts val="350"/>
                        </a:spcBef>
                      </a:pPr>
                      <a:r>
                        <a:rPr sz="1800" spc="-25" dirty="0">
                          <a:latin typeface="Verdana"/>
                          <a:cs typeface="Verdana"/>
                        </a:rPr>
                        <a:t>3.5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60" dirty="0">
                          <a:latin typeface="Verdana"/>
                          <a:cs typeface="Verdana"/>
                        </a:rPr>
                        <a:t>38.75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6"/>
                  </a:ext>
                </a:extLst>
              </a:tr>
              <a:tr h="365760">
                <a:tc>
                  <a:txBody>
                    <a:bodyPr/>
                    <a:lstStyle/>
                    <a:p>
                      <a:pPr algn="ctr">
                        <a:lnSpc>
                          <a:spcPct val="100000"/>
                        </a:lnSpc>
                        <a:spcBef>
                          <a:spcPts val="350"/>
                        </a:spcBef>
                      </a:pPr>
                      <a:r>
                        <a:rPr sz="1800" b="1" spc="-320" dirty="0">
                          <a:latin typeface="Verdana"/>
                          <a:cs typeface="Verdana"/>
                        </a:rPr>
                        <a:t>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7"/>
                  </a:ext>
                </a:extLst>
              </a:tr>
              <a:tr h="366395">
                <a:tc>
                  <a:txBody>
                    <a:bodyPr/>
                    <a:lstStyle/>
                    <a:p>
                      <a:pPr algn="ctr">
                        <a:lnSpc>
                          <a:spcPct val="100000"/>
                        </a:lnSpc>
                        <a:spcBef>
                          <a:spcPts val="350"/>
                        </a:spcBef>
                      </a:pPr>
                      <a:r>
                        <a:rPr sz="1800" spc="-25" dirty="0">
                          <a:latin typeface="Verdana"/>
                          <a:cs typeface="Verdana"/>
                        </a:rPr>
                        <a:t>4.5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8"/>
                  </a:ext>
                </a:extLst>
              </a:tr>
              <a:tr h="366395">
                <a:tc>
                  <a:txBody>
                    <a:bodyPr/>
                    <a:lstStyle/>
                    <a:p>
                      <a:pPr algn="ctr">
                        <a:lnSpc>
                          <a:spcPct val="100000"/>
                        </a:lnSpc>
                        <a:spcBef>
                          <a:spcPts val="370"/>
                        </a:spcBef>
                      </a:pPr>
                      <a:r>
                        <a:rPr sz="1800" b="1" spc="-320" dirty="0">
                          <a:latin typeface="Verdana"/>
                          <a:cs typeface="Verdana"/>
                        </a:rPr>
                        <a:t>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70"/>
                        </a:spcBef>
                      </a:pPr>
                      <a:r>
                        <a:rPr sz="1800" b="1" spc="-295" dirty="0">
                          <a:latin typeface="Verdana"/>
                          <a:cs typeface="Verdana"/>
                        </a:rPr>
                        <a:t>25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9"/>
                  </a:ext>
                </a:extLst>
              </a:tr>
              <a:tr h="366395">
                <a:tc>
                  <a:txBody>
                    <a:bodyPr/>
                    <a:lstStyle/>
                    <a:p>
                      <a:pPr algn="ctr">
                        <a:lnSpc>
                          <a:spcPct val="100000"/>
                        </a:lnSpc>
                        <a:spcBef>
                          <a:spcPts val="365"/>
                        </a:spcBef>
                      </a:pPr>
                      <a:r>
                        <a:rPr sz="1800" spc="-25" dirty="0">
                          <a:latin typeface="Verdana"/>
                          <a:cs typeface="Verdana"/>
                        </a:rPr>
                        <a:t>5.5</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algn="ctr">
                        <a:lnSpc>
                          <a:spcPct val="100000"/>
                        </a:lnSpc>
                        <a:spcBef>
                          <a:spcPts val="359"/>
                        </a:spcBef>
                      </a:pPr>
                      <a:r>
                        <a:rPr sz="1800" spc="-50" dirty="0">
                          <a:latin typeface="Verdana"/>
                          <a:cs typeface="Verdana"/>
                        </a:rPr>
                        <a:t>6</a:t>
                      </a:r>
                      <a:endParaRPr sz="180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9"/>
                        </a:spcBef>
                      </a:pPr>
                      <a:r>
                        <a:rPr sz="1800" spc="-25" dirty="0">
                          <a:latin typeface="Verdana"/>
                          <a:cs typeface="Verdana"/>
                        </a:rPr>
                        <a:t>22</a:t>
                      </a:r>
                      <a:endParaRPr sz="180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19</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a:spLocks noGrp="1"/>
          </p:cNvSpPr>
          <p:nvPr>
            <p:ph type="body" idx="1"/>
          </p:nvPr>
        </p:nvSpPr>
        <p:spPr>
          <a:prstGeom prst="rect">
            <a:avLst/>
          </a:prstGeom>
        </p:spPr>
        <p:txBody>
          <a:bodyPr vert="horz" wrap="square" lIns="0" tIns="9525" rIns="0" bIns="0" rtlCol="0">
            <a:spAutoFit/>
          </a:bodyPr>
          <a:lstStyle/>
          <a:p>
            <a:pPr marL="355600" marR="316230" indent="-342900">
              <a:lnSpc>
                <a:spcPct val="100800"/>
              </a:lnSpc>
              <a:spcBef>
                <a:spcPts val="75"/>
              </a:spcBef>
              <a:buFont typeface="Arial MT"/>
              <a:buChar char="•"/>
              <a:tabLst>
                <a:tab pos="355600" algn="l"/>
              </a:tabLst>
            </a:pPr>
            <a:r>
              <a:rPr spc="-90" dirty="0"/>
              <a:t>Problem:</a:t>
            </a:r>
            <a:r>
              <a:rPr spc="-165" dirty="0"/>
              <a:t> </a:t>
            </a:r>
            <a:r>
              <a:rPr spc="-45" dirty="0"/>
              <a:t>Where</a:t>
            </a:r>
            <a:r>
              <a:rPr spc="-165" dirty="0"/>
              <a:t> </a:t>
            </a:r>
            <a:r>
              <a:rPr spc="-75" dirty="0"/>
              <a:t>should</a:t>
            </a:r>
            <a:r>
              <a:rPr spc="-160" dirty="0"/>
              <a:t> </a:t>
            </a:r>
            <a:r>
              <a:rPr spc="-40" dirty="0"/>
              <a:t>the</a:t>
            </a:r>
            <a:r>
              <a:rPr spc="-165" dirty="0"/>
              <a:t> </a:t>
            </a:r>
            <a:r>
              <a:rPr spc="35" dirty="0"/>
              <a:t>average </a:t>
            </a:r>
            <a:r>
              <a:rPr spc="-10" dirty="0"/>
              <a:t>value</a:t>
            </a:r>
            <a:r>
              <a:rPr spc="-170" dirty="0"/>
              <a:t> </a:t>
            </a:r>
            <a:r>
              <a:rPr spc="100" dirty="0"/>
              <a:t>go</a:t>
            </a:r>
            <a:r>
              <a:rPr spc="-165" dirty="0"/>
              <a:t> </a:t>
            </a:r>
            <a:r>
              <a:rPr spc="-70" dirty="0"/>
              <a:t>as</a:t>
            </a:r>
            <a:r>
              <a:rPr spc="-165" dirty="0"/>
              <a:t> </a:t>
            </a:r>
            <a:r>
              <a:rPr spc="-65" dirty="0"/>
              <a:t>there</a:t>
            </a:r>
            <a:r>
              <a:rPr spc="-165" dirty="0"/>
              <a:t> </a:t>
            </a:r>
            <a:r>
              <a:rPr spc="-265" dirty="0"/>
              <a:t>is</a:t>
            </a:r>
            <a:r>
              <a:rPr spc="-165" dirty="0"/>
              <a:t> </a:t>
            </a:r>
            <a:r>
              <a:rPr dirty="0"/>
              <a:t>no</a:t>
            </a:r>
            <a:r>
              <a:rPr spc="-165" dirty="0"/>
              <a:t> </a:t>
            </a:r>
            <a:r>
              <a:rPr spc="-10" dirty="0"/>
              <a:t>obvious centre?</a:t>
            </a:r>
          </a:p>
          <a:p>
            <a:pPr marL="355600" marR="5080" indent="-342900">
              <a:lnSpc>
                <a:spcPts val="2810"/>
              </a:lnSpc>
              <a:spcBef>
                <a:spcPts val="750"/>
              </a:spcBef>
              <a:buFont typeface="Arial MT"/>
              <a:buChar char="•"/>
              <a:tabLst>
                <a:tab pos="355600" algn="l"/>
              </a:tabLst>
            </a:pPr>
            <a:r>
              <a:rPr dirty="0"/>
              <a:t>We</a:t>
            </a:r>
            <a:r>
              <a:rPr spc="-170" dirty="0"/>
              <a:t> </a:t>
            </a:r>
            <a:r>
              <a:rPr spc="50" dirty="0"/>
              <a:t>could</a:t>
            </a:r>
            <a:r>
              <a:rPr spc="-165" dirty="0"/>
              <a:t> </a:t>
            </a:r>
            <a:r>
              <a:rPr spc="-150" dirty="0"/>
              <a:t>think</a:t>
            </a:r>
            <a:r>
              <a:rPr spc="-170" dirty="0"/>
              <a:t> </a:t>
            </a:r>
            <a:r>
              <a:rPr dirty="0"/>
              <a:t>of</a:t>
            </a:r>
            <a:r>
              <a:rPr spc="-170" dirty="0"/>
              <a:t> </a:t>
            </a:r>
            <a:r>
              <a:rPr spc="-40" dirty="0"/>
              <a:t>the</a:t>
            </a:r>
            <a:r>
              <a:rPr spc="-170" dirty="0"/>
              <a:t> </a:t>
            </a:r>
            <a:r>
              <a:rPr spc="-10" dirty="0"/>
              <a:t>value</a:t>
            </a:r>
            <a:r>
              <a:rPr spc="-165" dirty="0"/>
              <a:t> </a:t>
            </a:r>
            <a:r>
              <a:rPr spc="-10" dirty="0"/>
              <a:t>belonging </a:t>
            </a:r>
            <a:r>
              <a:rPr spc="-50" dirty="0"/>
              <a:t>half</a:t>
            </a:r>
            <a:r>
              <a:rPr spc="-165" dirty="0"/>
              <a:t> </a:t>
            </a:r>
            <a:r>
              <a:rPr dirty="0"/>
              <a:t>way</a:t>
            </a:r>
            <a:r>
              <a:rPr spc="-160" dirty="0"/>
              <a:t> </a:t>
            </a:r>
            <a:r>
              <a:rPr spc="45" dirty="0"/>
              <a:t>between</a:t>
            </a:r>
            <a:r>
              <a:rPr spc="-165" dirty="0"/>
              <a:t> </a:t>
            </a:r>
            <a:r>
              <a:rPr dirty="0"/>
              <a:t>two</a:t>
            </a:r>
            <a:r>
              <a:rPr spc="-160" dirty="0"/>
              <a:t> </a:t>
            </a:r>
            <a:r>
              <a:rPr spc="-20" dirty="0"/>
              <a:t>rows</a:t>
            </a:r>
          </a:p>
        </p:txBody>
      </p:sp>
      <p:graphicFrame>
        <p:nvGraphicFramePr>
          <p:cNvPr id="4" name="object 4"/>
          <p:cNvGraphicFramePr>
            <a:graphicFrameLocks noGrp="1"/>
          </p:cNvGraphicFramePr>
          <p:nvPr/>
        </p:nvGraphicFramePr>
        <p:xfrm>
          <a:off x="8271354" y="1454917"/>
          <a:ext cx="3305174" cy="466788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50" dirty="0">
                          <a:latin typeface="Verdana"/>
                          <a:cs typeface="Verdana"/>
                        </a:rPr>
                        <a:t>1</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50" dirty="0">
                          <a:latin typeface="Verdana"/>
                          <a:cs typeface="Verdana"/>
                        </a:rPr>
                        <a:t>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5760">
                <a:tc>
                  <a:txBody>
                    <a:bodyPr/>
                    <a:lstStyle/>
                    <a:p>
                      <a:pPr algn="ctr">
                        <a:lnSpc>
                          <a:spcPct val="100000"/>
                        </a:lnSpc>
                        <a:spcBef>
                          <a:spcPts val="350"/>
                        </a:spcBef>
                      </a:pPr>
                      <a:r>
                        <a:rPr sz="1800" b="1" spc="-320" dirty="0">
                          <a:latin typeface="Verdana"/>
                          <a:cs typeface="Verdana"/>
                        </a:rPr>
                        <a:t>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9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5"/>
                  </a:ext>
                </a:extLst>
              </a:tr>
              <a:tr h="365760">
                <a:tc>
                  <a:txBody>
                    <a:bodyPr/>
                    <a:lstStyle/>
                    <a:p>
                      <a:pPr algn="ctr">
                        <a:lnSpc>
                          <a:spcPct val="100000"/>
                        </a:lnSpc>
                        <a:spcBef>
                          <a:spcPts val="350"/>
                        </a:spcBef>
                      </a:pPr>
                      <a:r>
                        <a:rPr sz="1800" spc="-25" dirty="0">
                          <a:latin typeface="Verdana"/>
                          <a:cs typeface="Verdana"/>
                        </a:rPr>
                        <a:t>3.5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10" dirty="0">
                          <a:latin typeface="Verdana"/>
                          <a:cs typeface="Verdana"/>
                        </a:rPr>
                        <a:t>38.75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6"/>
                  </a:ext>
                </a:extLst>
              </a:tr>
              <a:tr h="365760">
                <a:tc>
                  <a:txBody>
                    <a:bodyPr/>
                    <a:lstStyle/>
                    <a:p>
                      <a:pPr algn="ctr">
                        <a:lnSpc>
                          <a:spcPct val="100000"/>
                        </a:lnSpc>
                        <a:spcBef>
                          <a:spcPts val="350"/>
                        </a:spcBef>
                      </a:pPr>
                      <a:r>
                        <a:rPr sz="1800" b="1" spc="-320" dirty="0">
                          <a:latin typeface="Verdana"/>
                          <a:cs typeface="Verdana"/>
                        </a:rPr>
                        <a:t>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7"/>
                  </a:ext>
                </a:extLst>
              </a:tr>
              <a:tr h="366395">
                <a:tc>
                  <a:txBody>
                    <a:bodyPr/>
                    <a:lstStyle/>
                    <a:p>
                      <a:pPr algn="ctr">
                        <a:lnSpc>
                          <a:spcPct val="100000"/>
                        </a:lnSpc>
                        <a:spcBef>
                          <a:spcPts val="350"/>
                        </a:spcBef>
                      </a:pPr>
                      <a:r>
                        <a:rPr sz="1800" spc="-25" dirty="0">
                          <a:latin typeface="Verdana"/>
                          <a:cs typeface="Verdana"/>
                        </a:rPr>
                        <a:t>4.5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60" dirty="0">
                          <a:latin typeface="Verdana"/>
                          <a:cs typeface="Verdana"/>
                        </a:rPr>
                        <a:t>36.75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8"/>
                  </a:ext>
                </a:extLst>
              </a:tr>
              <a:tr h="366395">
                <a:tc>
                  <a:txBody>
                    <a:bodyPr/>
                    <a:lstStyle/>
                    <a:p>
                      <a:pPr algn="ctr">
                        <a:lnSpc>
                          <a:spcPct val="100000"/>
                        </a:lnSpc>
                        <a:spcBef>
                          <a:spcPts val="370"/>
                        </a:spcBef>
                      </a:pPr>
                      <a:r>
                        <a:rPr sz="1800" b="1" spc="-320" dirty="0">
                          <a:latin typeface="Verdana"/>
                          <a:cs typeface="Verdana"/>
                        </a:rPr>
                        <a:t>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70"/>
                        </a:spcBef>
                      </a:pPr>
                      <a:r>
                        <a:rPr sz="1800" b="1" spc="-295" dirty="0">
                          <a:latin typeface="Verdana"/>
                          <a:cs typeface="Verdana"/>
                        </a:rPr>
                        <a:t>25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9"/>
                  </a:ext>
                </a:extLst>
              </a:tr>
              <a:tr h="366395">
                <a:tc>
                  <a:txBody>
                    <a:bodyPr/>
                    <a:lstStyle/>
                    <a:p>
                      <a:pPr algn="ctr">
                        <a:lnSpc>
                          <a:spcPct val="100000"/>
                        </a:lnSpc>
                        <a:spcBef>
                          <a:spcPts val="365"/>
                        </a:spcBef>
                      </a:pPr>
                      <a:r>
                        <a:rPr sz="1800" spc="-25" dirty="0">
                          <a:latin typeface="Verdana"/>
                          <a:cs typeface="Verdana"/>
                        </a:rPr>
                        <a:t>5.5</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10"/>
                  </a:ext>
                </a:extLst>
              </a:tr>
              <a:tr h="365760">
                <a:tc>
                  <a:txBody>
                    <a:bodyPr/>
                    <a:lstStyle/>
                    <a:p>
                      <a:pPr algn="ctr">
                        <a:lnSpc>
                          <a:spcPct val="100000"/>
                        </a:lnSpc>
                        <a:spcBef>
                          <a:spcPts val="359"/>
                        </a:spcBef>
                      </a:pPr>
                      <a:r>
                        <a:rPr sz="1800" b="1" spc="-320" dirty="0">
                          <a:latin typeface="Verdana"/>
                          <a:cs typeface="Verdana"/>
                        </a:rPr>
                        <a:t>6</a:t>
                      </a:r>
                      <a:endParaRPr sz="180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9"/>
                        </a:spcBef>
                      </a:pPr>
                      <a:r>
                        <a:rPr sz="1800" b="1" spc="-295" dirty="0">
                          <a:latin typeface="Verdana"/>
                          <a:cs typeface="Verdana"/>
                        </a:rPr>
                        <a:t>22</a:t>
                      </a:r>
                      <a:endParaRPr sz="180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20</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a:spLocks noGrp="1"/>
          </p:cNvSpPr>
          <p:nvPr>
            <p:ph type="body" idx="1"/>
          </p:nvPr>
        </p:nvSpPr>
        <p:spPr>
          <a:prstGeom prst="rect">
            <a:avLst/>
          </a:prstGeom>
        </p:spPr>
        <p:txBody>
          <a:bodyPr vert="horz" wrap="square" lIns="0" tIns="9525" rIns="0" bIns="0" rtlCol="0">
            <a:spAutoFit/>
          </a:bodyPr>
          <a:lstStyle/>
          <a:p>
            <a:pPr marL="355600" marR="316230" indent="-342900">
              <a:lnSpc>
                <a:spcPct val="100800"/>
              </a:lnSpc>
              <a:spcBef>
                <a:spcPts val="75"/>
              </a:spcBef>
              <a:buFont typeface="Arial MT"/>
              <a:buChar char="•"/>
              <a:tabLst>
                <a:tab pos="355600" algn="l"/>
              </a:tabLst>
            </a:pPr>
            <a:r>
              <a:rPr spc="-90" dirty="0"/>
              <a:t>Problem:</a:t>
            </a:r>
            <a:r>
              <a:rPr spc="-165" dirty="0"/>
              <a:t> </a:t>
            </a:r>
            <a:r>
              <a:rPr spc="-45" dirty="0"/>
              <a:t>Where</a:t>
            </a:r>
            <a:r>
              <a:rPr spc="-165" dirty="0"/>
              <a:t> </a:t>
            </a:r>
            <a:r>
              <a:rPr spc="-75" dirty="0"/>
              <a:t>should</a:t>
            </a:r>
            <a:r>
              <a:rPr spc="-160" dirty="0"/>
              <a:t> </a:t>
            </a:r>
            <a:r>
              <a:rPr spc="-40" dirty="0"/>
              <a:t>the</a:t>
            </a:r>
            <a:r>
              <a:rPr spc="-165" dirty="0"/>
              <a:t> </a:t>
            </a:r>
            <a:r>
              <a:rPr spc="35" dirty="0"/>
              <a:t>average </a:t>
            </a:r>
            <a:r>
              <a:rPr spc="-10" dirty="0"/>
              <a:t>value</a:t>
            </a:r>
            <a:r>
              <a:rPr spc="-170" dirty="0"/>
              <a:t> </a:t>
            </a:r>
            <a:r>
              <a:rPr spc="100" dirty="0"/>
              <a:t>go</a:t>
            </a:r>
            <a:r>
              <a:rPr spc="-165" dirty="0"/>
              <a:t> </a:t>
            </a:r>
            <a:r>
              <a:rPr spc="-70" dirty="0"/>
              <a:t>as</a:t>
            </a:r>
            <a:r>
              <a:rPr spc="-165" dirty="0"/>
              <a:t> </a:t>
            </a:r>
            <a:r>
              <a:rPr spc="-65" dirty="0"/>
              <a:t>there</a:t>
            </a:r>
            <a:r>
              <a:rPr spc="-165" dirty="0"/>
              <a:t> </a:t>
            </a:r>
            <a:r>
              <a:rPr spc="-265" dirty="0"/>
              <a:t>is</a:t>
            </a:r>
            <a:r>
              <a:rPr spc="-165" dirty="0"/>
              <a:t> </a:t>
            </a:r>
            <a:r>
              <a:rPr dirty="0"/>
              <a:t>no</a:t>
            </a:r>
            <a:r>
              <a:rPr spc="-165" dirty="0"/>
              <a:t> </a:t>
            </a:r>
            <a:r>
              <a:rPr spc="-10" dirty="0"/>
              <a:t>obvious centre?</a:t>
            </a:r>
          </a:p>
          <a:p>
            <a:pPr marL="355600" marR="5080" indent="-342900">
              <a:lnSpc>
                <a:spcPts val="2810"/>
              </a:lnSpc>
              <a:spcBef>
                <a:spcPts val="750"/>
              </a:spcBef>
              <a:buFont typeface="Arial MT"/>
              <a:buChar char="•"/>
              <a:tabLst>
                <a:tab pos="355600" algn="l"/>
              </a:tabLst>
            </a:pPr>
            <a:r>
              <a:rPr dirty="0"/>
              <a:t>We</a:t>
            </a:r>
            <a:r>
              <a:rPr spc="-170" dirty="0"/>
              <a:t> </a:t>
            </a:r>
            <a:r>
              <a:rPr spc="50" dirty="0"/>
              <a:t>could</a:t>
            </a:r>
            <a:r>
              <a:rPr spc="-165" dirty="0"/>
              <a:t> </a:t>
            </a:r>
            <a:r>
              <a:rPr spc="-150" dirty="0"/>
              <a:t>think</a:t>
            </a:r>
            <a:r>
              <a:rPr spc="-170" dirty="0"/>
              <a:t> </a:t>
            </a:r>
            <a:r>
              <a:rPr dirty="0"/>
              <a:t>of</a:t>
            </a:r>
            <a:r>
              <a:rPr spc="-170" dirty="0"/>
              <a:t> </a:t>
            </a:r>
            <a:r>
              <a:rPr spc="-40" dirty="0"/>
              <a:t>the</a:t>
            </a:r>
            <a:r>
              <a:rPr spc="-170" dirty="0"/>
              <a:t> </a:t>
            </a:r>
            <a:r>
              <a:rPr spc="-10" dirty="0"/>
              <a:t>value</a:t>
            </a:r>
            <a:r>
              <a:rPr spc="-165" dirty="0"/>
              <a:t> </a:t>
            </a:r>
            <a:r>
              <a:rPr spc="-10" dirty="0"/>
              <a:t>belonging </a:t>
            </a:r>
            <a:r>
              <a:rPr spc="-50" dirty="0"/>
              <a:t>half</a:t>
            </a:r>
            <a:r>
              <a:rPr spc="-165" dirty="0"/>
              <a:t> </a:t>
            </a:r>
            <a:r>
              <a:rPr dirty="0"/>
              <a:t>way</a:t>
            </a:r>
            <a:r>
              <a:rPr spc="-160" dirty="0"/>
              <a:t> </a:t>
            </a:r>
            <a:r>
              <a:rPr spc="45" dirty="0"/>
              <a:t>between</a:t>
            </a:r>
            <a:r>
              <a:rPr spc="-165" dirty="0"/>
              <a:t> </a:t>
            </a:r>
            <a:r>
              <a:rPr dirty="0"/>
              <a:t>two</a:t>
            </a:r>
            <a:r>
              <a:rPr spc="-160" dirty="0"/>
              <a:t> </a:t>
            </a:r>
            <a:r>
              <a:rPr spc="-20" dirty="0"/>
              <a:t>rows</a:t>
            </a:r>
          </a:p>
          <a:p>
            <a:pPr marL="355600" marR="186690" indent="-342900">
              <a:lnSpc>
                <a:spcPct val="100800"/>
              </a:lnSpc>
              <a:spcBef>
                <a:spcPts val="520"/>
              </a:spcBef>
              <a:buFont typeface="Arial MT"/>
              <a:buChar char="•"/>
              <a:tabLst>
                <a:tab pos="355600" algn="l"/>
              </a:tabLst>
            </a:pPr>
            <a:r>
              <a:rPr dirty="0"/>
              <a:t>Apply</a:t>
            </a:r>
            <a:r>
              <a:rPr spc="-90" dirty="0"/>
              <a:t> </a:t>
            </a:r>
            <a:r>
              <a:rPr spc="-30" dirty="0"/>
              <a:t>another</a:t>
            </a:r>
            <a:r>
              <a:rPr spc="-85" dirty="0"/>
              <a:t> </a:t>
            </a:r>
            <a:r>
              <a:rPr spc="-50" dirty="0"/>
              <a:t>moving</a:t>
            </a:r>
            <a:r>
              <a:rPr spc="-90" dirty="0"/>
              <a:t> </a:t>
            </a:r>
            <a:r>
              <a:rPr dirty="0"/>
              <a:t>average</a:t>
            </a:r>
            <a:r>
              <a:rPr spc="-90" dirty="0"/>
              <a:t> </a:t>
            </a:r>
            <a:r>
              <a:rPr spc="-25" dirty="0"/>
              <a:t>of </a:t>
            </a:r>
            <a:r>
              <a:rPr dirty="0"/>
              <a:t>window</a:t>
            </a:r>
            <a:r>
              <a:rPr spc="-170" dirty="0"/>
              <a:t> size </a:t>
            </a:r>
            <a:r>
              <a:rPr spc="-204" dirty="0"/>
              <a:t>2</a:t>
            </a:r>
            <a:r>
              <a:rPr spc="-180" dirty="0"/>
              <a:t> </a:t>
            </a:r>
            <a:r>
              <a:rPr spc="-20" dirty="0"/>
              <a:t>to</a:t>
            </a:r>
            <a:r>
              <a:rPr spc="-170" dirty="0"/>
              <a:t> </a:t>
            </a:r>
            <a:r>
              <a:rPr spc="-40" dirty="0"/>
              <a:t>the</a:t>
            </a:r>
            <a:r>
              <a:rPr spc="-165" dirty="0"/>
              <a:t> </a:t>
            </a:r>
            <a:r>
              <a:rPr spc="-254" dirty="0"/>
              <a:t>4-</a:t>
            </a:r>
            <a:r>
              <a:rPr spc="140" dirty="0"/>
              <a:t>MA</a:t>
            </a:r>
            <a:r>
              <a:rPr spc="-175" dirty="0"/>
              <a:t> </a:t>
            </a:r>
            <a:r>
              <a:rPr spc="-10" dirty="0"/>
              <a:t>(aka</a:t>
            </a:r>
            <a:r>
              <a:rPr spc="-175" dirty="0"/>
              <a:t> </a:t>
            </a:r>
            <a:r>
              <a:rPr spc="-204" dirty="0"/>
              <a:t>2</a:t>
            </a:r>
            <a:r>
              <a:rPr spc="-180" dirty="0"/>
              <a:t> </a:t>
            </a:r>
            <a:r>
              <a:rPr spc="-204" dirty="0"/>
              <a:t>X</a:t>
            </a:r>
            <a:r>
              <a:rPr spc="-175" dirty="0"/>
              <a:t> </a:t>
            </a:r>
            <a:r>
              <a:rPr spc="-170" dirty="0"/>
              <a:t>4- </a:t>
            </a:r>
            <a:r>
              <a:rPr spc="-25" dirty="0"/>
              <a:t>MA)</a:t>
            </a:r>
          </a:p>
        </p:txBody>
      </p:sp>
      <p:graphicFrame>
        <p:nvGraphicFramePr>
          <p:cNvPr id="4" name="object 4"/>
          <p:cNvGraphicFramePr>
            <a:graphicFrameLocks noGrp="1"/>
          </p:cNvGraphicFramePr>
          <p:nvPr/>
        </p:nvGraphicFramePr>
        <p:xfrm>
          <a:off x="8271354" y="1454917"/>
          <a:ext cx="3305174" cy="466788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50" dirty="0">
                          <a:latin typeface="Verdana"/>
                          <a:cs typeface="Verdana"/>
                        </a:rPr>
                        <a:t>1</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50" dirty="0">
                          <a:latin typeface="Verdana"/>
                          <a:cs typeface="Verdana"/>
                        </a:rPr>
                        <a:t>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5760">
                <a:tc>
                  <a:txBody>
                    <a:bodyPr/>
                    <a:lstStyle/>
                    <a:p>
                      <a:pPr algn="ctr">
                        <a:lnSpc>
                          <a:spcPct val="100000"/>
                        </a:lnSpc>
                        <a:spcBef>
                          <a:spcPts val="350"/>
                        </a:spcBef>
                      </a:pPr>
                      <a:r>
                        <a:rPr sz="1800" spc="-50" dirty="0">
                          <a:latin typeface="Verdana"/>
                          <a:cs typeface="Verdana"/>
                        </a:rPr>
                        <a:t>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50"/>
                        </a:spcBef>
                      </a:pPr>
                      <a:r>
                        <a:rPr sz="1800" spc="-25" dirty="0">
                          <a:latin typeface="Verdana"/>
                          <a:cs typeface="Verdana"/>
                        </a:rPr>
                        <a:t>3.5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r h="365760">
                <a:tc>
                  <a:txBody>
                    <a:bodyPr/>
                    <a:lstStyle/>
                    <a:p>
                      <a:pPr algn="ctr">
                        <a:lnSpc>
                          <a:spcPct val="100000"/>
                        </a:lnSpc>
                        <a:spcBef>
                          <a:spcPts val="350"/>
                        </a:spcBef>
                      </a:pPr>
                      <a:r>
                        <a:rPr sz="1800" spc="-50" dirty="0">
                          <a:latin typeface="Verdana"/>
                          <a:cs typeface="Verdana"/>
                        </a:rPr>
                        <a:t>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7"/>
                  </a:ext>
                </a:extLst>
              </a:tr>
              <a:tr h="366395">
                <a:tc>
                  <a:txBody>
                    <a:bodyPr/>
                    <a:lstStyle/>
                    <a:p>
                      <a:pPr algn="ctr">
                        <a:lnSpc>
                          <a:spcPct val="100000"/>
                        </a:lnSpc>
                        <a:spcBef>
                          <a:spcPts val="350"/>
                        </a:spcBef>
                      </a:pPr>
                      <a:r>
                        <a:rPr sz="1800" spc="-25" dirty="0">
                          <a:latin typeface="Verdana"/>
                          <a:cs typeface="Verdana"/>
                        </a:rPr>
                        <a:t>4.5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36.75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8"/>
                  </a:ext>
                </a:extLst>
              </a:tr>
              <a:tr h="366395">
                <a:tc>
                  <a:txBody>
                    <a:bodyPr/>
                    <a:lstStyle/>
                    <a:p>
                      <a:pPr algn="ctr">
                        <a:lnSpc>
                          <a:spcPct val="100000"/>
                        </a:lnSpc>
                        <a:spcBef>
                          <a:spcPts val="370"/>
                        </a:spcBef>
                      </a:pPr>
                      <a:r>
                        <a:rPr sz="1800" spc="-50" dirty="0">
                          <a:latin typeface="Verdana"/>
                          <a:cs typeface="Verdana"/>
                        </a:rPr>
                        <a:t>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70"/>
                        </a:spcBef>
                      </a:pPr>
                      <a:r>
                        <a:rPr sz="1800" spc="-25" dirty="0">
                          <a:latin typeface="Verdana"/>
                          <a:cs typeface="Verdana"/>
                        </a:rPr>
                        <a:t>25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9"/>
                  </a:ext>
                </a:extLst>
              </a:tr>
              <a:tr h="366395">
                <a:tc>
                  <a:txBody>
                    <a:bodyPr/>
                    <a:lstStyle/>
                    <a:p>
                      <a:pPr algn="ctr">
                        <a:lnSpc>
                          <a:spcPct val="100000"/>
                        </a:lnSpc>
                        <a:spcBef>
                          <a:spcPts val="365"/>
                        </a:spcBef>
                      </a:pPr>
                      <a:r>
                        <a:rPr sz="1800" spc="-25" dirty="0">
                          <a:latin typeface="Verdana"/>
                          <a:cs typeface="Verdana"/>
                        </a:rPr>
                        <a:t>5.5</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algn="ctr">
                        <a:lnSpc>
                          <a:spcPct val="100000"/>
                        </a:lnSpc>
                        <a:spcBef>
                          <a:spcPts val="359"/>
                        </a:spcBef>
                      </a:pPr>
                      <a:r>
                        <a:rPr sz="1800" spc="-50" dirty="0">
                          <a:latin typeface="Verdana"/>
                          <a:cs typeface="Verdana"/>
                        </a:rPr>
                        <a:t>6</a:t>
                      </a:r>
                      <a:endParaRPr sz="180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9"/>
                        </a:spcBef>
                      </a:pPr>
                      <a:r>
                        <a:rPr sz="1800" spc="-25" dirty="0">
                          <a:latin typeface="Verdana"/>
                          <a:cs typeface="Verdana"/>
                        </a:rPr>
                        <a:t>22</a:t>
                      </a:r>
                      <a:endParaRPr sz="1800">
                        <a:latin typeface="Verdana"/>
                        <a:cs typeface="Verdana"/>
                      </a:endParaRPr>
                    </a:p>
                  </a:txBody>
                  <a:tcPr marL="0" marR="0" marT="457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21</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a:spLocks noGrp="1"/>
          </p:cNvSpPr>
          <p:nvPr>
            <p:ph type="body" idx="1"/>
          </p:nvPr>
        </p:nvSpPr>
        <p:spPr>
          <a:prstGeom prst="rect">
            <a:avLst/>
          </a:prstGeom>
        </p:spPr>
        <p:txBody>
          <a:bodyPr vert="horz" wrap="square" lIns="0" tIns="9525" rIns="0" bIns="0" rtlCol="0">
            <a:spAutoFit/>
          </a:bodyPr>
          <a:lstStyle/>
          <a:p>
            <a:pPr marL="355600" marR="316230" indent="-342900">
              <a:lnSpc>
                <a:spcPct val="100800"/>
              </a:lnSpc>
              <a:spcBef>
                <a:spcPts val="75"/>
              </a:spcBef>
              <a:buFont typeface="Arial MT"/>
              <a:buChar char="•"/>
              <a:tabLst>
                <a:tab pos="355600" algn="l"/>
              </a:tabLst>
            </a:pPr>
            <a:r>
              <a:rPr spc="-90" dirty="0"/>
              <a:t>Problem:</a:t>
            </a:r>
            <a:r>
              <a:rPr spc="-165" dirty="0"/>
              <a:t> </a:t>
            </a:r>
            <a:r>
              <a:rPr spc="-45" dirty="0"/>
              <a:t>Where</a:t>
            </a:r>
            <a:r>
              <a:rPr spc="-165" dirty="0"/>
              <a:t> </a:t>
            </a:r>
            <a:r>
              <a:rPr spc="-75" dirty="0"/>
              <a:t>should</a:t>
            </a:r>
            <a:r>
              <a:rPr spc="-160" dirty="0"/>
              <a:t> </a:t>
            </a:r>
            <a:r>
              <a:rPr spc="-40" dirty="0"/>
              <a:t>the</a:t>
            </a:r>
            <a:r>
              <a:rPr spc="-165" dirty="0"/>
              <a:t> </a:t>
            </a:r>
            <a:r>
              <a:rPr spc="35" dirty="0"/>
              <a:t>average </a:t>
            </a:r>
            <a:r>
              <a:rPr spc="-10" dirty="0"/>
              <a:t>value</a:t>
            </a:r>
            <a:r>
              <a:rPr spc="-170" dirty="0"/>
              <a:t> </a:t>
            </a:r>
            <a:r>
              <a:rPr spc="100" dirty="0"/>
              <a:t>go</a:t>
            </a:r>
            <a:r>
              <a:rPr spc="-165" dirty="0"/>
              <a:t> </a:t>
            </a:r>
            <a:r>
              <a:rPr spc="-70" dirty="0"/>
              <a:t>as</a:t>
            </a:r>
            <a:r>
              <a:rPr spc="-165" dirty="0"/>
              <a:t> </a:t>
            </a:r>
            <a:r>
              <a:rPr spc="-65" dirty="0"/>
              <a:t>there</a:t>
            </a:r>
            <a:r>
              <a:rPr spc="-165" dirty="0"/>
              <a:t> </a:t>
            </a:r>
            <a:r>
              <a:rPr spc="-265" dirty="0"/>
              <a:t>is</a:t>
            </a:r>
            <a:r>
              <a:rPr spc="-165" dirty="0"/>
              <a:t> </a:t>
            </a:r>
            <a:r>
              <a:rPr dirty="0"/>
              <a:t>no</a:t>
            </a:r>
            <a:r>
              <a:rPr spc="-165" dirty="0"/>
              <a:t> </a:t>
            </a:r>
            <a:r>
              <a:rPr spc="-10" dirty="0"/>
              <a:t>obvious centre?</a:t>
            </a:r>
          </a:p>
          <a:p>
            <a:pPr marL="355600" marR="5080" indent="-342900">
              <a:lnSpc>
                <a:spcPts val="2810"/>
              </a:lnSpc>
              <a:spcBef>
                <a:spcPts val="750"/>
              </a:spcBef>
              <a:buFont typeface="Arial MT"/>
              <a:buChar char="•"/>
              <a:tabLst>
                <a:tab pos="355600" algn="l"/>
              </a:tabLst>
            </a:pPr>
            <a:r>
              <a:rPr dirty="0"/>
              <a:t>We</a:t>
            </a:r>
            <a:r>
              <a:rPr spc="-170" dirty="0"/>
              <a:t> </a:t>
            </a:r>
            <a:r>
              <a:rPr spc="50" dirty="0"/>
              <a:t>could</a:t>
            </a:r>
            <a:r>
              <a:rPr spc="-165" dirty="0"/>
              <a:t> </a:t>
            </a:r>
            <a:r>
              <a:rPr spc="-150" dirty="0"/>
              <a:t>think</a:t>
            </a:r>
            <a:r>
              <a:rPr spc="-170" dirty="0"/>
              <a:t> </a:t>
            </a:r>
            <a:r>
              <a:rPr dirty="0"/>
              <a:t>of</a:t>
            </a:r>
            <a:r>
              <a:rPr spc="-170" dirty="0"/>
              <a:t> </a:t>
            </a:r>
            <a:r>
              <a:rPr spc="-40" dirty="0"/>
              <a:t>the</a:t>
            </a:r>
            <a:r>
              <a:rPr spc="-170" dirty="0"/>
              <a:t> </a:t>
            </a:r>
            <a:r>
              <a:rPr spc="-10" dirty="0"/>
              <a:t>value</a:t>
            </a:r>
            <a:r>
              <a:rPr spc="-165" dirty="0"/>
              <a:t> </a:t>
            </a:r>
            <a:r>
              <a:rPr spc="-10" dirty="0"/>
              <a:t>belonging </a:t>
            </a:r>
            <a:r>
              <a:rPr spc="-50" dirty="0"/>
              <a:t>half</a:t>
            </a:r>
            <a:r>
              <a:rPr spc="-165" dirty="0"/>
              <a:t> </a:t>
            </a:r>
            <a:r>
              <a:rPr dirty="0"/>
              <a:t>way</a:t>
            </a:r>
            <a:r>
              <a:rPr spc="-160" dirty="0"/>
              <a:t> </a:t>
            </a:r>
            <a:r>
              <a:rPr spc="45" dirty="0"/>
              <a:t>between</a:t>
            </a:r>
            <a:r>
              <a:rPr spc="-165" dirty="0"/>
              <a:t> </a:t>
            </a:r>
            <a:r>
              <a:rPr dirty="0"/>
              <a:t>two</a:t>
            </a:r>
            <a:r>
              <a:rPr spc="-160" dirty="0"/>
              <a:t> </a:t>
            </a:r>
            <a:r>
              <a:rPr spc="-20" dirty="0"/>
              <a:t>rows</a:t>
            </a:r>
          </a:p>
          <a:p>
            <a:pPr marL="355600" marR="186690" indent="-342900">
              <a:lnSpc>
                <a:spcPct val="100800"/>
              </a:lnSpc>
              <a:spcBef>
                <a:spcPts val="520"/>
              </a:spcBef>
              <a:buFont typeface="Arial MT"/>
              <a:buChar char="•"/>
              <a:tabLst>
                <a:tab pos="355600" algn="l"/>
              </a:tabLst>
            </a:pPr>
            <a:r>
              <a:rPr dirty="0"/>
              <a:t>Apply</a:t>
            </a:r>
            <a:r>
              <a:rPr spc="-90" dirty="0"/>
              <a:t> </a:t>
            </a:r>
            <a:r>
              <a:rPr spc="-30" dirty="0"/>
              <a:t>another</a:t>
            </a:r>
            <a:r>
              <a:rPr spc="-85" dirty="0"/>
              <a:t> </a:t>
            </a:r>
            <a:r>
              <a:rPr spc="-50" dirty="0"/>
              <a:t>moving</a:t>
            </a:r>
            <a:r>
              <a:rPr spc="-90" dirty="0"/>
              <a:t> </a:t>
            </a:r>
            <a:r>
              <a:rPr dirty="0"/>
              <a:t>average</a:t>
            </a:r>
            <a:r>
              <a:rPr spc="-90" dirty="0"/>
              <a:t> </a:t>
            </a:r>
            <a:r>
              <a:rPr spc="-25" dirty="0"/>
              <a:t>of </a:t>
            </a:r>
            <a:r>
              <a:rPr dirty="0"/>
              <a:t>window</a:t>
            </a:r>
            <a:r>
              <a:rPr spc="-170" dirty="0"/>
              <a:t> size </a:t>
            </a:r>
            <a:r>
              <a:rPr spc="-204" dirty="0"/>
              <a:t>2</a:t>
            </a:r>
            <a:r>
              <a:rPr spc="-180" dirty="0"/>
              <a:t> </a:t>
            </a:r>
            <a:r>
              <a:rPr spc="-20" dirty="0"/>
              <a:t>to</a:t>
            </a:r>
            <a:r>
              <a:rPr spc="-170" dirty="0"/>
              <a:t> </a:t>
            </a:r>
            <a:r>
              <a:rPr spc="-40" dirty="0"/>
              <a:t>the</a:t>
            </a:r>
            <a:r>
              <a:rPr spc="-165" dirty="0"/>
              <a:t> </a:t>
            </a:r>
            <a:r>
              <a:rPr spc="-254" dirty="0"/>
              <a:t>4-</a:t>
            </a:r>
            <a:r>
              <a:rPr spc="140" dirty="0"/>
              <a:t>MA</a:t>
            </a:r>
            <a:r>
              <a:rPr spc="-175" dirty="0"/>
              <a:t> </a:t>
            </a:r>
            <a:r>
              <a:rPr spc="-10" dirty="0"/>
              <a:t>(aka</a:t>
            </a:r>
            <a:r>
              <a:rPr spc="-175" dirty="0"/>
              <a:t> </a:t>
            </a:r>
            <a:r>
              <a:rPr spc="-204" dirty="0"/>
              <a:t>2</a:t>
            </a:r>
            <a:r>
              <a:rPr spc="-180" dirty="0"/>
              <a:t> </a:t>
            </a:r>
            <a:r>
              <a:rPr spc="-204" dirty="0"/>
              <a:t>X</a:t>
            </a:r>
            <a:r>
              <a:rPr spc="-175" dirty="0"/>
              <a:t> </a:t>
            </a:r>
            <a:r>
              <a:rPr spc="-170" dirty="0"/>
              <a:t>4- </a:t>
            </a:r>
            <a:r>
              <a:rPr spc="-25" dirty="0"/>
              <a:t>MA)</a:t>
            </a:r>
          </a:p>
        </p:txBody>
      </p:sp>
      <p:graphicFrame>
        <p:nvGraphicFramePr>
          <p:cNvPr id="4" name="object 4"/>
          <p:cNvGraphicFramePr>
            <a:graphicFrameLocks noGrp="1"/>
          </p:cNvGraphicFramePr>
          <p:nvPr/>
        </p:nvGraphicFramePr>
        <p:xfrm>
          <a:off x="7707201" y="1454917"/>
          <a:ext cx="4128134" cy="4667250"/>
        </p:xfrm>
        <a:graphic>
          <a:graphicData uri="http://schemas.openxmlformats.org/drawingml/2006/table">
            <a:tbl>
              <a:tblPr firstRow="1" bandRow="1">
                <a:tableStyleId>{2D5ABB26-0587-4C30-8999-92F81FD0307C}</a:tableStyleId>
              </a:tblPr>
              <a:tblGrid>
                <a:gridCol w="1558290">
                  <a:extLst>
                    <a:ext uri="{9D8B030D-6E8A-4147-A177-3AD203B41FA5}">
                      <a16:colId xmlns:a16="http://schemas.microsoft.com/office/drawing/2014/main" val="20000"/>
                    </a:ext>
                  </a:extLst>
                </a:gridCol>
                <a:gridCol w="856615">
                  <a:extLst>
                    <a:ext uri="{9D8B030D-6E8A-4147-A177-3AD203B41FA5}">
                      <a16:colId xmlns:a16="http://schemas.microsoft.com/office/drawing/2014/main" val="20001"/>
                    </a:ext>
                  </a:extLst>
                </a:gridCol>
                <a:gridCol w="856615">
                  <a:extLst>
                    <a:ext uri="{9D8B030D-6E8A-4147-A177-3AD203B41FA5}">
                      <a16:colId xmlns:a16="http://schemas.microsoft.com/office/drawing/2014/main" val="20002"/>
                    </a:ext>
                  </a:extLst>
                </a:gridCol>
                <a:gridCol w="856614">
                  <a:extLst>
                    <a:ext uri="{9D8B030D-6E8A-4147-A177-3AD203B41FA5}">
                      <a16:colId xmlns:a16="http://schemas.microsoft.com/office/drawing/2014/main" val="20003"/>
                    </a:ext>
                  </a:extLst>
                </a:gridCol>
              </a:tblGrid>
              <a:tr h="642620">
                <a:tc>
                  <a:txBody>
                    <a:bodyPr/>
                    <a:lstStyle/>
                    <a:p>
                      <a:pPr algn="ctr">
                        <a:lnSpc>
                          <a:spcPct val="100000"/>
                        </a:lnSpc>
                        <a:spcBef>
                          <a:spcPts val="350"/>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240029" marR="102235" indent="-129539">
                        <a:lnSpc>
                          <a:spcPts val="2110"/>
                        </a:lnSpc>
                        <a:spcBef>
                          <a:spcPts val="459"/>
                        </a:spcBef>
                      </a:pPr>
                      <a:r>
                        <a:rPr sz="1800" b="1" spc="-270" dirty="0">
                          <a:solidFill>
                            <a:srgbClr val="FFFFFF"/>
                          </a:solidFill>
                          <a:latin typeface="Verdana"/>
                          <a:cs typeface="Verdana"/>
                        </a:rPr>
                        <a:t>2</a:t>
                      </a:r>
                      <a:r>
                        <a:rPr sz="1800" b="1" spc="-110" dirty="0">
                          <a:solidFill>
                            <a:srgbClr val="FFFFFF"/>
                          </a:solidFill>
                          <a:latin typeface="Verdana"/>
                          <a:cs typeface="Verdana"/>
                        </a:rPr>
                        <a:t> </a:t>
                      </a:r>
                      <a:r>
                        <a:rPr sz="1800" b="1" spc="-160" dirty="0">
                          <a:solidFill>
                            <a:srgbClr val="FFFFFF"/>
                          </a:solidFill>
                          <a:latin typeface="Verdana"/>
                          <a:cs typeface="Verdana"/>
                        </a:rPr>
                        <a:t>X</a:t>
                      </a:r>
                      <a:r>
                        <a:rPr sz="1800" b="1" spc="-114" dirty="0">
                          <a:solidFill>
                            <a:srgbClr val="FFFFFF"/>
                          </a:solidFill>
                          <a:latin typeface="Verdana"/>
                          <a:cs typeface="Verdana"/>
                        </a:rPr>
                        <a:t> </a:t>
                      </a:r>
                      <a:r>
                        <a:rPr sz="1800" b="1" spc="-200" dirty="0">
                          <a:solidFill>
                            <a:srgbClr val="FFFFFF"/>
                          </a:solidFill>
                          <a:latin typeface="Verdana"/>
                          <a:cs typeface="Verdana"/>
                        </a:rPr>
                        <a:t>4- </a:t>
                      </a:r>
                      <a:r>
                        <a:rPr sz="1800" b="1" spc="-25" dirty="0">
                          <a:solidFill>
                            <a:srgbClr val="FFFFFF"/>
                          </a:solidFill>
                          <a:latin typeface="Verdana"/>
                          <a:cs typeface="Verdana"/>
                        </a:rPr>
                        <a:t>MA</a:t>
                      </a:r>
                      <a:endParaRPr sz="1800">
                        <a:latin typeface="Verdana"/>
                        <a:cs typeface="Verdana"/>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50" dirty="0">
                          <a:latin typeface="Verdana"/>
                          <a:cs typeface="Verdana"/>
                        </a:rPr>
                        <a:t>1</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50" dirty="0">
                          <a:latin typeface="Verdana"/>
                          <a:cs typeface="Verdana"/>
                        </a:rPr>
                        <a:t>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5760">
                <a:tc>
                  <a:txBody>
                    <a:bodyPr/>
                    <a:lstStyle/>
                    <a:p>
                      <a:pPr algn="ctr">
                        <a:lnSpc>
                          <a:spcPct val="100000"/>
                        </a:lnSpc>
                        <a:spcBef>
                          <a:spcPts val="350"/>
                        </a:spcBef>
                      </a:pPr>
                      <a:r>
                        <a:rPr sz="1800" spc="-50" dirty="0">
                          <a:latin typeface="Verdana"/>
                          <a:cs typeface="Verdana"/>
                        </a:rPr>
                        <a:t>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50"/>
                        </a:spcBef>
                      </a:pPr>
                      <a:r>
                        <a:rPr sz="1800" spc="-25" dirty="0">
                          <a:latin typeface="Verdana"/>
                          <a:cs typeface="Verdana"/>
                        </a:rPr>
                        <a:t>3.5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r h="365760">
                <a:tc>
                  <a:txBody>
                    <a:bodyPr/>
                    <a:lstStyle/>
                    <a:p>
                      <a:pPr algn="ctr">
                        <a:lnSpc>
                          <a:spcPct val="100000"/>
                        </a:lnSpc>
                        <a:spcBef>
                          <a:spcPts val="350"/>
                        </a:spcBef>
                      </a:pPr>
                      <a:r>
                        <a:rPr sz="1800" spc="-50" dirty="0">
                          <a:latin typeface="Verdana"/>
                          <a:cs typeface="Verdana"/>
                        </a:rPr>
                        <a:t>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7"/>
                  </a:ext>
                </a:extLst>
              </a:tr>
              <a:tr h="366395">
                <a:tc>
                  <a:txBody>
                    <a:bodyPr/>
                    <a:lstStyle/>
                    <a:p>
                      <a:pPr algn="ctr">
                        <a:lnSpc>
                          <a:spcPct val="100000"/>
                        </a:lnSpc>
                        <a:spcBef>
                          <a:spcPts val="350"/>
                        </a:spcBef>
                      </a:pPr>
                      <a:r>
                        <a:rPr sz="1800" spc="-25" dirty="0">
                          <a:latin typeface="Verdana"/>
                          <a:cs typeface="Verdana"/>
                        </a:rPr>
                        <a:t>4.5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36.75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8"/>
                  </a:ext>
                </a:extLst>
              </a:tr>
              <a:tr h="366395">
                <a:tc>
                  <a:txBody>
                    <a:bodyPr/>
                    <a:lstStyle/>
                    <a:p>
                      <a:pPr algn="ctr">
                        <a:lnSpc>
                          <a:spcPct val="100000"/>
                        </a:lnSpc>
                        <a:spcBef>
                          <a:spcPts val="370"/>
                        </a:spcBef>
                      </a:pPr>
                      <a:r>
                        <a:rPr sz="1800" spc="-50" dirty="0">
                          <a:latin typeface="Verdana"/>
                          <a:cs typeface="Verdana"/>
                        </a:rPr>
                        <a:t>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70"/>
                        </a:spcBef>
                      </a:pPr>
                      <a:r>
                        <a:rPr sz="1800" spc="-25" dirty="0">
                          <a:latin typeface="Verdana"/>
                          <a:cs typeface="Verdana"/>
                        </a:rPr>
                        <a:t>25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9"/>
                  </a:ext>
                </a:extLst>
              </a:tr>
              <a:tr h="365760">
                <a:tc>
                  <a:txBody>
                    <a:bodyPr/>
                    <a:lstStyle/>
                    <a:p>
                      <a:pPr algn="ctr">
                        <a:lnSpc>
                          <a:spcPct val="100000"/>
                        </a:lnSpc>
                        <a:spcBef>
                          <a:spcPts val="365"/>
                        </a:spcBef>
                      </a:pPr>
                      <a:r>
                        <a:rPr sz="1800" spc="-25" dirty="0">
                          <a:latin typeface="Verdana"/>
                          <a:cs typeface="Verdana"/>
                        </a:rPr>
                        <a:t>5.5</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algn="ctr">
                        <a:lnSpc>
                          <a:spcPct val="100000"/>
                        </a:lnSpc>
                        <a:spcBef>
                          <a:spcPts val="365"/>
                        </a:spcBef>
                      </a:pPr>
                      <a:r>
                        <a:rPr sz="1800" spc="-50" dirty="0">
                          <a:latin typeface="Verdana"/>
                          <a:cs typeface="Verdana"/>
                        </a:rPr>
                        <a:t>6</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65"/>
                        </a:spcBef>
                      </a:pPr>
                      <a:r>
                        <a:rPr sz="1800" spc="-25" dirty="0">
                          <a:latin typeface="Verdana"/>
                          <a:cs typeface="Verdana"/>
                        </a:rPr>
                        <a:t>22</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9635">
              <a:lnSpc>
                <a:spcPct val="100000"/>
              </a:lnSpc>
              <a:spcBef>
                <a:spcPts val="100"/>
              </a:spcBef>
            </a:pPr>
            <a:r>
              <a:rPr sz="4000" spc="-525" dirty="0"/>
              <a:t>Time</a:t>
            </a:r>
            <a:r>
              <a:rPr sz="4000" spc="-245" dirty="0"/>
              <a:t> </a:t>
            </a:r>
            <a:r>
              <a:rPr sz="4000" spc="-430" dirty="0"/>
              <a:t>series</a:t>
            </a:r>
            <a:r>
              <a:rPr sz="4000" spc="-235" dirty="0"/>
              <a:t> </a:t>
            </a:r>
            <a:r>
              <a:rPr sz="4000" spc="-335" dirty="0"/>
              <a:t>components:</a:t>
            </a:r>
            <a:r>
              <a:rPr sz="4000" spc="-235" dirty="0"/>
              <a:t> </a:t>
            </a:r>
            <a:r>
              <a:rPr sz="4000" spc="-375" dirty="0"/>
              <a:t>Seasonality</a:t>
            </a:r>
            <a:endParaRPr sz="4000"/>
          </a:p>
        </p:txBody>
      </p:sp>
      <p:grpSp>
        <p:nvGrpSpPr>
          <p:cNvPr id="3" name="object 3"/>
          <p:cNvGrpSpPr/>
          <p:nvPr/>
        </p:nvGrpSpPr>
        <p:grpSpPr>
          <a:xfrm>
            <a:off x="1289519" y="1650899"/>
            <a:ext cx="9381490" cy="4502150"/>
            <a:chOff x="1289519" y="1650899"/>
            <a:chExt cx="9381490" cy="4502150"/>
          </a:xfrm>
        </p:grpSpPr>
        <p:pic>
          <p:nvPicPr>
            <p:cNvPr id="4" name="object 4"/>
            <p:cNvPicPr/>
            <p:nvPr/>
          </p:nvPicPr>
          <p:blipFill>
            <a:blip r:embed="rId2" cstate="print"/>
            <a:stretch>
              <a:fillRect/>
            </a:stretch>
          </p:blipFill>
          <p:spPr>
            <a:xfrm>
              <a:off x="1289519" y="3146549"/>
              <a:ext cx="9381312" cy="3006103"/>
            </a:xfrm>
            <a:prstGeom prst="rect">
              <a:avLst/>
            </a:prstGeom>
          </p:spPr>
        </p:pic>
        <p:pic>
          <p:nvPicPr>
            <p:cNvPr id="5" name="object 5"/>
            <p:cNvPicPr/>
            <p:nvPr/>
          </p:nvPicPr>
          <p:blipFill>
            <a:blip r:embed="rId3" cstate="print"/>
            <a:stretch>
              <a:fillRect/>
            </a:stretch>
          </p:blipFill>
          <p:spPr>
            <a:xfrm>
              <a:off x="2306278" y="1650899"/>
              <a:ext cx="7112403" cy="1778100"/>
            </a:xfrm>
            <a:prstGeom prst="rect">
              <a:avLst/>
            </a:prstGeom>
          </p:spPr>
        </p:pic>
      </p:gr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pc="-25" dirty="0"/>
              <a:t>11</a:t>
            </a:fld>
            <a:endParaRPr spc="-25"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22</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a:spLocks noGrp="1"/>
          </p:cNvSpPr>
          <p:nvPr>
            <p:ph type="body" idx="1"/>
          </p:nvPr>
        </p:nvSpPr>
        <p:spPr>
          <a:prstGeom prst="rect">
            <a:avLst/>
          </a:prstGeom>
        </p:spPr>
        <p:txBody>
          <a:bodyPr vert="horz" wrap="square" lIns="0" tIns="9525" rIns="0" bIns="0" rtlCol="0">
            <a:spAutoFit/>
          </a:bodyPr>
          <a:lstStyle/>
          <a:p>
            <a:pPr marL="355600" marR="316230" indent="-342900">
              <a:lnSpc>
                <a:spcPct val="100800"/>
              </a:lnSpc>
              <a:spcBef>
                <a:spcPts val="75"/>
              </a:spcBef>
              <a:buFont typeface="Arial MT"/>
              <a:buChar char="•"/>
              <a:tabLst>
                <a:tab pos="355600" algn="l"/>
              </a:tabLst>
            </a:pPr>
            <a:r>
              <a:rPr spc="-90" dirty="0"/>
              <a:t>Problem:</a:t>
            </a:r>
            <a:r>
              <a:rPr spc="-165" dirty="0"/>
              <a:t> </a:t>
            </a:r>
            <a:r>
              <a:rPr spc="-45" dirty="0"/>
              <a:t>Where</a:t>
            </a:r>
            <a:r>
              <a:rPr spc="-165" dirty="0"/>
              <a:t> </a:t>
            </a:r>
            <a:r>
              <a:rPr spc="-75" dirty="0"/>
              <a:t>should</a:t>
            </a:r>
            <a:r>
              <a:rPr spc="-160" dirty="0"/>
              <a:t> </a:t>
            </a:r>
            <a:r>
              <a:rPr spc="-40" dirty="0"/>
              <a:t>the</a:t>
            </a:r>
            <a:r>
              <a:rPr spc="-165" dirty="0"/>
              <a:t> </a:t>
            </a:r>
            <a:r>
              <a:rPr spc="35" dirty="0"/>
              <a:t>average </a:t>
            </a:r>
            <a:r>
              <a:rPr spc="-10" dirty="0"/>
              <a:t>value</a:t>
            </a:r>
            <a:r>
              <a:rPr spc="-170" dirty="0"/>
              <a:t> </a:t>
            </a:r>
            <a:r>
              <a:rPr spc="100" dirty="0"/>
              <a:t>go</a:t>
            </a:r>
            <a:r>
              <a:rPr spc="-165" dirty="0"/>
              <a:t> </a:t>
            </a:r>
            <a:r>
              <a:rPr spc="-70" dirty="0"/>
              <a:t>as</a:t>
            </a:r>
            <a:r>
              <a:rPr spc="-165" dirty="0"/>
              <a:t> </a:t>
            </a:r>
            <a:r>
              <a:rPr spc="-65" dirty="0"/>
              <a:t>there</a:t>
            </a:r>
            <a:r>
              <a:rPr spc="-165" dirty="0"/>
              <a:t> </a:t>
            </a:r>
            <a:r>
              <a:rPr spc="-265" dirty="0"/>
              <a:t>is</a:t>
            </a:r>
            <a:r>
              <a:rPr spc="-165" dirty="0"/>
              <a:t> </a:t>
            </a:r>
            <a:r>
              <a:rPr dirty="0"/>
              <a:t>no</a:t>
            </a:r>
            <a:r>
              <a:rPr spc="-165" dirty="0"/>
              <a:t> </a:t>
            </a:r>
            <a:r>
              <a:rPr spc="-10" dirty="0"/>
              <a:t>obvious centre?</a:t>
            </a:r>
          </a:p>
          <a:p>
            <a:pPr marL="355600" marR="5080" indent="-342900">
              <a:lnSpc>
                <a:spcPts val="2810"/>
              </a:lnSpc>
              <a:spcBef>
                <a:spcPts val="750"/>
              </a:spcBef>
              <a:buFont typeface="Arial MT"/>
              <a:buChar char="•"/>
              <a:tabLst>
                <a:tab pos="355600" algn="l"/>
              </a:tabLst>
            </a:pPr>
            <a:r>
              <a:rPr dirty="0"/>
              <a:t>We</a:t>
            </a:r>
            <a:r>
              <a:rPr spc="-170" dirty="0"/>
              <a:t> </a:t>
            </a:r>
            <a:r>
              <a:rPr spc="50" dirty="0"/>
              <a:t>could</a:t>
            </a:r>
            <a:r>
              <a:rPr spc="-165" dirty="0"/>
              <a:t> </a:t>
            </a:r>
            <a:r>
              <a:rPr spc="-150" dirty="0"/>
              <a:t>think</a:t>
            </a:r>
            <a:r>
              <a:rPr spc="-170" dirty="0"/>
              <a:t> </a:t>
            </a:r>
            <a:r>
              <a:rPr dirty="0"/>
              <a:t>of</a:t>
            </a:r>
            <a:r>
              <a:rPr spc="-170" dirty="0"/>
              <a:t> </a:t>
            </a:r>
            <a:r>
              <a:rPr spc="-40" dirty="0"/>
              <a:t>the</a:t>
            </a:r>
            <a:r>
              <a:rPr spc="-170" dirty="0"/>
              <a:t> </a:t>
            </a:r>
            <a:r>
              <a:rPr spc="-10" dirty="0"/>
              <a:t>value</a:t>
            </a:r>
            <a:r>
              <a:rPr spc="-165" dirty="0"/>
              <a:t> </a:t>
            </a:r>
            <a:r>
              <a:rPr spc="-10" dirty="0"/>
              <a:t>belonging </a:t>
            </a:r>
            <a:r>
              <a:rPr spc="-50" dirty="0"/>
              <a:t>half</a:t>
            </a:r>
            <a:r>
              <a:rPr spc="-165" dirty="0"/>
              <a:t> </a:t>
            </a:r>
            <a:r>
              <a:rPr dirty="0"/>
              <a:t>way</a:t>
            </a:r>
            <a:r>
              <a:rPr spc="-160" dirty="0"/>
              <a:t> </a:t>
            </a:r>
            <a:r>
              <a:rPr spc="45" dirty="0"/>
              <a:t>between</a:t>
            </a:r>
            <a:r>
              <a:rPr spc="-165" dirty="0"/>
              <a:t> </a:t>
            </a:r>
            <a:r>
              <a:rPr dirty="0"/>
              <a:t>two</a:t>
            </a:r>
            <a:r>
              <a:rPr spc="-160" dirty="0"/>
              <a:t> </a:t>
            </a:r>
            <a:r>
              <a:rPr spc="-20" dirty="0"/>
              <a:t>rows</a:t>
            </a:r>
          </a:p>
          <a:p>
            <a:pPr marL="355600" marR="186690" indent="-342900">
              <a:lnSpc>
                <a:spcPct val="100800"/>
              </a:lnSpc>
              <a:spcBef>
                <a:spcPts val="520"/>
              </a:spcBef>
              <a:buFont typeface="Arial MT"/>
              <a:buChar char="•"/>
              <a:tabLst>
                <a:tab pos="355600" algn="l"/>
              </a:tabLst>
            </a:pPr>
            <a:r>
              <a:rPr dirty="0"/>
              <a:t>Apply</a:t>
            </a:r>
            <a:r>
              <a:rPr spc="-90" dirty="0"/>
              <a:t> </a:t>
            </a:r>
            <a:r>
              <a:rPr spc="-30" dirty="0"/>
              <a:t>another</a:t>
            </a:r>
            <a:r>
              <a:rPr spc="-85" dirty="0"/>
              <a:t> </a:t>
            </a:r>
            <a:r>
              <a:rPr spc="-50" dirty="0"/>
              <a:t>moving</a:t>
            </a:r>
            <a:r>
              <a:rPr spc="-90" dirty="0"/>
              <a:t> </a:t>
            </a:r>
            <a:r>
              <a:rPr dirty="0"/>
              <a:t>average</a:t>
            </a:r>
            <a:r>
              <a:rPr spc="-90" dirty="0"/>
              <a:t> </a:t>
            </a:r>
            <a:r>
              <a:rPr spc="-25" dirty="0"/>
              <a:t>of </a:t>
            </a:r>
            <a:r>
              <a:rPr dirty="0"/>
              <a:t>window</a:t>
            </a:r>
            <a:r>
              <a:rPr spc="-170" dirty="0"/>
              <a:t> size </a:t>
            </a:r>
            <a:r>
              <a:rPr spc="-204" dirty="0"/>
              <a:t>2</a:t>
            </a:r>
            <a:r>
              <a:rPr spc="-180" dirty="0"/>
              <a:t> </a:t>
            </a:r>
            <a:r>
              <a:rPr spc="-20" dirty="0"/>
              <a:t>to</a:t>
            </a:r>
            <a:r>
              <a:rPr spc="-170" dirty="0"/>
              <a:t> </a:t>
            </a:r>
            <a:r>
              <a:rPr spc="-40" dirty="0"/>
              <a:t>the</a:t>
            </a:r>
            <a:r>
              <a:rPr spc="-165" dirty="0"/>
              <a:t> </a:t>
            </a:r>
            <a:r>
              <a:rPr spc="-254" dirty="0"/>
              <a:t>4-</a:t>
            </a:r>
            <a:r>
              <a:rPr spc="140" dirty="0"/>
              <a:t>MA</a:t>
            </a:r>
            <a:r>
              <a:rPr spc="-175" dirty="0"/>
              <a:t> </a:t>
            </a:r>
            <a:r>
              <a:rPr spc="-10" dirty="0"/>
              <a:t>(aka</a:t>
            </a:r>
            <a:r>
              <a:rPr spc="-175" dirty="0"/>
              <a:t> </a:t>
            </a:r>
            <a:r>
              <a:rPr spc="-204" dirty="0"/>
              <a:t>2</a:t>
            </a:r>
            <a:r>
              <a:rPr spc="-180" dirty="0"/>
              <a:t> </a:t>
            </a:r>
            <a:r>
              <a:rPr spc="-204" dirty="0"/>
              <a:t>X</a:t>
            </a:r>
            <a:r>
              <a:rPr spc="-175" dirty="0"/>
              <a:t> </a:t>
            </a:r>
            <a:r>
              <a:rPr spc="-170" dirty="0"/>
              <a:t>4- </a:t>
            </a:r>
            <a:r>
              <a:rPr spc="-25" dirty="0"/>
              <a:t>MA)</a:t>
            </a:r>
          </a:p>
        </p:txBody>
      </p:sp>
      <p:graphicFrame>
        <p:nvGraphicFramePr>
          <p:cNvPr id="4" name="object 4"/>
          <p:cNvGraphicFramePr>
            <a:graphicFrameLocks noGrp="1"/>
          </p:cNvGraphicFramePr>
          <p:nvPr/>
        </p:nvGraphicFramePr>
        <p:xfrm>
          <a:off x="7707201" y="1454917"/>
          <a:ext cx="4128134" cy="4667250"/>
        </p:xfrm>
        <a:graphic>
          <a:graphicData uri="http://schemas.openxmlformats.org/drawingml/2006/table">
            <a:tbl>
              <a:tblPr firstRow="1" bandRow="1">
                <a:tableStyleId>{2D5ABB26-0587-4C30-8999-92F81FD0307C}</a:tableStyleId>
              </a:tblPr>
              <a:tblGrid>
                <a:gridCol w="1558290">
                  <a:extLst>
                    <a:ext uri="{9D8B030D-6E8A-4147-A177-3AD203B41FA5}">
                      <a16:colId xmlns:a16="http://schemas.microsoft.com/office/drawing/2014/main" val="20000"/>
                    </a:ext>
                  </a:extLst>
                </a:gridCol>
                <a:gridCol w="856615">
                  <a:extLst>
                    <a:ext uri="{9D8B030D-6E8A-4147-A177-3AD203B41FA5}">
                      <a16:colId xmlns:a16="http://schemas.microsoft.com/office/drawing/2014/main" val="20001"/>
                    </a:ext>
                  </a:extLst>
                </a:gridCol>
                <a:gridCol w="856615">
                  <a:extLst>
                    <a:ext uri="{9D8B030D-6E8A-4147-A177-3AD203B41FA5}">
                      <a16:colId xmlns:a16="http://schemas.microsoft.com/office/drawing/2014/main" val="20002"/>
                    </a:ext>
                  </a:extLst>
                </a:gridCol>
                <a:gridCol w="856614">
                  <a:extLst>
                    <a:ext uri="{9D8B030D-6E8A-4147-A177-3AD203B41FA5}">
                      <a16:colId xmlns:a16="http://schemas.microsoft.com/office/drawing/2014/main" val="20003"/>
                    </a:ext>
                  </a:extLst>
                </a:gridCol>
              </a:tblGrid>
              <a:tr h="642620">
                <a:tc>
                  <a:txBody>
                    <a:bodyPr/>
                    <a:lstStyle/>
                    <a:p>
                      <a:pPr algn="ctr">
                        <a:lnSpc>
                          <a:spcPct val="100000"/>
                        </a:lnSpc>
                        <a:spcBef>
                          <a:spcPts val="350"/>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240029" marR="102235" indent="-129539">
                        <a:lnSpc>
                          <a:spcPts val="2110"/>
                        </a:lnSpc>
                        <a:spcBef>
                          <a:spcPts val="459"/>
                        </a:spcBef>
                      </a:pPr>
                      <a:r>
                        <a:rPr sz="1800" b="1" spc="-270" dirty="0">
                          <a:solidFill>
                            <a:srgbClr val="FFFFFF"/>
                          </a:solidFill>
                          <a:latin typeface="Verdana"/>
                          <a:cs typeface="Verdana"/>
                        </a:rPr>
                        <a:t>2</a:t>
                      </a:r>
                      <a:r>
                        <a:rPr sz="1800" b="1" spc="-110" dirty="0">
                          <a:solidFill>
                            <a:srgbClr val="FFFFFF"/>
                          </a:solidFill>
                          <a:latin typeface="Verdana"/>
                          <a:cs typeface="Verdana"/>
                        </a:rPr>
                        <a:t> </a:t>
                      </a:r>
                      <a:r>
                        <a:rPr sz="1800" b="1" spc="-160" dirty="0">
                          <a:solidFill>
                            <a:srgbClr val="FFFFFF"/>
                          </a:solidFill>
                          <a:latin typeface="Verdana"/>
                          <a:cs typeface="Verdana"/>
                        </a:rPr>
                        <a:t>X</a:t>
                      </a:r>
                      <a:r>
                        <a:rPr sz="1800" b="1" spc="-114" dirty="0">
                          <a:solidFill>
                            <a:srgbClr val="FFFFFF"/>
                          </a:solidFill>
                          <a:latin typeface="Verdana"/>
                          <a:cs typeface="Verdana"/>
                        </a:rPr>
                        <a:t> </a:t>
                      </a:r>
                      <a:r>
                        <a:rPr sz="1800" b="1" spc="-200" dirty="0">
                          <a:solidFill>
                            <a:srgbClr val="FFFFFF"/>
                          </a:solidFill>
                          <a:latin typeface="Verdana"/>
                          <a:cs typeface="Verdana"/>
                        </a:rPr>
                        <a:t>4- </a:t>
                      </a:r>
                      <a:r>
                        <a:rPr sz="1800" b="1" spc="-25" dirty="0">
                          <a:solidFill>
                            <a:srgbClr val="FFFFFF"/>
                          </a:solidFill>
                          <a:latin typeface="Verdana"/>
                          <a:cs typeface="Verdana"/>
                        </a:rPr>
                        <a:t>MA</a:t>
                      </a:r>
                      <a:endParaRPr sz="1800">
                        <a:latin typeface="Verdana"/>
                        <a:cs typeface="Verdana"/>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50" dirty="0">
                          <a:latin typeface="Verdana"/>
                          <a:cs typeface="Verdana"/>
                        </a:rPr>
                        <a:t>1</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50" dirty="0">
                          <a:latin typeface="Verdana"/>
                          <a:cs typeface="Verdana"/>
                        </a:rPr>
                        <a:t>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b="1"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60" dirty="0">
                          <a:latin typeface="Verdana"/>
                          <a:cs typeface="Verdana"/>
                        </a:rPr>
                        <a:t>38.25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4"/>
                  </a:ext>
                </a:extLst>
              </a:tr>
              <a:tr h="365760">
                <a:tc>
                  <a:txBody>
                    <a:bodyPr/>
                    <a:lstStyle/>
                    <a:p>
                      <a:pPr algn="ctr">
                        <a:lnSpc>
                          <a:spcPct val="100000"/>
                        </a:lnSpc>
                        <a:spcBef>
                          <a:spcPts val="350"/>
                        </a:spcBef>
                      </a:pPr>
                      <a:r>
                        <a:rPr sz="1800" spc="-50" dirty="0">
                          <a:latin typeface="Verdana"/>
                          <a:cs typeface="Verdana"/>
                        </a:rPr>
                        <a:t>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203200">
                        <a:lnSpc>
                          <a:spcPct val="100000"/>
                        </a:lnSpc>
                        <a:spcBef>
                          <a:spcPts val="350"/>
                        </a:spcBef>
                      </a:pPr>
                      <a:r>
                        <a:rPr sz="1800" b="1" spc="-20" dirty="0">
                          <a:latin typeface="Verdana"/>
                          <a:cs typeface="Verdana"/>
                        </a:rPr>
                        <a:t>38.5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5"/>
                  </a:ext>
                </a:extLst>
              </a:tr>
              <a:tr h="365760">
                <a:tc>
                  <a:txBody>
                    <a:bodyPr/>
                    <a:lstStyle/>
                    <a:p>
                      <a:pPr algn="ctr">
                        <a:lnSpc>
                          <a:spcPct val="100000"/>
                        </a:lnSpc>
                        <a:spcBef>
                          <a:spcPts val="350"/>
                        </a:spcBef>
                      </a:pPr>
                      <a:r>
                        <a:rPr sz="1800" b="1" spc="-25" dirty="0">
                          <a:latin typeface="Verdana"/>
                          <a:cs typeface="Verdana"/>
                        </a:rPr>
                        <a:t>3.5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60" dirty="0">
                          <a:latin typeface="Verdana"/>
                          <a:cs typeface="Verdana"/>
                        </a:rPr>
                        <a:t>38.75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6"/>
                  </a:ext>
                </a:extLst>
              </a:tr>
              <a:tr h="365760">
                <a:tc>
                  <a:txBody>
                    <a:bodyPr/>
                    <a:lstStyle/>
                    <a:p>
                      <a:pPr algn="ctr">
                        <a:lnSpc>
                          <a:spcPct val="100000"/>
                        </a:lnSpc>
                        <a:spcBef>
                          <a:spcPts val="350"/>
                        </a:spcBef>
                      </a:pPr>
                      <a:r>
                        <a:rPr sz="1800" spc="-50" dirty="0">
                          <a:latin typeface="Verdana"/>
                          <a:cs typeface="Verdana"/>
                        </a:rPr>
                        <a:t>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7"/>
                  </a:ext>
                </a:extLst>
              </a:tr>
              <a:tr h="366395">
                <a:tc>
                  <a:txBody>
                    <a:bodyPr/>
                    <a:lstStyle/>
                    <a:p>
                      <a:pPr algn="ctr">
                        <a:lnSpc>
                          <a:spcPct val="100000"/>
                        </a:lnSpc>
                        <a:spcBef>
                          <a:spcPts val="350"/>
                        </a:spcBef>
                      </a:pPr>
                      <a:r>
                        <a:rPr sz="1800" spc="-25" dirty="0">
                          <a:latin typeface="Verdana"/>
                          <a:cs typeface="Verdana"/>
                        </a:rPr>
                        <a:t>4.5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36.75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8"/>
                  </a:ext>
                </a:extLst>
              </a:tr>
              <a:tr h="366395">
                <a:tc>
                  <a:txBody>
                    <a:bodyPr/>
                    <a:lstStyle/>
                    <a:p>
                      <a:pPr algn="ctr">
                        <a:lnSpc>
                          <a:spcPct val="100000"/>
                        </a:lnSpc>
                        <a:spcBef>
                          <a:spcPts val="370"/>
                        </a:spcBef>
                      </a:pPr>
                      <a:r>
                        <a:rPr sz="1800" spc="-50" dirty="0">
                          <a:latin typeface="Verdana"/>
                          <a:cs typeface="Verdana"/>
                        </a:rPr>
                        <a:t>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70"/>
                        </a:spcBef>
                      </a:pPr>
                      <a:r>
                        <a:rPr sz="1800" spc="-25" dirty="0">
                          <a:latin typeface="Verdana"/>
                          <a:cs typeface="Verdana"/>
                        </a:rPr>
                        <a:t>25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9"/>
                  </a:ext>
                </a:extLst>
              </a:tr>
              <a:tr h="365760">
                <a:tc>
                  <a:txBody>
                    <a:bodyPr/>
                    <a:lstStyle/>
                    <a:p>
                      <a:pPr algn="ctr">
                        <a:lnSpc>
                          <a:spcPct val="100000"/>
                        </a:lnSpc>
                        <a:spcBef>
                          <a:spcPts val="365"/>
                        </a:spcBef>
                      </a:pPr>
                      <a:r>
                        <a:rPr sz="1800" spc="-25" dirty="0">
                          <a:latin typeface="Verdana"/>
                          <a:cs typeface="Verdana"/>
                        </a:rPr>
                        <a:t>5.5</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algn="ctr">
                        <a:lnSpc>
                          <a:spcPct val="100000"/>
                        </a:lnSpc>
                        <a:spcBef>
                          <a:spcPts val="365"/>
                        </a:spcBef>
                      </a:pPr>
                      <a:r>
                        <a:rPr sz="1800" spc="-50" dirty="0">
                          <a:latin typeface="Verdana"/>
                          <a:cs typeface="Verdana"/>
                        </a:rPr>
                        <a:t>6</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65"/>
                        </a:spcBef>
                      </a:pPr>
                      <a:r>
                        <a:rPr sz="1800" spc="-25" dirty="0">
                          <a:latin typeface="Verdana"/>
                          <a:cs typeface="Verdana"/>
                        </a:rPr>
                        <a:t>22</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23</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a:spLocks noGrp="1"/>
          </p:cNvSpPr>
          <p:nvPr>
            <p:ph type="body" idx="1"/>
          </p:nvPr>
        </p:nvSpPr>
        <p:spPr>
          <a:prstGeom prst="rect">
            <a:avLst/>
          </a:prstGeom>
        </p:spPr>
        <p:txBody>
          <a:bodyPr vert="horz" wrap="square" lIns="0" tIns="9525" rIns="0" bIns="0" rtlCol="0">
            <a:spAutoFit/>
          </a:bodyPr>
          <a:lstStyle/>
          <a:p>
            <a:pPr marL="355600" marR="316230" indent="-342900">
              <a:lnSpc>
                <a:spcPct val="100800"/>
              </a:lnSpc>
              <a:spcBef>
                <a:spcPts val="75"/>
              </a:spcBef>
              <a:buFont typeface="Arial MT"/>
              <a:buChar char="•"/>
              <a:tabLst>
                <a:tab pos="355600" algn="l"/>
              </a:tabLst>
            </a:pPr>
            <a:r>
              <a:rPr spc="-90" dirty="0"/>
              <a:t>Problem:</a:t>
            </a:r>
            <a:r>
              <a:rPr spc="-165" dirty="0"/>
              <a:t> </a:t>
            </a:r>
            <a:r>
              <a:rPr spc="-45" dirty="0"/>
              <a:t>Where</a:t>
            </a:r>
            <a:r>
              <a:rPr spc="-165" dirty="0"/>
              <a:t> </a:t>
            </a:r>
            <a:r>
              <a:rPr spc="-75" dirty="0"/>
              <a:t>should</a:t>
            </a:r>
            <a:r>
              <a:rPr spc="-160" dirty="0"/>
              <a:t> </a:t>
            </a:r>
            <a:r>
              <a:rPr spc="-40" dirty="0"/>
              <a:t>the</a:t>
            </a:r>
            <a:r>
              <a:rPr spc="-165" dirty="0"/>
              <a:t> </a:t>
            </a:r>
            <a:r>
              <a:rPr spc="35" dirty="0"/>
              <a:t>average </a:t>
            </a:r>
            <a:r>
              <a:rPr spc="-10" dirty="0"/>
              <a:t>value</a:t>
            </a:r>
            <a:r>
              <a:rPr spc="-170" dirty="0"/>
              <a:t> </a:t>
            </a:r>
            <a:r>
              <a:rPr spc="100" dirty="0"/>
              <a:t>go</a:t>
            </a:r>
            <a:r>
              <a:rPr spc="-165" dirty="0"/>
              <a:t> </a:t>
            </a:r>
            <a:r>
              <a:rPr spc="-70" dirty="0"/>
              <a:t>as</a:t>
            </a:r>
            <a:r>
              <a:rPr spc="-165" dirty="0"/>
              <a:t> </a:t>
            </a:r>
            <a:r>
              <a:rPr spc="-65" dirty="0"/>
              <a:t>there</a:t>
            </a:r>
            <a:r>
              <a:rPr spc="-165" dirty="0"/>
              <a:t> </a:t>
            </a:r>
            <a:r>
              <a:rPr spc="-265" dirty="0"/>
              <a:t>is</a:t>
            </a:r>
            <a:r>
              <a:rPr spc="-165" dirty="0"/>
              <a:t> </a:t>
            </a:r>
            <a:r>
              <a:rPr dirty="0"/>
              <a:t>no</a:t>
            </a:r>
            <a:r>
              <a:rPr spc="-165" dirty="0"/>
              <a:t> </a:t>
            </a:r>
            <a:r>
              <a:rPr spc="-10" dirty="0"/>
              <a:t>obvious centre?</a:t>
            </a:r>
          </a:p>
          <a:p>
            <a:pPr marL="355600" marR="5080" indent="-342900">
              <a:lnSpc>
                <a:spcPts val="2810"/>
              </a:lnSpc>
              <a:spcBef>
                <a:spcPts val="750"/>
              </a:spcBef>
              <a:buFont typeface="Arial MT"/>
              <a:buChar char="•"/>
              <a:tabLst>
                <a:tab pos="355600" algn="l"/>
              </a:tabLst>
            </a:pPr>
            <a:r>
              <a:rPr dirty="0"/>
              <a:t>We</a:t>
            </a:r>
            <a:r>
              <a:rPr spc="-170" dirty="0"/>
              <a:t> </a:t>
            </a:r>
            <a:r>
              <a:rPr spc="50" dirty="0"/>
              <a:t>could</a:t>
            </a:r>
            <a:r>
              <a:rPr spc="-165" dirty="0"/>
              <a:t> </a:t>
            </a:r>
            <a:r>
              <a:rPr spc="-150" dirty="0"/>
              <a:t>think</a:t>
            </a:r>
            <a:r>
              <a:rPr spc="-170" dirty="0"/>
              <a:t> </a:t>
            </a:r>
            <a:r>
              <a:rPr dirty="0"/>
              <a:t>of</a:t>
            </a:r>
            <a:r>
              <a:rPr spc="-170" dirty="0"/>
              <a:t> </a:t>
            </a:r>
            <a:r>
              <a:rPr spc="-40" dirty="0"/>
              <a:t>the</a:t>
            </a:r>
            <a:r>
              <a:rPr spc="-170" dirty="0"/>
              <a:t> </a:t>
            </a:r>
            <a:r>
              <a:rPr spc="-10" dirty="0"/>
              <a:t>value</a:t>
            </a:r>
            <a:r>
              <a:rPr spc="-165" dirty="0"/>
              <a:t> </a:t>
            </a:r>
            <a:r>
              <a:rPr spc="-10" dirty="0"/>
              <a:t>belonging </a:t>
            </a:r>
            <a:r>
              <a:rPr spc="-50" dirty="0"/>
              <a:t>half</a:t>
            </a:r>
            <a:r>
              <a:rPr spc="-165" dirty="0"/>
              <a:t> </a:t>
            </a:r>
            <a:r>
              <a:rPr dirty="0"/>
              <a:t>way</a:t>
            </a:r>
            <a:r>
              <a:rPr spc="-160" dirty="0"/>
              <a:t> </a:t>
            </a:r>
            <a:r>
              <a:rPr spc="45" dirty="0"/>
              <a:t>between</a:t>
            </a:r>
            <a:r>
              <a:rPr spc="-165" dirty="0"/>
              <a:t> </a:t>
            </a:r>
            <a:r>
              <a:rPr dirty="0"/>
              <a:t>two</a:t>
            </a:r>
            <a:r>
              <a:rPr spc="-160" dirty="0"/>
              <a:t> </a:t>
            </a:r>
            <a:r>
              <a:rPr spc="-20" dirty="0"/>
              <a:t>rows</a:t>
            </a:r>
          </a:p>
          <a:p>
            <a:pPr marL="355600" marR="186690" indent="-342900">
              <a:lnSpc>
                <a:spcPct val="100800"/>
              </a:lnSpc>
              <a:spcBef>
                <a:spcPts val="520"/>
              </a:spcBef>
              <a:buFont typeface="Arial MT"/>
              <a:buChar char="•"/>
              <a:tabLst>
                <a:tab pos="355600" algn="l"/>
              </a:tabLst>
            </a:pPr>
            <a:r>
              <a:rPr dirty="0"/>
              <a:t>Apply</a:t>
            </a:r>
            <a:r>
              <a:rPr spc="-90" dirty="0"/>
              <a:t> </a:t>
            </a:r>
            <a:r>
              <a:rPr spc="-30" dirty="0"/>
              <a:t>another</a:t>
            </a:r>
            <a:r>
              <a:rPr spc="-85" dirty="0"/>
              <a:t> </a:t>
            </a:r>
            <a:r>
              <a:rPr spc="-50" dirty="0"/>
              <a:t>moving</a:t>
            </a:r>
            <a:r>
              <a:rPr spc="-90" dirty="0"/>
              <a:t> </a:t>
            </a:r>
            <a:r>
              <a:rPr dirty="0"/>
              <a:t>average</a:t>
            </a:r>
            <a:r>
              <a:rPr spc="-90" dirty="0"/>
              <a:t> </a:t>
            </a:r>
            <a:r>
              <a:rPr spc="-25" dirty="0"/>
              <a:t>of </a:t>
            </a:r>
            <a:r>
              <a:rPr dirty="0"/>
              <a:t>window</a:t>
            </a:r>
            <a:r>
              <a:rPr spc="-170" dirty="0"/>
              <a:t> size </a:t>
            </a:r>
            <a:r>
              <a:rPr spc="-204" dirty="0"/>
              <a:t>2</a:t>
            </a:r>
            <a:r>
              <a:rPr spc="-180" dirty="0"/>
              <a:t> </a:t>
            </a:r>
            <a:r>
              <a:rPr spc="-20" dirty="0"/>
              <a:t>to</a:t>
            </a:r>
            <a:r>
              <a:rPr spc="-170" dirty="0"/>
              <a:t> </a:t>
            </a:r>
            <a:r>
              <a:rPr spc="-40" dirty="0"/>
              <a:t>the</a:t>
            </a:r>
            <a:r>
              <a:rPr spc="-165" dirty="0"/>
              <a:t> </a:t>
            </a:r>
            <a:r>
              <a:rPr spc="-254" dirty="0"/>
              <a:t>4-</a:t>
            </a:r>
            <a:r>
              <a:rPr spc="140" dirty="0"/>
              <a:t>MA</a:t>
            </a:r>
            <a:r>
              <a:rPr spc="-175" dirty="0"/>
              <a:t> </a:t>
            </a:r>
            <a:r>
              <a:rPr spc="-10" dirty="0"/>
              <a:t>(aka</a:t>
            </a:r>
            <a:r>
              <a:rPr spc="-175" dirty="0"/>
              <a:t> </a:t>
            </a:r>
            <a:r>
              <a:rPr spc="-204" dirty="0"/>
              <a:t>2</a:t>
            </a:r>
            <a:r>
              <a:rPr spc="-180" dirty="0"/>
              <a:t> </a:t>
            </a:r>
            <a:r>
              <a:rPr spc="-204" dirty="0"/>
              <a:t>X</a:t>
            </a:r>
            <a:r>
              <a:rPr spc="-175" dirty="0"/>
              <a:t> </a:t>
            </a:r>
            <a:r>
              <a:rPr spc="-170" dirty="0"/>
              <a:t>4- </a:t>
            </a:r>
            <a:r>
              <a:rPr spc="-25" dirty="0"/>
              <a:t>MA)</a:t>
            </a:r>
          </a:p>
        </p:txBody>
      </p:sp>
      <p:graphicFrame>
        <p:nvGraphicFramePr>
          <p:cNvPr id="4" name="object 4"/>
          <p:cNvGraphicFramePr>
            <a:graphicFrameLocks noGrp="1"/>
          </p:cNvGraphicFramePr>
          <p:nvPr/>
        </p:nvGraphicFramePr>
        <p:xfrm>
          <a:off x="7707201" y="1454917"/>
          <a:ext cx="4128134" cy="4667250"/>
        </p:xfrm>
        <a:graphic>
          <a:graphicData uri="http://schemas.openxmlformats.org/drawingml/2006/table">
            <a:tbl>
              <a:tblPr firstRow="1" bandRow="1">
                <a:tableStyleId>{2D5ABB26-0587-4C30-8999-92F81FD0307C}</a:tableStyleId>
              </a:tblPr>
              <a:tblGrid>
                <a:gridCol w="1558290">
                  <a:extLst>
                    <a:ext uri="{9D8B030D-6E8A-4147-A177-3AD203B41FA5}">
                      <a16:colId xmlns:a16="http://schemas.microsoft.com/office/drawing/2014/main" val="20000"/>
                    </a:ext>
                  </a:extLst>
                </a:gridCol>
                <a:gridCol w="856615">
                  <a:extLst>
                    <a:ext uri="{9D8B030D-6E8A-4147-A177-3AD203B41FA5}">
                      <a16:colId xmlns:a16="http://schemas.microsoft.com/office/drawing/2014/main" val="20001"/>
                    </a:ext>
                  </a:extLst>
                </a:gridCol>
                <a:gridCol w="856615">
                  <a:extLst>
                    <a:ext uri="{9D8B030D-6E8A-4147-A177-3AD203B41FA5}">
                      <a16:colId xmlns:a16="http://schemas.microsoft.com/office/drawing/2014/main" val="20002"/>
                    </a:ext>
                  </a:extLst>
                </a:gridCol>
                <a:gridCol w="856614">
                  <a:extLst>
                    <a:ext uri="{9D8B030D-6E8A-4147-A177-3AD203B41FA5}">
                      <a16:colId xmlns:a16="http://schemas.microsoft.com/office/drawing/2014/main" val="20003"/>
                    </a:ext>
                  </a:extLst>
                </a:gridCol>
              </a:tblGrid>
              <a:tr h="642620">
                <a:tc>
                  <a:txBody>
                    <a:bodyPr/>
                    <a:lstStyle/>
                    <a:p>
                      <a:pPr algn="ctr">
                        <a:lnSpc>
                          <a:spcPct val="100000"/>
                        </a:lnSpc>
                        <a:spcBef>
                          <a:spcPts val="350"/>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240029" marR="102235" indent="-129539">
                        <a:lnSpc>
                          <a:spcPts val="2110"/>
                        </a:lnSpc>
                        <a:spcBef>
                          <a:spcPts val="459"/>
                        </a:spcBef>
                      </a:pPr>
                      <a:r>
                        <a:rPr sz="1800" b="1" spc="-270" dirty="0">
                          <a:solidFill>
                            <a:srgbClr val="FFFFFF"/>
                          </a:solidFill>
                          <a:latin typeface="Verdana"/>
                          <a:cs typeface="Verdana"/>
                        </a:rPr>
                        <a:t>2</a:t>
                      </a:r>
                      <a:r>
                        <a:rPr sz="1800" b="1" spc="-110" dirty="0">
                          <a:solidFill>
                            <a:srgbClr val="FFFFFF"/>
                          </a:solidFill>
                          <a:latin typeface="Verdana"/>
                          <a:cs typeface="Verdana"/>
                        </a:rPr>
                        <a:t> </a:t>
                      </a:r>
                      <a:r>
                        <a:rPr sz="1800" b="1" spc="-160" dirty="0">
                          <a:solidFill>
                            <a:srgbClr val="FFFFFF"/>
                          </a:solidFill>
                          <a:latin typeface="Verdana"/>
                          <a:cs typeface="Verdana"/>
                        </a:rPr>
                        <a:t>X</a:t>
                      </a:r>
                      <a:r>
                        <a:rPr sz="1800" b="1" spc="-114" dirty="0">
                          <a:solidFill>
                            <a:srgbClr val="FFFFFF"/>
                          </a:solidFill>
                          <a:latin typeface="Verdana"/>
                          <a:cs typeface="Verdana"/>
                        </a:rPr>
                        <a:t> </a:t>
                      </a:r>
                      <a:r>
                        <a:rPr sz="1800" b="1" spc="-200" dirty="0">
                          <a:solidFill>
                            <a:srgbClr val="FFFFFF"/>
                          </a:solidFill>
                          <a:latin typeface="Verdana"/>
                          <a:cs typeface="Verdana"/>
                        </a:rPr>
                        <a:t>4- </a:t>
                      </a:r>
                      <a:r>
                        <a:rPr sz="1800" b="1" spc="-25" dirty="0">
                          <a:solidFill>
                            <a:srgbClr val="FFFFFF"/>
                          </a:solidFill>
                          <a:latin typeface="Verdana"/>
                          <a:cs typeface="Verdana"/>
                        </a:rPr>
                        <a:t>MA</a:t>
                      </a:r>
                      <a:endParaRPr sz="1800">
                        <a:latin typeface="Verdana"/>
                        <a:cs typeface="Verdana"/>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50" dirty="0">
                          <a:latin typeface="Verdana"/>
                          <a:cs typeface="Verdana"/>
                        </a:rPr>
                        <a:t>1</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50" dirty="0">
                          <a:latin typeface="Verdana"/>
                          <a:cs typeface="Verdana"/>
                        </a:rPr>
                        <a:t>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5760">
                <a:tc>
                  <a:txBody>
                    <a:bodyPr/>
                    <a:lstStyle/>
                    <a:p>
                      <a:pPr algn="ctr">
                        <a:lnSpc>
                          <a:spcPct val="100000"/>
                        </a:lnSpc>
                        <a:spcBef>
                          <a:spcPts val="350"/>
                        </a:spcBef>
                      </a:pPr>
                      <a:r>
                        <a:rPr sz="1800" spc="-50" dirty="0">
                          <a:latin typeface="Verdana"/>
                          <a:cs typeface="Verdana"/>
                        </a:rPr>
                        <a:t>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0" dirty="0">
                          <a:latin typeface="Verdana"/>
                          <a:cs typeface="Verdana"/>
                        </a:rPr>
                        <a:t>38.5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50"/>
                        </a:spcBef>
                      </a:pPr>
                      <a:r>
                        <a:rPr sz="1800" b="1" spc="-25" dirty="0">
                          <a:latin typeface="Verdana"/>
                          <a:cs typeface="Verdana"/>
                        </a:rPr>
                        <a:t>3.5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60" dirty="0">
                          <a:latin typeface="Verdana"/>
                          <a:cs typeface="Verdana"/>
                        </a:rPr>
                        <a:t>38.75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6"/>
                  </a:ext>
                </a:extLst>
              </a:tr>
              <a:tr h="365760">
                <a:tc>
                  <a:txBody>
                    <a:bodyPr/>
                    <a:lstStyle/>
                    <a:p>
                      <a:pPr algn="ctr">
                        <a:lnSpc>
                          <a:spcPct val="100000"/>
                        </a:lnSpc>
                        <a:spcBef>
                          <a:spcPts val="350"/>
                        </a:spcBef>
                      </a:pPr>
                      <a:r>
                        <a:rPr sz="1800" spc="-50" dirty="0">
                          <a:latin typeface="Verdana"/>
                          <a:cs typeface="Verdana"/>
                        </a:rPr>
                        <a:t>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60" dirty="0">
                          <a:latin typeface="Verdana"/>
                          <a:cs typeface="Verdana"/>
                        </a:rPr>
                        <a:t>37.75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7"/>
                  </a:ext>
                </a:extLst>
              </a:tr>
              <a:tr h="366395">
                <a:tc>
                  <a:txBody>
                    <a:bodyPr/>
                    <a:lstStyle/>
                    <a:p>
                      <a:pPr algn="ctr">
                        <a:lnSpc>
                          <a:spcPct val="100000"/>
                        </a:lnSpc>
                        <a:spcBef>
                          <a:spcPts val="350"/>
                        </a:spcBef>
                      </a:pPr>
                      <a:r>
                        <a:rPr sz="1800" b="1" spc="-25" dirty="0">
                          <a:latin typeface="Verdana"/>
                          <a:cs typeface="Verdana"/>
                        </a:rPr>
                        <a:t>4.5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60" dirty="0">
                          <a:latin typeface="Verdana"/>
                          <a:cs typeface="Verdana"/>
                        </a:rPr>
                        <a:t>36.75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8"/>
                  </a:ext>
                </a:extLst>
              </a:tr>
              <a:tr h="366395">
                <a:tc>
                  <a:txBody>
                    <a:bodyPr/>
                    <a:lstStyle/>
                    <a:p>
                      <a:pPr algn="ctr">
                        <a:lnSpc>
                          <a:spcPct val="100000"/>
                        </a:lnSpc>
                        <a:spcBef>
                          <a:spcPts val="370"/>
                        </a:spcBef>
                      </a:pPr>
                      <a:r>
                        <a:rPr sz="1800" spc="-50" dirty="0">
                          <a:latin typeface="Verdana"/>
                          <a:cs typeface="Verdana"/>
                        </a:rPr>
                        <a:t>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70"/>
                        </a:spcBef>
                      </a:pPr>
                      <a:r>
                        <a:rPr sz="1800" spc="-25" dirty="0">
                          <a:latin typeface="Verdana"/>
                          <a:cs typeface="Verdana"/>
                        </a:rPr>
                        <a:t>25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9"/>
                  </a:ext>
                </a:extLst>
              </a:tr>
              <a:tr h="365760">
                <a:tc>
                  <a:txBody>
                    <a:bodyPr/>
                    <a:lstStyle/>
                    <a:p>
                      <a:pPr algn="ctr">
                        <a:lnSpc>
                          <a:spcPct val="100000"/>
                        </a:lnSpc>
                        <a:spcBef>
                          <a:spcPts val="365"/>
                        </a:spcBef>
                      </a:pPr>
                      <a:r>
                        <a:rPr sz="1800" spc="-25" dirty="0">
                          <a:latin typeface="Verdana"/>
                          <a:cs typeface="Verdana"/>
                        </a:rPr>
                        <a:t>5.5</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algn="ctr">
                        <a:lnSpc>
                          <a:spcPct val="100000"/>
                        </a:lnSpc>
                        <a:spcBef>
                          <a:spcPts val="365"/>
                        </a:spcBef>
                      </a:pPr>
                      <a:r>
                        <a:rPr sz="1800" spc="-50" dirty="0">
                          <a:latin typeface="Verdana"/>
                          <a:cs typeface="Verdana"/>
                        </a:rPr>
                        <a:t>6</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65"/>
                        </a:spcBef>
                      </a:pPr>
                      <a:r>
                        <a:rPr sz="1800" spc="-25" dirty="0">
                          <a:latin typeface="Verdana"/>
                          <a:cs typeface="Verdana"/>
                        </a:rPr>
                        <a:t>22</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p:nvPr/>
        </p:nvSpPr>
        <p:spPr>
          <a:xfrm>
            <a:off x="688338" y="1621028"/>
            <a:ext cx="6410960" cy="760095"/>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spc="-270" dirty="0">
                <a:latin typeface="Verdana"/>
                <a:cs typeface="Verdana"/>
              </a:rPr>
              <a:t>This</a:t>
            </a:r>
            <a:r>
              <a:rPr sz="2400" spc="-155" dirty="0">
                <a:latin typeface="Verdana"/>
                <a:cs typeface="Verdana"/>
              </a:rPr>
              <a:t> </a:t>
            </a:r>
            <a:r>
              <a:rPr sz="2400" spc="-85" dirty="0">
                <a:latin typeface="Verdana"/>
                <a:cs typeface="Verdana"/>
              </a:rPr>
              <a:t>gives</a:t>
            </a:r>
            <a:r>
              <a:rPr sz="2400" spc="-150" dirty="0">
                <a:latin typeface="Verdana"/>
                <a:cs typeface="Verdana"/>
              </a:rPr>
              <a:t> </a:t>
            </a:r>
            <a:r>
              <a:rPr sz="2400" spc="200" dirty="0">
                <a:latin typeface="Verdana"/>
                <a:cs typeface="Verdana"/>
              </a:rPr>
              <a:t>a</a:t>
            </a:r>
            <a:r>
              <a:rPr sz="2400" spc="-160" dirty="0">
                <a:latin typeface="Verdana"/>
                <a:cs typeface="Verdana"/>
              </a:rPr>
              <a:t> </a:t>
            </a:r>
            <a:r>
              <a:rPr sz="2400" spc="-105" dirty="0">
                <a:latin typeface="Verdana"/>
                <a:cs typeface="Verdana"/>
              </a:rPr>
              <a:t>symmetric</a:t>
            </a:r>
            <a:r>
              <a:rPr sz="2400" spc="-165" dirty="0">
                <a:latin typeface="Verdana"/>
                <a:cs typeface="Verdana"/>
              </a:rPr>
              <a:t> </a:t>
            </a:r>
            <a:r>
              <a:rPr sz="2400" dirty="0">
                <a:latin typeface="Verdana"/>
                <a:cs typeface="Verdana"/>
              </a:rPr>
              <a:t>window</a:t>
            </a:r>
            <a:r>
              <a:rPr sz="2400" spc="-155" dirty="0">
                <a:latin typeface="Verdana"/>
                <a:cs typeface="Verdana"/>
              </a:rPr>
              <a:t> </a:t>
            </a:r>
            <a:r>
              <a:rPr sz="2400" spc="-20" dirty="0">
                <a:latin typeface="Verdana"/>
                <a:cs typeface="Verdana"/>
              </a:rPr>
              <a:t>where</a:t>
            </a:r>
            <a:r>
              <a:rPr sz="2400" spc="-155" dirty="0">
                <a:latin typeface="Verdana"/>
                <a:cs typeface="Verdana"/>
              </a:rPr>
              <a:t> </a:t>
            </a:r>
            <a:r>
              <a:rPr sz="2400" spc="-25" dirty="0">
                <a:latin typeface="Verdana"/>
                <a:cs typeface="Verdana"/>
              </a:rPr>
              <a:t>the </a:t>
            </a:r>
            <a:r>
              <a:rPr sz="2400" spc="-75" dirty="0">
                <a:latin typeface="Verdana"/>
                <a:cs typeface="Verdana"/>
              </a:rPr>
              <a:t>weights</a:t>
            </a:r>
            <a:r>
              <a:rPr sz="2400" spc="-170" dirty="0">
                <a:latin typeface="Verdana"/>
                <a:cs typeface="Verdana"/>
              </a:rPr>
              <a:t> </a:t>
            </a:r>
            <a:r>
              <a:rPr sz="2400" spc="-210" dirty="0">
                <a:latin typeface="Verdana"/>
                <a:cs typeface="Verdana"/>
              </a:rPr>
              <a:t>still</a:t>
            </a:r>
            <a:r>
              <a:rPr sz="2400" spc="-175" dirty="0">
                <a:latin typeface="Verdana"/>
                <a:cs typeface="Verdana"/>
              </a:rPr>
              <a:t> </a:t>
            </a:r>
            <a:r>
              <a:rPr sz="2400" spc="-165" dirty="0">
                <a:latin typeface="Verdana"/>
                <a:cs typeface="Verdana"/>
              </a:rPr>
              <a:t>sum</a:t>
            </a:r>
            <a:r>
              <a:rPr sz="2400" spc="-170" dirty="0">
                <a:latin typeface="Verdana"/>
                <a:cs typeface="Verdana"/>
              </a:rPr>
              <a:t> </a:t>
            </a:r>
            <a:r>
              <a:rPr sz="2400" spc="-20" dirty="0">
                <a:latin typeface="Verdana"/>
                <a:cs typeface="Verdana"/>
              </a:rPr>
              <a:t>to</a:t>
            </a:r>
            <a:r>
              <a:rPr sz="2400" spc="-165" dirty="0">
                <a:latin typeface="Verdana"/>
                <a:cs typeface="Verdana"/>
              </a:rPr>
              <a:t> </a:t>
            </a:r>
            <a:r>
              <a:rPr sz="2400" spc="-25" dirty="0">
                <a:latin typeface="Verdana"/>
                <a:cs typeface="Verdana"/>
              </a:rPr>
              <a:t>one</a:t>
            </a:r>
            <a:endParaRPr sz="2400">
              <a:latin typeface="Verdana"/>
              <a:cs typeface="Verdana"/>
            </a:endParaRPr>
          </a:p>
        </p:txBody>
      </p:sp>
      <p:sp>
        <p:nvSpPr>
          <p:cNvPr id="4" name="object 4"/>
          <p:cNvSpPr txBox="1"/>
          <p:nvPr/>
        </p:nvSpPr>
        <p:spPr>
          <a:xfrm>
            <a:off x="982280" y="3050032"/>
            <a:ext cx="98425"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Cambria Math"/>
                <a:cs typeface="Cambria Math"/>
              </a:rPr>
              <a:t>𝑡</a:t>
            </a:r>
            <a:endParaRPr sz="1300">
              <a:latin typeface="Cambria Math"/>
              <a:cs typeface="Cambria Math"/>
            </a:endParaRPr>
          </a:p>
        </p:txBody>
      </p:sp>
      <p:sp>
        <p:nvSpPr>
          <p:cNvPr id="5" name="object 5"/>
          <p:cNvSpPr/>
          <p:nvPr/>
        </p:nvSpPr>
        <p:spPr>
          <a:xfrm>
            <a:off x="1374138" y="3106421"/>
            <a:ext cx="127000" cy="12700"/>
          </a:xfrm>
          <a:custGeom>
            <a:avLst/>
            <a:gdLst/>
            <a:ahLst/>
            <a:cxnLst/>
            <a:rect l="l" t="t" r="r" b="b"/>
            <a:pathLst>
              <a:path w="127000" h="12700">
                <a:moveTo>
                  <a:pt x="127000" y="0"/>
                </a:moveTo>
                <a:lnTo>
                  <a:pt x="0" y="0"/>
                </a:lnTo>
                <a:lnTo>
                  <a:pt x="0" y="12700"/>
                </a:lnTo>
                <a:lnTo>
                  <a:pt x="127000" y="12700"/>
                </a:lnTo>
                <a:lnTo>
                  <a:pt x="127000" y="0"/>
                </a:lnTo>
                <a:close/>
              </a:path>
            </a:pathLst>
          </a:custGeom>
          <a:solidFill>
            <a:srgbClr val="000000"/>
          </a:solidFill>
        </p:spPr>
        <p:txBody>
          <a:bodyPr wrap="square" lIns="0" tIns="0" rIns="0" bIns="0" rtlCol="0"/>
          <a:lstStyle/>
          <a:p>
            <a:endParaRPr/>
          </a:p>
        </p:txBody>
      </p:sp>
      <p:sp>
        <p:nvSpPr>
          <p:cNvPr id="6" name="object 6"/>
          <p:cNvSpPr/>
          <p:nvPr/>
        </p:nvSpPr>
        <p:spPr>
          <a:xfrm>
            <a:off x="1570901" y="2890519"/>
            <a:ext cx="184785" cy="454659"/>
          </a:xfrm>
          <a:custGeom>
            <a:avLst/>
            <a:gdLst/>
            <a:ahLst/>
            <a:cxnLst/>
            <a:rect l="l" t="t" r="r" b="b"/>
            <a:pathLst>
              <a:path w="184785" h="454660">
                <a:moveTo>
                  <a:pt x="56146" y="0"/>
                </a:moveTo>
                <a:lnTo>
                  <a:pt x="0" y="0"/>
                </a:lnTo>
                <a:lnTo>
                  <a:pt x="0" y="10160"/>
                </a:lnTo>
                <a:lnTo>
                  <a:pt x="0" y="444500"/>
                </a:lnTo>
                <a:lnTo>
                  <a:pt x="0" y="454660"/>
                </a:lnTo>
                <a:lnTo>
                  <a:pt x="56146" y="454660"/>
                </a:lnTo>
                <a:lnTo>
                  <a:pt x="56146" y="444500"/>
                </a:lnTo>
                <a:lnTo>
                  <a:pt x="21882" y="444500"/>
                </a:lnTo>
                <a:lnTo>
                  <a:pt x="21882" y="10160"/>
                </a:lnTo>
                <a:lnTo>
                  <a:pt x="56146" y="10160"/>
                </a:lnTo>
                <a:lnTo>
                  <a:pt x="56146" y="0"/>
                </a:lnTo>
                <a:close/>
              </a:path>
              <a:path w="184785" h="454660">
                <a:moveTo>
                  <a:pt x="184226" y="215912"/>
                </a:moveTo>
                <a:lnTo>
                  <a:pt x="57226" y="215912"/>
                </a:lnTo>
                <a:lnTo>
                  <a:pt x="57226" y="228612"/>
                </a:lnTo>
                <a:lnTo>
                  <a:pt x="184226" y="228612"/>
                </a:lnTo>
                <a:lnTo>
                  <a:pt x="184226" y="215912"/>
                </a:lnTo>
                <a:close/>
              </a:path>
            </a:pathLst>
          </a:custGeom>
          <a:solidFill>
            <a:srgbClr val="000000"/>
          </a:solidFill>
        </p:spPr>
        <p:txBody>
          <a:bodyPr wrap="square" lIns="0" tIns="0" rIns="0" bIns="0" rtlCol="0"/>
          <a:lstStyle/>
          <a:p>
            <a:endParaRPr/>
          </a:p>
        </p:txBody>
      </p:sp>
      <p:sp>
        <p:nvSpPr>
          <p:cNvPr id="7" name="object 7"/>
          <p:cNvSpPr/>
          <p:nvPr/>
        </p:nvSpPr>
        <p:spPr>
          <a:xfrm>
            <a:off x="1817267" y="3011486"/>
            <a:ext cx="2492375" cy="212090"/>
          </a:xfrm>
          <a:custGeom>
            <a:avLst/>
            <a:gdLst/>
            <a:ahLst/>
            <a:cxnLst/>
            <a:rect l="l" t="t" r="r" b="b"/>
            <a:pathLst>
              <a:path w="2492375" h="212089">
                <a:moveTo>
                  <a:pt x="2424548" y="0"/>
                </a:moveTo>
                <a:lnTo>
                  <a:pt x="2421534" y="8594"/>
                </a:lnTo>
                <a:lnTo>
                  <a:pt x="2433791" y="13913"/>
                </a:lnTo>
                <a:lnTo>
                  <a:pt x="2444332" y="21277"/>
                </a:lnTo>
                <a:lnTo>
                  <a:pt x="2465735" y="55409"/>
                </a:lnTo>
                <a:lnTo>
                  <a:pt x="2472767" y="104811"/>
                </a:lnTo>
                <a:lnTo>
                  <a:pt x="2471982" y="123487"/>
                </a:lnTo>
                <a:lnTo>
                  <a:pt x="2460210" y="169217"/>
                </a:lnTo>
                <a:lnTo>
                  <a:pt x="2433933" y="197806"/>
                </a:lnTo>
                <a:lnTo>
                  <a:pt x="2421868" y="203150"/>
                </a:lnTo>
                <a:lnTo>
                  <a:pt x="2424548" y="211744"/>
                </a:lnTo>
                <a:lnTo>
                  <a:pt x="2465003" y="187708"/>
                </a:lnTo>
                <a:lnTo>
                  <a:pt x="2487725" y="143335"/>
                </a:lnTo>
                <a:lnTo>
                  <a:pt x="2492079" y="105928"/>
                </a:lnTo>
                <a:lnTo>
                  <a:pt x="2490987" y="86516"/>
                </a:lnTo>
                <a:lnTo>
                  <a:pt x="2474610" y="37113"/>
                </a:lnTo>
                <a:lnTo>
                  <a:pt x="2439899" y="5542"/>
                </a:lnTo>
                <a:lnTo>
                  <a:pt x="2424548" y="0"/>
                </a:lnTo>
                <a:close/>
              </a:path>
              <a:path w="2492375" h="212089">
                <a:moveTo>
                  <a:pt x="67530" y="0"/>
                </a:moveTo>
                <a:lnTo>
                  <a:pt x="27148" y="24099"/>
                </a:lnTo>
                <a:lnTo>
                  <a:pt x="4367" y="68576"/>
                </a:lnTo>
                <a:lnTo>
                  <a:pt x="0" y="105928"/>
                </a:lnTo>
                <a:lnTo>
                  <a:pt x="1088" y="125381"/>
                </a:lnTo>
                <a:lnTo>
                  <a:pt x="17412" y="174743"/>
                </a:lnTo>
                <a:lnTo>
                  <a:pt x="52134" y="206209"/>
                </a:lnTo>
                <a:lnTo>
                  <a:pt x="67530" y="211744"/>
                </a:lnTo>
                <a:lnTo>
                  <a:pt x="70210" y="203150"/>
                </a:lnTo>
                <a:lnTo>
                  <a:pt x="58144" y="197806"/>
                </a:lnTo>
                <a:lnTo>
                  <a:pt x="47732" y="190369"/>
                </a:lnTo>
                <a:lnTo>
                  <a:pt x="26374" y="155690"/>
                </a:lnTo>
                <a:lnTo>
                  <a:pt x="19310" y="104811"/>
                </a:lnTo>
                <a:lnTo>
                  <a:pt x="20095" y="86746"/>
                </a:lnTo>
                <a:lnTo>
                  <a:pt x="31868" y="42137"/>
                </a:lnTo>
                <a:lnTo>
                  <a:pt x="58332" y="13913"/>
                </a:lnTo>
                <a:lnTo>
                  <a:pt x="70544" y="8594"/>
                </a:lnTo>
                <a:lnTo>
                  <a:pt x="67530" y="0"/>
                </a:lnTo>
                <a:close/>
              </a:path>
            </a:pathLst>
          </a:custGeom>
          <a:solidFill>
            <a:srgbClr val="000000"/>
          </a:solidFill>
        </p:spPr>
        <p:txBody>
          <a:bodyPr wrap="square" lIns="0" tIns="0" rIns="0" bIns="0" rtlCol="0"/>
          <a:lstStyle/>
          <a:p>
            <a:endParaRPr/>
          </a:p>
        </p:txBody>
      </p:sp>
      <p:sp>
        <p:nvSpPr>
          <p:cNvPr id="8" name="object 8"/>
          <p:cNvSpPr/>
          <p:nvPr/>
        </p:nvSpPr>
        <p:spPr>
          <a:xfrm>
            <a:off x="4787658" y="2890519"/>
            <a:ext cx="2573655" cy="454659"/>
          </a:xfrm>
          <a:custGeom>
            <a:avLst/>
            <a:gdLst/>
            <a:ahLst/>
            <a:cxnLst/>
            <a:rect l="l" t="t" r="r" b="b"/>
            <a:pathLst>
              <a:path w="2573654" h="454660">
                <a:moveTo>
                  <a:pt x="70548" y="129565"/>
                </a:moveTo>
                <a:lnTo>
                  <a:pt x="67538" y="120967"/>
                </a:lnTo>
                <a:lnTo>
                  <a:pt x="52184" y="126517"/>
                </a:lnTo>
                <a:lnTo>
                  <a:pt x="38722" y="134543"/>
                </a:lnTo>
                <a:lnTo>
                  <a:pt x="9829" y="173075"/>
                </a:lnTo>
                <a:lnTo>
                  <a:pt x="0" y="226898"/>
                </a:lnTo>
                <a:lnTo>
                  <a:pt x="1092" y="246354"/>
                </a:lnTo>
                <a:lnTo>
                  <a:pt x="17424" y="295719"/>
                </a:lnTo>
                <a:lnTo>
                  <a:pt x="52133" y="327177"/>
                </a:lnTo>
                <a:lnTo>
                  <a:pt x="67538" y="332714"/>
                </a:lnTo>
                <a:lnTo>
                  <a:pt x="70218" y="324116"/>
                </a:lnTo>
                <a:lnTo>
                  <a:pt x="58153" y="318782"/>
                </a:lnTo>
                <a:lnTo>
                  <a:pt x="47739" y="311340"/>
                </a:lnTo>
                <a:lnTo>
                  <a:pt x="26377" y="276656"/>
                </a:lnTo>
                <a:lnTo>
                  <a:pt x="19316" y="225780"/>
                </a:lnTo>
                <a:lnTo>
                  <a:pt x="20104" y="207721"/>
                </a:lnTo>
                <a:lnTo>
                  <a:pt x="31877" y="163106"/>
                </a:lnTo>
                <a:lnTo>
                  <a:pt x="58343" y="134886"/>
                </a:lnTo>
                <a:lnTo>
                  <a:pt x="70548" y="129565"/>
                </a:lnTo>
                <a:close/>
              </a:path>
              <a:path w="2573654" h="454660">
                <a:moveTo>
                  <a:pt x="2492083" y="226898"/>
                </a:moveTo>
                <a:lnTo>
                  <a:pt x="2482253" y="173075"/>
                </a:lnTo>
                <a:lnTo>
                  <a:pt x="2453360" y="134543"/>
                </a:lnTo>
                <a:lnTo>
                  <a:pt x="2424557" y="120967"/>
                </a:lnTo>
                <a:lnTo>
                  <a:pt x="2421534" y="129565"/>
                </a:lnTo>
                <a:lnTo>
                  <a:pt x="2433802" y="134886"/>
                </a:lnTo>
                <a:lnTo>
                  <a:pt x="2444343" y="142252"/>
                </a:lnTo>
                <a:lnTo>
                  <a:pt x="2465743" y="176377"/>
                </a:lnTo>
                <a:lnTo>
                  <a:pt x="2472779" y="225780"/>
                </a:lnTo>
                <a:lnTo>
                  <a:pt x="2471991" y="244462"/>
                </a:lnTo>
                <a:lnTo>
                  <a:pt x="2460218" y="290195"/>
                </a:lnTo>
                <a:lnTo>
                  <a:pt x="2433942" y="318782"/>
                </a:lnTo>
                <a:lnTo>
                  <a:pt x="2421877" y="324116"/>
                </a:lnTo>
                <a:lnTo>
                  <a:pt x="2424557" y="332714"/>
                </a:lnTo>
                <a:lnTo>
                  <a:pt x="2465006" y="308686"/>
                </a:lnTo>
                <a:lnTo>
                  <a:pt x="2487726" y="264312"/>
                </a:lnTo>
                <a:lnTo>
                  <a:pt x="2490990" y="246354"/>
                </a:lnTo>
                <a:lnTo>
                  <a:pt x="2492083" y="226898"/>
                </a:lnTo>
                <a:close/>
              </a:path>
              <a:path w="2573654" h="454660">
                <a:moveTo>
                  <a:pt x="2573337" y="0"/>
                </a:moveTo>
                <a:lnTo>
                  <a:pt x="2517190" y="0"/>
                </a:lnTo>
                <a:lnTo>
                  <a:pt x="2517190" y="10160"/>
                </a:lnTo>
                <a:lnTo>
                  <a:pt x="2551455" y="10160"/>
                </a:lnTo>
                <a:lnTo>
                  <a:pt x="2551455" y="444500"/>
                </a:lnTo>
                <a:lnTo>
                  <a:pt x="2517190" y="444500"/>
                </a:lnTo>
                <a:lnTo>
                  <a:pt x="2517190" y="454660"/>
                </a:lnTo>
                <a:lnTo>
                  <a:pt x="2573337" y="454660"/>
                </a:lnTo>
                <a:lnTo>
                  <a:pt x="2573337" y="444500"/>
                </a:lnTo>
                <a:lnTo>
                  <a:pt x="2573337" y="10160"/>
                </a:lnTo>
                <a:lnTo>
                  <a:pt x="2573337" y="0"/>
                </a:lnTo>
                <a:close/>
              </a:path>
            </a:pathLst>
          </a:custGeom>
          <a:solidFill>
            <a:srgbClr val="000000"/>
          </a:solidFill>
        </p:spPr>
        <p:txBody>
          <a:bodyPr wrap="square" lIns="0" tIns="0" rIns="0" bIns="0" rtlCol="0"/>
          <a:lstStyle/>
          <a:p>
            <a:endParaRPr/>
          </a:p>
        </p:txBody>
      </p:sp>
      <p:sp>
        <p:nvSpPr>
          <p:cNvPr id="9" name="object 9"/>
          <p:cNvSpPr txBox="1"/>
          <p:nvPr/>
        </p:nvSpPr>
        <p:spPr>
          <a:xfrm>
            <a:off x="851343" y="2940811"/>
            <a:ext cx="1207135" cy="299720"/>
          </a:xfrm>
          <a:prstGeom prst="rect">
            <a:avLst/>
          </a:prstGeom>
        </p:spPr>
        <p:txBody>
          <a:bodyPr vert="horz" wrap="square" lIns="0" tIns="12700" rIns="0" bIns="0" rtlCol="0">
            <a:spAutoFit/>
          </a:bodyPr>
          <a:lstStyle/>
          <a:p>
            <a:pPr marL="38100">
              <a:lnSpc>
                <a:spcPct val="100000"/>
              </a:lnSpc>
              <a:spcBef>
                <a:spcPts val="100"/>
              </a:spcBef>
              <a:tabLst>
                <a:tab pos="294005" algn="l"/>
                <a:tab pos="1040130" algn="l"/>
              </a:tabLst>
            </a:pPr>
            <a:r>
              <a:rPr sz="1800" spc="-50" dirty="0">
                <a:latin typeface="Cambria Math"/>
                <a:cs typeface="Cambria Math"/>
              </a:rPr>
              <a:t>𝑧</a:t>
            </a:r>
            <a:r>
              <a:rPr sz="1800" dirty="0">
                <a:latin typeface="Cambria Math"/>
                <a:cs typeface="Cambria Math"/>
              </a:rPr>
              <a:t>	=</a:t>
            </a:r>
            <a:r>
              <a:rPr sz="1800" spc="95" dirty="0">
                <a:latin typeface="Cambria Math"/>
                <a:cs typeface="Cambria Math"/>
              </a:rPr>
              <a:t> </a:t>
            </a:r>
            <a:r>
              <a:rPr sz="2700" baseline="41666" dirty="0">
                <a:latin typeface="Cambria Math"/>
                <a:cs typeface="Cambria Math"/>
              </a:rPr>
              <a:t>1</a:t>
            </a:r>
            <a:r>
              <a:rPr sz="2700" spc="127" baseline="41666" dirty="0">
                <a:latin typeface="Cambria Math"/>
                <a:cs typeface="Cambria Math"/>
              </a:rPr>
              <a:t>  </a:t>
            </a:r>
            <a:r>
              <a:rPr sz="2700" spc="-75" baseline="41666" dirty="0">
                <a:latin typeface="Cambria Math"/>
                <a:cs typeface="Cambria Math"/>
              </a:rPr>
              <a:t>1</a:t>
            </a:r>
            <a:r>
              <a:rPr sz="2700" baseline="41666" dirty="0">
                <a:latin typeface="Cambria Math"/>
                <a:cs typeface="Cambria Math"/>
              </a:rPr>
              <a:t>	</a:t>
            </a:r>
            <a:r>
              <a:rPr sz="1800" spc="-50" dirty="0">
                <a:latin typeface="Cambria Math"/>
                <a:cs typeface="Cambria Math"/>
              </a:rPr>
              <a:t>𝑦</a:t>
            </a:r>
            <a:endParaRPr sz="1800">
              <a:latin typeface="Cambria Math"/>
              <a:cs typeface="Cambria Math"/>
            </a:endParaRPr>
          </a:p>
        </p:txBody>
      </p:sp>
      <p:sp>
        <p:nvSpPr>
          <p:cNvPr id="10" name="object 10"/>
          <p:cNvSpPr txBox="1"/>
          <p:nvPr/>
        </p:nvSpPr>
        <p:spPr>
          <a:xfrm>
            <a:off x="2356229" y="2940811"/>
            <a:ext cx="1593215" cy="299720"/>
          </a:xfrm>
          <a:prstGeom prst="rect">
            <a:avLst/>
          </a:prstGeom>
        </p:spPr>
        <p:txBody>
          <a:bodyPr vert="horz" wrap="square" lIns="0" tIns="12700" rIns="0" bIns="0" rtlCol="0">
            <a:spAutoFit/>
          </a:bodyPr>
          <a:lstStyle/>
          <a:p>
            <a:pPr marL="12700">
              <a:lnSpc>
                <a:spcPct val="100000"/>
              </a:lnSpc>
              <a:spcBef>
                <a:spcPts val="100"/>
              </a:spcBef>
              <a:tabLst>
                <a:tab pos="748030" algn="l"/>
                <a:tab pos="1229360" algn="l"/>
              </a:tabLst>
            </a:pPr>
            <a:r>
              <a:rPr sz="1800" dirty="0">
                <a:latin typeface="Cambria Math"/>
                <a:cs typeface="Cambria Math"/>
              </a:rPr>
              <a:t>+</a:t>
            </a:r>
            <a:r>
              <a:rPr sz="1800" spc="-10" dirty="0">
                <a:latin typeface="Cambria Math"/>
                <a:cs typeface="Cambria Math"/>
              </a:rPr>
              <a:t> </a:t>
            </a:r>
            <a:r>
              <a:rPr sz="1800" spc="-50" dirty="0">
                <a:latin typeface="Cambria Math"/>
                <a:cs typeface="Cambria Math"/>
              </a:rPr>
              <a:t>𝑦</a:t>
            </a:r>
            <a:r>
              <a:rPr sz="1800" dirty="0">
                <a:latin typeface="Cambria Math"/>
                <a:cs typeface="Cambria Math"/>
              </a:rPr>
              <a:t>	+</a:t>
            </a:r>
            <a:r>
              <a:rPr sz="1800" spc="-10" dirty="0">
                <a:latin typeface="Cambria Math"/>
                <a:cs typeface="Cambria Math"/>
              </a:rPr>
              <a:t> </a:t>
            </a:r>
            <a:r>
              <a:rPr sz="1800" spc="-50" dirty="0">
                <a:latin typeface="Cambria Math"/>
                <a:cs typeface="Cambria Math"/>
              </a:rPr>
              <a:t>𝑦</a:t>
            </a:r>
            <a:r>
              <a:rPr sz="1800" dirty="0">
                <a:latin typeface="Cambria Math"/>
                <a:cs typeface="Cambria Math"/>
              </a:rPr>
              <a:t>	+</a:t>
            </a:r>
            <a:r>
              <a:rPr sz="1800" spc="-10" dirty="0">
                <a:latin typeface="Cambria Math"/>
                <a:cs typeface="Cambria Math"/>
              </a:rPr>
              <a:t> </a:t>
            </a:r>
            <a:r>
              <a:rPr sz="1800" spc="-50" dirty="0">
                <a:latin typeface="Cambria Math"/>
                <a:cs typeface="Cambria Math"/>
              </a:rPr>
              <a:t>𝑦</a:t>
            </a:r>
            <a:endParaRPr sz="1800">
              <a:latin typeface="Cambria Math"/>
              <a:cs typeface="Cambria Math"/>
            </a:endParaRPr>
          </a:p>
        </p:txBody>
      </p:sp>
      <p:sp>
        <p:nvSpPr>
          <p:cNvPr id="11" name="object 11"/>
          <p:cNvSpPr txBox="1"/>
          <p:nvPr/>
        </p:nvSpPr>
        <p:spPr>
          <a:xfrm>
            <a:off x="2001010" y="3050032"/>
            <a:ext cx="2235835" cy="223520"/>
          </a:xfrm>
          <a:prstGeom prst="rect">
            <a:avLst/>
          </a:prstGeom>
        </p:spPr>
        <p:txBody>
          <a:bodyPr vert="horz" wrap="square" lIns="0" tIns="12700" rIns="0" bIns="0" rtlCol="0">
            <a:spAutoFit/>
          </a:bodyPr>
          <a:lstStyle/>
          <a:p>
            <a:pPr marL="12700">
              <a:lnSpc>
                <a:spcPct val="100000"/>
              </a:lnSpc>
              <a:spcBef>
                <a:spcPts val="100"/>
              </a:spcBef>
              <a:tabLst>
                <a:tab pos="711200" algn="l"/>
                <a:tab pos="1447165" algn="l"/>
                <a:tab pos="1928495" algn="l"/>
              </a:tabLst>
            </a:pPr>
            <a:r>
              <a:rPr sz="1300" spc="-25" dirty="0">
                <a:latin typeface="Cambria Math"/>
                <a:cs typeface="Cambria Math"/>
              </a:rPr>
              <a:t>𝑡−2</a:t>
            </a:r>
            <a:r>
              <a:rPr sz="1300" dirty="0">
                <a:latin typeface="Cambria Math"/>
                <a:cs typeface="Cambria Math"/>
              </a:rPr>
              <a:t>	</a:t>
            </a:r>
            <a:r>
              <a:rPr sz="1300" spc="-25" dirty="0">
                <a:latin typeface="Cambria Math"/>
                <a:cs typeface="Cambria Math"/>
              </a:rPr>
              <a:t>𝑡−1</a:t>
            </a:r>
            <a:r>
              <a:rPr sz="1300" dirty="0">
                <a:latin typeface="Cambria Math"/>
                <a:cs typeface="Cambria Math"/>
              </a:rPr>
              <a:t>	</a:t>
            </a:r>
            <a:r>
              <a:rPr sz="1300" spc="5" dirty="0">
                <a:latin typeface="Cambria Math"/>
                <a:cs typeface="Cambria Math"/>
              </a:rPr>
              <a:t>𝑡</a:t>
            </a:r>
            <a:r>
              <a:rPr sz="1300" dirty="0">
                <a:latin typeface="Cambria Math"/>
                <a:cs typeface="Cambria Math"/>
              </a:rPr>
              <a:t>	</a:t>
            </a:r>
            <a:r>
              <a:rPr sz="1300" spc="-25" dirty="0">
                <a:latin typeface="Cambria Math"/>
                <a:cs typeface="Cambria Math"/>
              </a:rPr>
              <a:t>𝑡+1</a:t>
            </a:r>
            <a:endParaRPr sz="1300">
              <a:latin typeface="Cambria Math"/>
              <a:cs typeface="Cambria Math"/>
            </a:endParaRPr>
          </a:p>
        </p:txBody>
      </p:sp>
      <p:sp>
        <p:nvSpPr>
          <p:cNvPr id="12" name="object 12"/>
          <p:cNvSpPr/>
          <p:nvPr/>
        </p:nvSpPr>
        <p:spPr>
          <a:xfrm>
            <a:off x="4599938" y="3106421"/>
            <a:ext cx="127000" cy="12700"/>
          </a:xfrm>
          <a:custGeom>
            <a:avLst/>
            <a:gdLst/>
            <a:ahLst/>
            <a:cxnLst/>
            <a:rect l="l" t="t" r="r" b="b"/>
            <a:pathLst>
              <a:path w="127000" h="12700">
                <a:moveTo>
                  <a:pt x="127000" y="0"/>
                </a:moveTo>
                <a:lnTo>
                  <a:pt x="0" y="0"/>
                </a:lnTo>
                <a:lnTo>
                  <a:pt x="0" y="12700"/>
                </a:lnTo>
                <a:lnTo>
                  <a:pt x="127000" y="12700"/>
                </a:lnTo>
                <a:lnTo>
                  <a:pt x="127000" y="0"/>
                </a:lnTo>
                <a:close/>
              </a:path>
            </a:pathLst>
          </a:custGeom>
          <a:solidFill>
            <a:srgbClr val="000000"/>
          </a:solidFill>
        </p:spPr>
        <p:txBody>
          <a:bodyPr wrap="square" lIns="0" tIns="0" rIns="0" bIns="0" rtlCol="0"/>
          <a:lstStyle/>
          <a:p>
            <a:endParaRPr/>
          </a:p>
        </p:txBody>
      </p:sp>
      <p:sp>
        <p:nvSpPr>
          <p:cNvPr id="13" name="object 13"/>
          <p:cNvSpPr txBox="1"/>
          <p:nvPr/>
        </p:nvSpPr>
        <p:spPr>
          <a:xfrm>
            <a:off x="1367661" y="3093211"/>
            <a:ext cx="3374390" cy="299720"/>
          </a:xfrm>
          <a:prstGeom prst="rect">
            <a:avLst/>
          </a:prstGeom>
        </p:spPr>
        <p:txBody>
          <a:bodyPr vert="horz" wrap="square" lIns="0" tIns="12700" rIns="0" bIns="0" rtlCol="0">
            <a:spAutoFit/>
          </a:bodyPr>
          <a:lstStyle/>
          <a:p>
            <a:pPr marL="12700">
              <a:lnSpc>
                <a:spcPct val="100000"/>
              </a:lnSpc>
              <a:spcBef>
                <a:spcPts val="100"/>
              </a:spcBef>
              <a:tabLst>
                <a:tab pos="3234690" algn="l"/>
              </a:tabLst>
            </a:pPr>
            <a:r>
              <a:rPr sz="1800" dirty="0">
                <a:latin typeface="Cambria Math"/>
                <a:cs typeface="Cambria Math"/>
              </a:rPr>
              <a:t>2</a:t>
            </a:r>
            <a:r>
              <a:rPr sz="1800" spc="80" dirty="0">
                <a:latin typeface="Cambria Math"/>
                <a:cs typeface="Cambria Math"/>
              </a:rPr>
              <a:t>  </a:t>
            </a:r>
            <a:r>
              <a:rPr sz="1800" spc="-60" dirty="0">
                <a:latin typeface="Cambria Math"/>
                <a:cs typeface="Cambria Math"/>
              </a:rPr>
              <a:t>4</a:t>
            </a:r>
            <a:r>
              <a:rPr sz="1800" dirty="0">
                <a:latin typeface="Cambria Math"/>
                <a:cs typeface="Cambria Math"/>
              </a:rPr>
              <a:t>	</a:t>
            </a:r>
            <a:r>
              <a:rPr sz="1800" spc="-50" dirty="0">
                <a:latin typeface="Cambria Math"/>
                <a:cs typeface="Cambria Math"/>
              </a:rPr>
              <a:t>4</a:t>
            </a:r>
            <a:endParaRPr sz="1800">
              <a:latin typeface="Cambria Math"/>
              <a:cs typeface="Cambria Math"/>
            </a:endParaRPr>
          </a:p>
        </p:txBody>
      </p:sp>
      <p:sp>
        <p:nvSpPr>
          <p:cNvPr id="14" name="object 14"/>
          <p:cNvSpPr txBox="1"/>
          <p:nvPr/>
        </p:nvSpPr>
        <p:spPr>
          <a:xfrm>
            <a:off x="4342128" y="2940811"/>
            <a:ext cx="686435" cy="299720"/>
          </a:xfrm>
          <a:prstGeom prst="rect">
            <a:avLst/>
          </a:prstGeom>
        </p:spPr>
        <p:txBody>
          <a:bodyPr vert="horz" wrap="square" lIns="0" tIns="12700" rIns="0" bIns="0" rtlCol="0">
            <a:spAutoFit/>
          </a:bodyPr>
          <a:lstStyle/>
          <a:p>
            <a:pPr marL="38100">
              <a:lnSpc>
                <a:spcPct val="100000"/>
              </a:lnSpc>
              <a:spcBef>
                <a:spcPts val="100"/>
              </a:spcBef>
              <a:tabLst>
                <a:tab pos="520065" algn="l"/>
              </a:tabLst>
            </a:pPr>
            <a:r>
              <a:rPr sz="1800" dirty="0">
                <a:latin typeface="Cambria Math"/>
                <a:cs typeface="Cambria Math"/>
              </a:rPr>
              <a:t>+</a:t>
            </a:r>
            <a:r>
              <a:rPr sz="1800" spc="-10" dirty="0">
                <a:latin typeface="Cambria Math"/>
                <a:cs typeface="Cambria Math"/>
              </a:rPr>
              <a:t> </a:t>
            </a:r>
            <a:r>
              <a:rPr sz="2700" spc="-75" baseline="41666" dirty="0">
                <a:latin typeface="Cambria Math"/>
                <a:cs typeface="Cambria Math"/>
              </a:rPr>
              <a:t>1</a:t>
            </a:r>
            <a:r>
              <a:rPr sz="2700" baseline="41666" dirty="0">
                <a:latin typeface="Cambria Math"/>
                <a:cs typeface="Cambria Math"/>
              </a:rPr>
              <a:t>	</a:t>
            </a:r>
            <a:r>
              <a:rPr sz="1800" spc="-50" dirty="0">
                <a:latin typeface="Cambria Math"/>
                <a:cs typeface="Cambria Math"/>
              </a:rPr>
              <a:t>𝑦</a:t>
            </a:r>
            <a:endParaRPr sz="1800">
              <a:latin typeface="Cambria Math"/>
              <a:cs typeface="Cambria Math"/>
            </a:endParaRPr>
          </a:p>
        </p:txBody>
      </p:sp>
      <p:sp>
        <p:nvSpPr>
          <p:cNvPr id="15" name="object 15"/>
          <p:cNvSpPr txBox="1"/>
          <p:nvPr/>
        </p:nvSpPr>
        <p:spPr>
          <a:xfrm>
            <a:off x="4971413" y="3050032"/>
            <a:ext cx="319405" cy="223520"/>
          </a:xfrm>
          <a:prstGeom prst="rect">
            <a:avLst/>
          </a:prstGeom>
        </p:spPr>
        <p:txBody>
          <a:bodyPr vert="horz" wrap="square" lIns="0" tIns="12700" rIns="0" bIns="0" rtlCol="0">
            <a:spAutoFit/>
          </a:bodyPr>
          <a:lstStyle/>
          <a:p>
            <a:pPr marL="12700">
              <a:lnSpc>
                <a:spcPct val="100000"/>
              </a:lnSpc>
              <a:spcBef>
                <a:spcPts val="100"/>
              </a:spcBef>
            </a:pPr>
            <a:r>
              <a:rPr sz="1300" spc="-25" dirty="0">
                <a:latin typeface="Cambria Math"/>
                <a:cs typeface="Cambria Math"/>
              </a:rPr>
              <a:t>𝑡−1</a:t>
            </a:r>
            <a:endParaRPr sz="1300">
              <a:latin typeface="Cambria Math"/>
              <a:cs typeface="Cambria Math"/>
            </a:endParaRPr>
          </a:p>
        </p:txBody>
      </p:sp>
      <p:sp>
        <p:nvSpPr>
          <p:cNvPr id="16" name="object 16"/>
          <p:cNvSpPr txBox="1"/>
          <p:nvPr/>
        </p:nvSpPr>
        <p:spPr>
          <a:xfrm>
            <a:off x="5707061" y="3050032"/>
            <a:ext cx="98425"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Cambria Math"/>
                <a:cs typeface="Cambria Math"/>
              </a:rPr>
              <a:t>𝑡</a:t>
            </a:r>
            <a:endParaRPr sz="1300">
              <a:latin typeface="Cambria Math"/>
              <a:cs typeface="Cambria Math"/>
            </a:endParaRPr>
          </a:p>
        </p:txBody>
      </p:sp>
      <p:sp>
        <p:nvSpPr>
          <p:cNvPr id="17" name="object 17"/>
          <p:cNvSpPr txBox="1"/>
          <p:nvPr/>
        </p:nvSpPr>
        <p:spPr>
          <a:xfrm>
            <a:off x="6188708" y="3050032"/>
            <a:ext cx="319405" cy="223520"/>
          </a:xfrm>
          <a:prstGeom prst="rect">
            <a:avLst/>
          </a:prstGeom>
        </p:spPr>
        <p:txBody>
          <a:bodyPr vert="horz" wrap="square" lIns="0" tIns="12700" rIns="0" bIns="0" rtlCol="0">
            <a:spAutoFit/>
          </a:bodyPr>
          <a:lstStyle/>
          <a:p>
            <a:pPr marL="12700">
              <a:lnSpc>
                <a:spcPct val="100000"/>
              </a:lnSpc>
              <a:spcBef>
                <a:spcPts val="100"/>
              </a:spcBef>
            </a:pPr>
            <a:r>
              <a:rPr sz="1300" spc="-25" dirty="0">
                <a:latin typeface="Cambria Math"/>
                <a:cs typeface="Cambria Math"/>
              </a:rPr>
              <a:t>𝑡+1</a:t>
            </a:r>
            <a:endParaRPr sz="1300">
              <a:latin typeface="Cambria Math"/>
              <a:cs typeface="Cambria Math"/>
            </a:endParaRPr>
          </a:p>
        </p:txBody>
      </p:sp>
      <p:sp>
        <p:nvSpPr>
          <p:cNvPr id="18" name="object 18"/>
          <p:cNvSpPr txBox="1"/>
          <p:nvPr/>
        </p:nvSpPr>
        <p:spPr>
          <a:xfrm>
            <a:off x="5363145" y="2940811"/>
            <a:ext cx="1556385" cy="299720"/>
          </a:xfrm>
          <a:prstGeom prst="rect">
            <a:avLst/>
          </a:prstGeom>
        </p:spPr>
        <p:txBody>
          <a:bodyPr vert="horz" wrap="square" lIns="0" tIns="12700" rIns="0" bIns="0" rtlCol="0">
            <a:spAutoFit/>
          </a:bodyPr>
          <a:lstStyle/>
          <a:p>
            <a:pPr marL="12700">
              <a:lnSpc>
                <a:spcPct val="100000"/>
              </a:lnSpc>
              <a:spcBef>
                <a:spcPts val="100"/>
              </a:spcBef>
              <a:tabLst>
                <a:tab pos="494030" algn="l"/>
                <a:tab pos="1193165" algn="l"/>
              </a:tabLst>
            </a:pPr>
            <a:r>
              <a:rPr sz="1800" dirty="0">
                <a:latin typeface="Cambria Math"/>
                <a:cs typeface="Cambria Math"/>
              </a:rPr>
              <a:t>+</a:t>
            </a:r>
            <a:r>
              <a:rPr sz="1800" spc="-10" dirty="0">
                <a:latin typeface="Cambria Math"/>
                <a:cs typeface="Cambria Math"/>
              </a:rPr>
              <a:t> </a:t>
            </a:r>
            <a:r>
              <a:rPr sz="1800" spc="-50" dirty="0">
                <a:latin typeface="Cambria Math"/>
                <a:cs typeface="Cambria Math"/>
              </a:rPr>
              <a:t>𝑦</a:t>
            </a:r>
            <a:r>
              <a:rPr sz="1800" dirty="0">
                <a:latin typeface="Cambria Math"/>
                <a:cs typeface="Cambria Math"/>
              </a:rPr>
              <a:t>	+</a:t>
            </a:r>
            <a:r>
              <a:rPr sz="1800" spc="-10" dirty="0">
                <a:latin typeface="Cambria Math"/>
                <a:cs typeface="Cambria Math"/>
              </a:rPr>
              <a:t> </a:t>
            </a:r>
            <a:r>
              <a:rPr sz="1800" spc="-50" dirty="0">
                <a:latin typeface="Cambria Math"/>
                <a:cs typeface="Cambria Math"/>
              </a:rPr>
              <a:t>𝑦</a:t>
            </a:r>
            <a:r>
              <a:rPr sz="1800" dirty="0">
                <a:latin typeface="Cambria Math"/>
                <a:cs typeface="Cambria Math"/>
              </a:rPr>
              <a:t>	+</a:t>
            </a:r>
            <a:r>
              <a:rPr sz="1800" spc="-10" dirty="0">
                <a:latin typeface="Cambria Math"/>
                <a:cs typeface="Cambria Math"/>
              </a:rPr>
              <a:t> </a:t>
            </a:r>
            <a:r>
              <a:rPr sz="1800" spc="-50" dirty="0">
                <a:latin typeface="Cambria Math"/>
                <a:cs typeface="Cambria Math"/>
              </a:rPr>
              <a:t>𝑦</a:t>
            </a:r>
            <a:endParaRPr sz="1800">
              <a:latin typeface="Cambria Math"/>
              <a:cs typeface="Cambria Math"/>
            </a:endParaRPr>
          </a:p>
        </p:txBody>
      </p:sp>
      <p:sp>
        <p:nvSpPr>
          <p:cNvPr id="19" name="object 19"/>
          <p:cNvSpPr txBox="1"/>
          <p:nvPr/>
        </p:nvSpPr>
        <p:spPr>
          <a:xfrm>
            <a:off x="6887843" y="3050032"/>
            <a:ext cx="319405" cy="223520"/>
          </a:xfrm>
          <a:prstGeom prst="rect">
            <a:avLst/>
          </a:prstGeom>
        </p:spPr>
        <p:txBody>
          <a:bodyPr vert="horz" wrap="square" lIns="0" tIns="12700" rIns="0" bIns="0" rtlCol="0">
            <a:spAutoFit/>
          </a:bodyPr>
          <a:lstStyle/>
          <a:p>
            <a:pPr marL="12700">
              <a:lnSpc>
                <a:spcPct val="100000"/>
              </a:lnSpc>
              <a:spcBef>
                <a:spcPts val="100"/>
              </a:spcBef>
            </a:pPr>
            <a:r>
              <a:rPr sz="1300" spc="-25" dirty="0">
                <a:latin typeface="Cambria Math"/>
                <a:cs typeface="Cambria Math"/>
              </a:rPr>
              <a:t>𝑡+2</a:t>
            </a:r>
            <a:endParaRPr sz="1300">
              <a:latin typeface="Cambria Math"/>
              <a:cs typeface="Cambria Math"/>
            </a:endParaRPr>
          </a:p>
        </p:txBody>
      </p:sp>
      <p:sp>
        <p:nvSpPr>
          <p:cNvPr id="20" name="object 20"/>
          <p:cNvSpPr txBox="1"/>
          <p:nvPr/>
        </p:nvSpPr>
        <p:spPr>
          <a:xfrm>
            <a:off x="1094738" y="3748532"/>
            <a:ext cx="4006215" cy="357505"/>
          </a:xfrm>
          <a:prstGeom prst="rect">
            <a:avLst/>
          </a:prstGeom>
        </p:spPr>
        <p:txBody>
          <a:bodyPr vert="horz" wrap="square" lIns="0" tIns="12700" rIns="0" bIns="0" rtlCol="0">
            <a:spAutoFit/>
          </a:bodyPr>
          <a:lstStyle/>
          <a:p>
            <a:pPr marL="50800">
              <a:lnSpc>
                <a:spcPts val="1605"/>
              </a:lnSpc>
              <a:spcBef>
                <a:spcPts val="100"/>
              </a:spcBef>
            </a:pPr>
            <a:r>
              <a:rPr sz="2700" baseline="10802" dirty="0">
                <a:latin typeface="Cambria Math"/>
                <a:cs typeface="Cambria Math"/>
              </a:rPr>
              <a:t>=</a:t>
            </a:r>
            <a:r>
              <a:rPr sz="2700" spc="165" baseline="10802" dirty="0">
                <a:latin typeface="Cambria Math"/>
                <a:cs typeface="Cambria Math"/>
              </a:rPr>
              <a:t> </a:t>
            </a:r>
            <a:r>
              <a:rPr sz="1950" u="sng" baseline="59829" dirty="0">
                <a:uFill>
                  <a:solidFill>
                    <a:srgbClr val="000000"/>
                  </a:solidFill>
                </a:uFill>
                <a:latin typeface="Cambria Math"/>
                <a:cs typeface="Cambria Math"/>
              </a:rPr>
              <a:t>1</a:t>
            </a:r>
            <a:r>
              <a:rPr sz="1950" spc="44"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𝑡−2</a:t>
            </a:r>
            <a:r>
              <a:rPr sz="1300" spc="204" dirty="0">
                <a:latin typeface="Cambria Math"/>
                <a:cs typeface="Cambria Math"/>
              </a:rPr>
              <a:t> </a:t>
            </a:r>
            <a:r>
              <a:rPr sz="2700" baseline="10802" dirty="0">
                <a:latin typeface="Cambria Math"/>
                <a:cs typeface="Cambria Math"/>
              </a:rPr>
              <a:t>+</a:t>
            </a:r>
            <a:r>
              <a:rPr sz="2700" spc="15" baseline="10802" dirty="0">
                <a:latin typeface="Cambria Math"/>
                <a:cs typeface="Cambria Math"/>
              </a:rPr>
              <a:t> </a:t>
            </a:r>
            <a:r>
              <a:rPr sz="1950" u="sng" baseline="59829" dirty="0">
                <a:uFill>
                  <a:solidFill>
                    <a:srgbClr val="000000"/>
                  </a:solidFill>
                </a:uFill>
                <a:latin typeface="Cambria Math"/>
                <a:cs typeface="Cambria Math"/>
              </a:rPr>
              <a:t>1</a:t>
            </a:r>
            <a:r>
              <a:rPr sz="1950" spc="37"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𝑡−1</a:t>
            </a:r>
            <a:r>
              <a:rPr sz="1300" spc="204" dirty="0">
                <a:latin typeface="Cambria Math"/>
                <a:cs typeface="Cambria Math"/>
              </a:rPr>
              <a:t> </a:t>
            </a:r>
            <a:r>
              <a:rPr sz="2700" baseline="10802" dirty="0">
                <a:latin typeface="Cambria Math"/>
                <a:cs typeface="Cambria Math"/>
              </a:rPr>
              <a:t>+</a:t>
            </a:r>
            <a:r>
              <a:rPr sz="2700" spc="22" baseline="10802" dirty="0">
                <a:latin typeface="Cambria Math"/>
                <a:cs typeface="Cambria Math"/>
              </a:rPr>
              <a:t> </a:t>
            </a:r>
            <a:r>
              <a:rPr sz="1950" u="sng" baseline="59829" dirty="0">
                <a:uFill>
                  <a:solidFill>
                    <a:srgbClr val="000000"/>
                  </a:solidFill>
                </a:uFill>
                <a:latin typeface="Cambria Math"/>
                <a:cs typeface="Cambria Math"/>
              </a:rPr>
              <a:t>1</a:t>
            </a:r>
            <a:r>
              <a:rPr sz="1950" spc="37"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a:t>
            </a:r>
            <a:r>
              <a:rPr sz="1300" spc="229" dirty="0">
                <a:latin typeface="Cambria Math"/>
                <a:cs typeface="Cambria Math"/>
              </a:rPr>
              <a:t> </a:t>
            </a:r>
            <a:r>
              <a:rPr sz="2700" baseline="10802" dirty="0">
                <a:latin typeface="Cambria Math"/>
                <a:cs typeface="Cambria Math"/>
              </a:rPr>
              <a:t>+</a:t>
            </a:r>
            <a:r>
              <a:rPr sz="2700" spc="15" baseline="10802" dirty="0">
                <a:latin typeface="Cambria Math"/>
                <a:cs typeface="Cambria Math"/>
              </a:rPr>
              <a:t> </a:t>
            </a:r>
            <a:r>
              <a:rPr sz="1950" u="sng" baseline="59829" dirty="0">
                <a:uFill>
                  <a:solidFill>
                    <a:srgbClr val="000000"/>
                  </a:solidFill>
                </a:uFill>
                <a:latin typeface="Cambria Math"/>
                <a:cs typeface="Cambria Math"/>
              </a:rPr>
              <a:t>1</a:t>
            </a:r>
            <a:r>
              <a:rPr sz="1950" spc="44"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𝑡+1</a:t>
            </a:r>
            <a:r>
              <a:rPr sz="1300" spc="204" dirty="0">
                <a:latin typeface="Cambria Math"/>
                <a:cs typeface="Cambria Math"/>
              </a:rPr>
              <a:t> </a:t>
            </a:r>
            <a:r>
              <a:rPr sz="2700" baseline="10802" dirty="0">
                <a:latin typeface="Cambria Math"/>
                <a:cs typeface="Cambria Math"/>
              </a:rPr>
              <a:t>+</a:t>
            </a:r>
            <a:r>
              <a:rPr sz="2700" spc="15" baseline="10802" dirty="0">
                <a:latin typeface="Cambria Math"/>
                <a:cs typeface="Cambria Math"/>
              </a:rPr>
              <a:t> </a:t>
            </a:r>
            <a:r>
              <a:rPr sz="1950" u="sng" baseline="59829" dirty="0">
                <a:uFill>
                  <a:solidFill>
                    <a:srgbClr val="000000"/>
                  </a:solidFill>
                </a:uFill>
                <a:latin typeface="Cambria Math"/>
                <a:cs typeface="Cambria Math"/>
              </a:rPr>
              <a:t>1</a:t>
            </a:r>
            <a:r>
              <a:rPr sz="1950" spc="37" baseline="59829" dirty="0">
                <a:latin typeface="Cambria Math"/>
                <a:cs typeface="Cambria Math"/>
              </a:rPr>
              <a:t> </a:t>
            </a:r>
            <a:r>
              <a:rPr sz="2700" spc="-30" baseline="10802" dirty="0">
                <a:latin typeface="Cambria Math"/>
                <a:cs typeface="Cambria Math"/>
              </a:rPr>
              <a:t>𝑦</a:t>
            </a:r>
            <a:r>
              <a:rPr sz="1300" spc="-20" dirty="0">
                <a:latin typeface="Cambria Math"/>
                <a:cs typeface="Cambria Math"/>
              </a:rPr>
              <a:t>𝑡+2</a:t>
            </a:r>
            <a:endParaRPr sz="1300">
              <a:latin typeface="Cambria Math"/>
              <a:cs typeface="Cambria Math"/>
            </a:endParaRPr>
          </a:p>
          <a:p>
            <a:pPr marL="285115">
              <a:lnSpc>
                <a:spcPts val="1005"/>
              </a:lnSpc>
              <a:tabLst>
                <a:tab pos="1119505" algn="l"/>
                <a:tab pos="1953260" algn="l"/>
                <a:tab pos="2569845" algn="l"/>
                <a:tab pos="3404235" algn="l"/>
              </a:tabLst>
            </a:pPr>
            <a:r>
              <a:rPr sz="1300" spc="-50" dirty="0">
                <a:latin typeface="Cambria Math"/>
                <a:cs typeface="Cambria Math"/>
              </a:rPr>
              <a:t>8</a:t>
            </a:r>
            <a:r>
              <a:rPr sz="1300" dirty="0">
                <a:latin typeface="Cambria Math"/>
                <a:cs typeface="Cambria Math"/>
              </a:rPr>
              <a:t>	</a:t>
            </a:r>
            <a:r>
              <a:rPr sz="1300" spc="-50" dirty="0">
                <a:latin typeface="Cambria Math"/>
                <a:cs typeface="Cambria Math"/>
              </a:rPr>
              <a:t>4</a:t>
            </a:r>
            <a:r>
              <a:rPr sz="1300" dirty="0">
                <a:latin typeface="Cambria Math"/>
                <a:cs typeface="Cambria Math"/>
              </a:rPr>
              <a:t>	</a:t>
            </a:r>
            <a:r>
              <a:rPr sz="1300" spc="-50" dirty="0">
                <a:latin typeface="Cambria Math"/>
                <a:cs typeface="Cambria Math"/>
              </a:rPr>
              <a:t>4</a:t>
            </a:r>
            <a:r>
              <a:rPr sz="1300" dirty="0">
                <a:latin typeface="Cambria Math"/>
                <a:cs typeface="Cambria Math"/>
              </a:rPr>
              <a:t>	</a:t>
            </a:r>
            <a:r>
              <a:rPr sz="1300" spc="-50" dirty="0">
                <a:latin typeface="Cambria Math"/>
                <a:cs typeface="Cambria Math"/>
              </a:rPr>
              <a:t>4</a:t>
            </a:r>
            <a:r>
              <a:rPr sz="1300" dirty="0">
                <a:latin typeface="Cambria Math"/>
                <a:cs typeface="Cambria Math"/>
              </a:rPr>
              <a:t>	</a:t>
            </a:r>
            <a:r>
              <a:rPr sz="1300" spc="-50" dirty="0">
                <a:latin typeface="Cambria Math"/>
                <a:cs typeface="Cambria Math"/>
              </a:rPr>
              <a:t>8</a:t>
            </a:r>
            <a:endParaRPr sz="1300">
              <a:latin typeface="Cambria Math"/>
              <a:cs typeface="Cambria Math"/>
            </a:endParaRPr>
          </a:p>
        </p:txBody>
      </p:sp>
      <p:sp>
        <p:nvSpPr>
          <p:cNvPr id="21" name="object 21"/>
          <p:cNvSpPr txBox="1"/>
          <p:nvPr/>
        </p:nvSpPr>
        <p:spPr>
          <a:xfrm>
            <a:off x="688338" y="4440428"/>
            <a:ext cx="6563995" cy="1129030"/>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spc="-145" dirty="0">
                <a:latin typeface="Verdana"/>
                <a:cs typeface="Verdana"/>
              </a:rPr>
              <a:t>The</a:t>
            </a:r>
            <a:r>
              <a:rPr sz="2400" spc="-140" dirty="0">
                <a:latin typeface="Verdana"/>
                <a:cs typeface="Verdana"/>
              </a:rPr>
              <a:t> </a:t>
            </a:r>
            <a:r>
              <a:rPr sz="2400" dirty="0">
                <a:latin typeface="Verdana"/>
                <a:cs typeface="Verdana"/>
              </a:rPr>
              <a:t>edges</a:t>
            </a:r>
            <a:r>
              <a:rPr sz="2400" spc="-135" dirty="0">
                <a:latin typeface="Verdana"/>
                <a:cs typeface="Verdana"/>
              </a:rPr>
              <a:t> </a:t>
            </a:r>
            <a:r>
              <a:rPr sz="2400" dirty="0">
                <a:latin typeface="Verdana"/>
                <a:cs typeface="Verdana"/>
              </a:rPr>
              <a:t>of</a:t>
            </a:r>
            <a:r>
              <a:rPr sz="2400" spc="-150" dirty="0">
                <a:latin typeface="Verdana"/>
                <a:cs typeface="Verdana"/>
              </a:rPr>
              <a:t> </a:t>
            </a:r>
            <a:r>
              <a:rPr sz="2400" spc="-40" dirty="0">
                <a:latin typeface="Verdana"/>
                <a:cs typeface="Verdana"/>
              </a:rPr>
              <a:t>the</a:t>
            </a:r>
            <a:r>
              <a:rPr sz="2400" spc="-140" dirty="0">
                <a:latin typeface="Verdana"/>
                <a:cs typeface="Verdana"/>
              </a:rPr>
              <a:t> </a:t>
            </a:r>
            <a:r>
              <a:rPr sz="2400" dirty="0">
                <a:latin typeface="Verdana"/>
                <a:cs typeface="Verdana"/>
              </a:rPr>
              <a:t>window</a:t>
            </a:r>
            <a:r>
              <a:rPr sz="2400" spc="-140" dirty="0">
                <a:latin typeface="Verdana"/>
                <a:cs typeface="Verdana"/>
              </a:rPr>
              <a:t> </a:t>
            </a:r>
            <a:r>
              <a:rPr sz="2400" spc="-85" dirty="0">
                <a:latin typeface="Verdana"/>
                <a:cs typeface="Verdana"/>
              </a:rPr>
              <a:t>share</a:t>
            </a:r>
            <a:r>
              <a:rPr sz="2400" spc="-140" dirty="0">
                <a:latin typeface="Verdana"/>
                <a:cs typeface="Verdana"/>
              </a:rPr>
              <a:t> </a:t>
            </a:r>
            <a:r>
              <a:rPr sz="2400" spc="-45" dirty="0">
                <a:latin typeface="Verdana"/>
                <a:cs typeface="Verdana"/>
              </a:rPr>
              <a:t>half</a:t>
            </a:r>
            <a:r>
              <a:rPr sz="2400" spc="-150" dirty="0">
                <a:latin typeface="Verdana"/>
                <a:cs typeface="Verdana"/>
              </a:rPr>
              <a:t> </a:t>
            </a:r>
            <a:r>
              <a:rPr sz="2400" spc="-25" dirty="0">
                <a:latin typeface="Verdana"/>
                <a:cs typeface="Verdana"/>
              </a:rPr>
              <a:t>the </a:t>
            </a:r>
            <a:r>
              <a:rPr sz="2400" spc="-60" dirty="0">
                <a:latin typeface="Verdana"/>
                <a:cs typeface="Verdana"/>
              </a:rPr>
              <a:t>weight,</a:t>
            </a:r>
            <a:r>
              <a:rPr sz="2400" spc="-114" dirty="0">
                <a:latin typeface="Verdana"/>
                <a:cs typeface="Verdana"/>
              </a:rPr>
              <a:t> </a:t>
            </a:r>
            <a:r>
              <a:rPr sz="2400" spc="-195" dirty="0">
                <a:latin typeface="Verdana"/>
                <a:cs typeface="Verdana"/>
              </a:rPr>
              <a:t>this</a:t>
            </a:r>
            <a:r>
              <a:rPr sz="2400" spc="-110" dirty="0">
                <a:latin typeface="Verdana"/>
                <a:cs typeface="Verdana"/>
              </a:rPr>
              <a:t> </a:t>
            </a:r>
            <a:r>
              <a:rPr sz="2400" spc="-80" dirty="0">
                <a:latin typeface="Verdana"/>
                <a:cs typeface="Verdana"/>
              </a:rPr>
              <a:t>mitigates</a:t>
            </a:r>
            <a:r>
              <a:rPr sz="2400" spc="-105" dirty="0">
                <a:latin typeface="Verdana"/>
                <a:cs typeface="Verdana"/>
              </a:rPr>
              <a:t> </a:t>
            </a:r>
            <a:r>
              <a:rPr sz="2400" spc="-40" dirty="0">
                <a:latin typeface="Verdana"/>
                <a:cs typeface="Verdana"/>
              </a:rPr>
              <a:t>the</a:t>
            </a:r>
            <a:r>
              <a:rPr sz="2400" spc="-110" dirty="0">
                <a:latin typeface="Verdana"/>
                <a:cs typeface="Verdana"/>
              </a:rPr>
              <a:t> </a:t>
            </a:r>
            <a:r>
              <a:rPr sz="2400" dirty="0">
                <a:latin typeface="Verdana"/>
                <a:cs typeface="Verdana"/>
              </a:rPr>
              <a:t>double</a:t>
            </a:r>
            <a:r>
              <a:rPr sz="2400" spc="-105" dirty="0">
                <a:latin typeface="Verdana"/>
                <a:cs typeface="Verdana"/>
              </a:rPr>
              <a:t> </a:t>
            </a:r>
            <a:r>
              <a:rPr sz="2400" spc="-10" dirty="0">
                <a:latin typeface="Verdana"/>
                <a:cs typeface="Verdana"/>
              </a:rPr>
              <a:t>counting </a:t>
            </a:r>
            <a:r>
              <a:rPr sz="2400" spc="-60" dirty="0">
                <a:latin typeface="Verdana"/>
                <a:cs typeface="Verdana"/>
              </a:rPr>
              <a:t>discussed</a:t>
            </a:r>
            <a:r>
              <a:rPr sz="2400" spc="-155" dirty="0">
                <a:latin typeface="Verdana"/>
                <a:cs typeface="Verdana"/>
              </a:rPr>
              <a:t> </a:t>
            </a:r>
            <a:r>
              <a:rPr sz="2400" spc="-10" dirty="0">
                <a:latin typeface="Verdana"/>
                <a:cs typeface="Verdana"/>
              </a:rPr>
              <a:t>earlier</a:t>
            </a:r>
            <a:endParaRPr sz="2400">
              <a:latin typeface="Verdana"/>
              <a:cs typeface="Verdana"/>
            </a:endParaRPr>
          </a:p>
        </p:txBody>
      </p:sp>
      <p:graphicFrame>
        <p:nvGraphicFramePr>
          <p:cNvPr id="22" name="object 22"/>
          <p:cNvGraphicFramePr>
            <a:graphicFrameLocks noGrp="1"/>
          </p:cNvGraphicFramePr>
          <p:nvPr/>
        </p:nvGraphicFramePr>
        <p:xfrm>
          <a:off x="7707201" y="1454917"/>
          <a:ext cx="4128134" cy="4667250"/>
        </p:xfrm>
        <a:graphic>
          <a:graphicData uri="http://schemas.openxmlformats.org/drawingml/2006/table">
            <a:tbl>
              <a:tblPr firstRow="1" bandRow="1">
                <a:tableStyleId>{2D5ABB26-0587-4C30-8999-92F81FD0307C}</a:tableStyleId>
              </a:tblPr>
              <a:tblGrid>
                <a:gridCol w="1558290">
                  <a:extLst>
                    <a:ext uri="{9D8B030D-6E8A-4147-A177-3AD203B41FA5}">
                      <a16:colId xmlns:a16="http://schemas.microsoft.com/office/drawing/2014/main" val="20000"/>
                    </a:ext>
                  </a:extLst>
                </a:gridCol>
                <a:gridCol w="856615">
                  <a:extLst>
                    <a:ext uri="{9D8B030D-6E8A-4147-A177-3AD203B41FA5}">
                      <a16:colId xmlns:a16="http://schemas.microsoft.com/office/drawing/2014/main" val="20001"/>
                    </a:ext>
                  </a:extLst>
                </a:gridCol>
                <a:gridCol w="856615">
                  <a:extLst>
                    <a:ext uri="{9D8B030D-6E8A-4147-A177-3AD203B41FA5}">
                      <a16:colId xmlns:a16="http://schemas.microsoft.com/office/drawing/2014/main" val="20002"/>
                    </a:ext>
                  </a:extLst>
                </a:gridCol>
                <a:gridCol w="856614">
                  <a:extLst>
                    <a:ext uri="{9D8B030D-6E8A-4147-A177-3AD203B41FA5}">
                      <a16:colId xmlns:a16="http://schemas.microsoft.com/office/drawing/2014/main" val="20003"/>
                    </a:ext>
                  </a:extLst>
                </a:gridCol>
              </a:tblGrid>
              <a:tr h="642620">
                <a:tc>
                  <a:txBody>
                    <a:bodyPr/>
                    <a:lstStyle/>
                    <a:p>
                      <a:pPr algn="ctr">
                        <a:lnSpc>
                          <a:spcPct val="100000"/>
                        </a:lnSpc>
                        <a:spcBef>
                          <a:spcPts val="350"/>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240029" marR="102235" indent="-129539">
                        <a:lnSpc>
                          <a:spcPts val="2110"/>
                        </a:lnSpc>
                        <a:spcBef>
                          <a:spcPts val="459"/>
                        </a:spcBef>
                      </a:pPr>
                      <a:r>
                        <a:rPr sz="1800" b="1" spc="-270" dirty="0">
                          <a:solidFill>
                            <a:srgbClr val="FFFFFF"/>
                          </a:solidFill>
                          <a:latin typeface="Verdana"/>
                          <a:cs typeface="Verdana"/>
                        </a:rPr>
                        <a:t>2</a:t>
                      </a:r>
                      <a:r>
                        <a:rPr sz="1800" b="1" spc="-110" dirty="0">
                          <a:solidFill>
                            <a:srgbClr val="FFFFFF"/>
                          </a:solidFill>
                          <a:latin typeface="Verdana"/>
                          <a:cs typeface="Verdana"/>
                        </a:rPr>
                        <a:t> </a:t>
                      </a:r>
                      <a:r>
                        <a:rPr sz="1800" b="1" spc="-160" dirty="0">
                          <a:solidFill>
                            <a:srgbClr val="FFFFFF"/>
                          </a:solidFill>
                          <a:latin typeface="Verdana"/>
                          <a:cs typeface="Verdana"/>
                        </a:rPr>
                        <a:t>X</a:t>
                      </a:r>
                      <a:r>
                        <a:rPr sz="1800" b="1" spc="-114" dirty="0">
                          <a:solidFill>
                            <a:srgbClr val="FFFFFF"/>
                          </a:solidFill>
                          <a:latin typeface="Verdana"/>
                          <a:cs typeface="Verdana"/>
                        </a:rPr>
                        <a:t> </a:t>
                      </a:r>
                      <a:r>
                        <a:rPr sz="1800" b="1" spc="-200" dirty="0">
                          <a:solidFill>
                            <a:srgbClr val="FFFFFF"/>
                          </a:solidFill>
                          <a:latin typeface="Verdana"/>
                          <a:cs typeface="Verdana"/>
                        </a:rPr>
                        <a:t>4- </a:t>
                      </a:r>
                      <a:r>
                        <a:rPr sz="1800" b="1" spc="-25" dirty="0">
                          <a:solidFill>
                            <a:srgbClr val="FFFFFF"/>
                          </a:solidFill>
                          <a:latin typeface="Verdana"/>
                          <a:cs typeface="Verdana"/>
                        </a:rPr>
                        <a:t>MA</a:t>
                      </a:r>
                      <a:endParaRPr sz="1800">
                        <a:latin typeface="Verdana"/>
                        <a:cs typeface="Verdana"/>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50" dirty="0">
                          <a:latin typeface="Verdana"/>
                          <a:cs typeface="Verdana"/>
                        </a:rPr>
                        <a:t>1</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50" dirty="0">
                          <a:latin typeface="Verdana"/>
                          <a:cs typeface="Verdana"/>
                        </a:rPr>
                        <a:t>2</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38.25</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5760">
                <a:tc>
                  <a:txBody>
                    <a:bodyPr/>
                    <a:lstStyle/>
                    <a:p>
                      <a:pPr algn="ctr">
                        <a:lnSpc>
                          <a:spcPct val="100000"/>
                        </a:lnSpc>
                        <a:spcBef>
                          <a:spcPts val="350"/>
                        </a:spcBef>
                      </a:pPr>
                      <a:r>
                        <a:rPr sz="1800" spc="-50" dirty="0">
                          <a:latin typeface="Verdana"/>
                          <a:cs typeface="Verdana"/>
                        </a:rPr>
                        <a:t>3</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70</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0" dirty="0">
                          <a:latin typeface="Verdana"/>
                          <a:cs typeface="Verdana"/>
                        </a:rPr>
                        <a:t>38.5</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50"/>
                        </a:spcBef>
                      </a:pPr>
                      <a:r>
                        <a:rPr sz="1800" spc="-25" dirty="0">
                          <a:latin typeface="Verdana"/>
                          <a:cs typeface="Verdana"/>
                        </a:rPr>
                        <a:t>3.5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38.75</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r h="365760">
                <a:tc>
                  <a:txBody>
                    <a:bodyPr/>
                    <a:lstStyle/>
                    <a:p>
                      <a:pPr algn="ctr">
                        <a:lnSpc>
                          <a:spcPct val="100000"/>
                        </a:lnSpc>
                        <a:spcBef>
                          <a:spcPts val="350"/>
                        </a:spcBef>
                      </a:pPr>
                      <a:r>
                        <a:rPr sz="1800" spc="-50" dirty="0">
                          <a:latin typeface="Verdana"/>
                          <a:cs typeface="Verdana"/>
                        </a:rPr>
                        <a:t>4</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10" dirty="0">
                          <a:latin typeface="Verdana"/>
                          <a:cs typeface="Verdana"/>
                        </a:rPr>
                        <a:t>37.75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7"/>
                  </a:ext>
                </a:extLst>
              </a:tr>
              <a:tr h="366395">
                <a:tc>
                  <a:txBody>
                    <a:bodyPr/>
                    <a:lstStyle/>
                    <a:p>
                      <a:pPr algn="ctr">
                        <a:lnSpc>
                          <a:spcPct val="100000"/>
                        </a:lnSpc>
                        <a:spcBef>
                          <a:spcPts val="350"/>
                        </a:spcBef>
                      </a:pPr>
                      <a:r>
                        <a:rPr sz="1800" spc="-25" dirty="0">
                          <a:latin typeface="Verdana"/>
                          <a:cs typeface="Verdana"/>
                        </a:rPr>
                        <a:t>4.5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36.75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8"/>
                  </a:ext>
                </a:extLst>
              </a:tr>
              <a:tr h="366395">
                <a:tc>
                  <a:txBody>
                    <a:bodyPr/>
                    <a:lstStyle/>
                    <a:p>
                      <a:pPr algn="ctr">
                        <a:lnSpc>
                          <a:spcPct val="100000"/>
                        </a:lnSpc>
                        <a:spcBef>
                          <a:spcPts val="370"/>
                        </a:spcBef>
                      </a:pPr>
                      <a:r>
                        <a:rPr sz="1800" spc="-50" dirty="0">
                          <a:latin typeface="Verdana"/>
                          <a:cs typeface="Verdana"/>
                        </a:rPr>
                        <a:t>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70"/>
                        </a:spcBef>
                      </a:pPr>
                      <a:r>
                        <a:rPr sz="1800" spc="-25" dirty="0">
                          <a:latin typeface="Verdana"/>
                          <a:cs typeface="Verdana"/>
                        </a:rPr>
                        <a:t>25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9"/>
                  </a:ext>
                </a:extLst>
              </a:tr>
              <a:tr h="365760">
                <a:tc>
                  <a:txBody>
                    <a:bodyPr/>
                    <a:lstStyle/>
                    <a:p>
                      <a:pPr algn="ctr">
                        <a:lnSpc>
                          <a:spcPct val="100000"/>
                        </a:lnSpc>
                        <a:spcBef>
                          <a:spcPts val="365"/>
                        </a:spcBef>
                      </a:pPr>
                      <a:r>
                        <a:rPr sz="1800" spc="-25" dirty="0">
                          <a:latin typeface="Verdana"/>
                          <a:cs typeface="Verdana"/>
                        </a:rPr>
                        <a:t>5.5</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algn="ctr">
                        <a:lnSpc>
                          <a:spcPct val="100000"/>
                        </a:lnSpc>
                        <a:spcBef>
                          <a:spcPts val="365"/>
                        </a:spcBef>
                      </a:pPr>
                      <a:r>
                        <a:rPr sz="1800" spc="-50" dirty="0">
                          <a:latin typeface="Verdana"/>
                          <a:cs typeface="Verdana"/>
                        </a:rPr>
                        <a:t>6</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65"/>
                        </a:spcBef>
                      </a:pPr>
                      <a:r>
                        <a:rPr sz="1800" spc="-25" dirty="0">
                          <a:latin typeface="Verdana"/>
                          <a:cs typeface="Verdana"/>
                        </a:rPr>
                        <a:t>22</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11"/>
                  </a:ext>
                </a:extLst>
              </a:tr>
            </a:tbl>
          </a:graphicData>
        </a:graphic>
      </p:graphicFrame>
      <p:pic>
        <p:nvPicPr>
          <p:cNvPr id="23" name="object 23"/>
          <p:cNvPicPr/>
          <p:nvPr/>
        </p:nvPicPr>
        <p:blipFill>
          <a:blip r:embed="rId2" cstate="print"/>
          <a:stretch>
            <a:fillRect/>
          </a:stretch>
        </p:blipFill>
        <p:spPr>
          <a:xfrm>
            <a:off x="1345718" y="4149944"/>
            <a:ext cx="159575" cy="352087"/>
          </a:xfrm>
          <a:prstGeom prst="rect">
            <a:avLst/>
          </a:prstGeom>
        </p:spPr>
      </p:pic>
      <p:pic>
        <p:nvPicPr>
          <p:cNvPr id="24" name="object 24"/>
          <p:cNvPicPr/>
          <p:nvPr/>
        </p:nvPicPr>
        <p:blipFill>
          <a:blip r:embed="rId3" cstate="print"/>
          <a:stretch>
            <a:fillRect/>
          </a:stretch>
        </p:blipFill>
        <p:spPr>
          <a:xfrm>
            <a:off x="4450416" y="4153653"/>
            <a:ext cx="229353" cy="287080"/>
          </a:xfrm>
          <a:prstGeom prst="rect">
            <a:avLst/>
          </a:prstGeom>
        </p:spPr>
      </p:pic>
      <p:sp>
        <p:nvSpPr>
          <p:cNvPr id="25" name="object 2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24</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p:nvPr/>
        </p:nvSpPr>
        <p:spPr>
          <a:xfrm>
            <a:off x="688338" y="1621028"/>
            <a:ext cx="6410960" cy="760095"/>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spc="-270" dirty="0">
                <a:latin typeface="Verdana"/>
                <a:cs typeface="Verdana"/>
              </a:rPr>
              <a:t>This</a:t>
            </a:r>
            <a:r>
              <a:rPr sz="2400" spc="-155" dirty="0">
                <a:latin typeface="Verdana"/>
                <a:cs typeface="Verdana"/>
              </a:rPr>
              <a:t> </a:t>
            </a:r>
            <a:r>
              <a:rPr sz="2400" spc="-85" dirty="0">
                <a:latin typeface="Verdana"/>
                <a:cs typeface="Verdana"/>
              </a:rPr>
              <a:t>gives</a:t>
            </a:r>
            <a:r>
              <a:rPr sz="2400" spc="-150" dirty="0">
                <a:latin typeface="Verdana"/>
                <a:cs typeface="Verdana"/>
              </a:rPr>
              <a:t> </a:t>
            </a:r>
            <a:r>
              <a:rPr sz="2400" spc="200" dirty="0">
                <a:latin typeface="Verdana"/>
                <a:cs typeface="Verdana"/>
              </a:rPr>
              <a:t>a</a:t>
            </a:r>
            <a:r>
              <a:rPr sz="2400" spc="-160" dirty="0">
                <a:latin typeface="Verdana"/>
                <a:cs typeface="Verdana"/>
              </a:rPr>
              <a:t> </a:t>
            </a:r>
            <a:r>
              <a:rPr sz="2400" spc="-105" dirty="0">
                <a:latin typeface="Verdana"/>
                <a:cs typeface="Verdana"/>
              </a:rPr>
              <a:t>symmetric</a:t>
            </a:r>
            <a:r>
              <a:rPr sz="2400" spc="-165" dirty="0">
                <a:latin typeface="Verdana"/>
                <a:cs typeface="Verdana"/>
              </a:rPr>
              <a:t> </a:t>
            </a:r>
            <a:r>
              <a:rPr sz="2400" dirty="0">
                <a:latin typeface="Verdana"/>
                <a:cs typeface="Verdana"/>
              </a:rPr>
              <a:t>window</a:t>
            </a:r>
            <a:r>
              <a:rPr sz="2400" spc="-155" dirty="0">
                <a:latin typeface="Verdana"/>
                <a:cs typeface="Verdana"/>
              </a:rPr>
              <a:t> </a:t>
            </a:r>
            <a:r>
              <a:rPr sz="2400" spc="-20" dirty="0">
                <a:latin typeface="Verdana"/>
                <a:cs typeface="Verdana"/>
              </a:rPr>
              <a:t>where</a:t>
            </a:r>
            <a:r>
              <a:rPr sz="2400" spc="-155" dirty="0">
                <a:latin typeface="Verdana"/>
                <a:cs typeface="Verdana"/>
              </a:rPr>
              <a:t> </a:t>
            </a:r>
            <a:r>
              <a:rPr sz="2400" spc="-25" dirty="0">
                <a:latin typeface="Verdana"/>
                <a:cs typeface="Verdana"/>
              </a:rPr>
              <a:t>the </a:t>
            </a:r>
            <a:r>
              <a:rPr sz="2400" spc="-75" dirty="0">
                <a:latin typeface="Verdana"/>
                <a:cs typeface="Verdana"/>
              </a:rPr>
              <a:t>weights</a:t>
            </a:r>
            <a:r>
              <a:rPr sz="2400" spc="-170" dirty="0">
                <a:latin typeface="Verdana"/>
                <a:cs typeface="Verdana"/>
              </a:rPr>
              <a:t> </a:t>
            </a:r>
            <a:r>
              <a:rPr sz="2400" spc="-210" dirty="0">
                <a:latin typeface="Verdana"/>
                <a:cs typeface="Verdana"/>
              </a:rPr>
              <a:t>still</a:t>
            </a:r>
            <a:r>
              <a:rPr sz="2400" spc="-175" dirty="0">
                <a:latin typeface="Verdana"/>
                <a:cs typeface="Verdana"/>
              </a:rPr>
              <a:t> </a:t>
            </a:r>
            <a:r>
              <a:rPr sz="2400" spc="-165" dirty="0">
                <a:latin typeface="Verdana"/>
                <a:cs typeface="Verdana"/>
              </a:rPr>
              <a:t>sum</a:t>
            </a:r>
            <a:r>
              <a:rPr sz="2400" spc="-170" dirty="0">
                <a:latin typeface="Verdana"/>
                <a:cs typeface="Verdana"/>
              </a:rPr>
              <a:t> </a:t>
            </a:r>
            <a:r>
              <a:rPr sz="2400" spc="-20" dirty="0">
                <a:latin typeface="Verdana"/>
                <a:cs typeface="Verdana"/>
              </a:rPr>
              <a:t>to</a:t>
            </a:r>
            <a:r>
              <a:rPr sz="2400" spc="-165" dirty="0">
                <a:latin typeface="Verdana"/>
                <a:cs typeface="Verdana"/>
              </a:rPr>
              <a:t> </a:t>
            </a:r>
            <a:r>
              <a:rPr sz="2400" spc="-25" dirty="0">
                <a:latin typeface="Verdana"/>
                <a:cs typeface="Verdana"/>
              </a:rPr>
              <a:t>one</a:t>
            </a:r>
            <a:endParaRPr sz="2400">
              <a:latin typeface="Verdana"/>
              <a:cs typeface="Verdana"/>
            </a:endParaRPr>
          </a:p>
        </p:txBody>
      </p:sp>
      <p:sp>
        <p:nvSpPr>
          <p:cNvPr id="4" name="object 4"/>
          <p:cNvSpPr txBox="1"/>
          <p:nvPr/>
        </p:nvSpPr>
        <p:spPr>
          <a:xfrm>
            <a:off x="982280" y="3050032"/>
            <a:ext cx="98425"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Cambria Math"/>
                <a:cs typeface="Cambria Math"/>
              </a:rPr>
              <a:t>𝑡</a:t>
            </a:r>
            <a:endParaRPr sz="1300">
              <a:latin typeface="Cambria Math"/>
              <a:cs typeface="Cambria Math"/>
            </a:endParaRPr>
          </a:p>
        </p:txBody>
      </p:sp>
      <p:sp>
        <p:nvSpPr>
          <p:cNvPr id="5" name="object 5"/>
          <p:cNvSpPr/>
          <p:nvPr/>
        </p:nvSpPr>
        <p:spPr>
          <a:xfrm>
            <a:off x="1374138" y="3106421"/>
            <a:ext cx="127000" cy="12700"/>
          </a:xfrm>
          <a:custGeom>
            <a:avLst/>
            <a:gdLst/>
            <a:ahLst/>
            <a:cxnLst/>
            <a:rect l="l" t="t" r="r" b="b"/>
            <a:pathLst>
              <a:path w="127000" h="12700">
                <a:moveTo>
                  <a:pt x="127000" y="0"/>
                </a:moveTo>
                <a:lnTo>
                  <a:pt x="0" y="0"/>
                </a:lnTo>
                <a:lnTo>
                  <a:pt x="0" y="12700"/>
                </a:lnTo>
                <a:lnTo>
                  <a:pt x="127000" y="12700"/>
                </a:lnTo>
                <a:lnTo>
                  <a:pt x="127000" y="0"/>
                </a:lnTo>
                <a:close/>
              </a:path>
            </a:pathLst>
          </a:custGeom>
          <a:solidFill>
            <a:srgbClr val="000000"/>
          </a:solidFill>
        </p:spPr>
        <p:txBody>
          <a:bodyPr wrap="square" lIns="0" tIns="0" rIns="0" bIns="0" rtlCol="0"/>
          <a:lstStyle/>
          <a:p>
            <a:endParaRPr/>
          </a:p>
        </p:txBody>
      </p:sp>
      <p:sp>
        <p:nvSpPr>
          <p:cNvPr id="6" name="object 6"/>
          <p:cNvSpPr/>
          <p:nvPr/>
        </p:nvSpPr>
        <p:spPr>
          <a:xfrm>
            <a:off x="1570901" y="2890519"/>
            <a:ext cx="184785" cy="454659"/>
          </a:xfrm>
          <a:custGeom>
            <a:avLst/>
            <a:gdLst/>
            <a:ahLst/>
            <a:cxnLst/>
            <a:rect l="l" t="t" r="r" b="b"/>
            <a:pathLst>
              <a:path w="184785" h="454660">
                <a:moveTo>
                  <a:pt x="56146" y="0"/>
                </a:moveTo>
                <a:lnTo>
                  <a:pt x="0" y="0"/>
                </a:lnTo>
                <a:lnTo>
                  <a:pt x="0" y="10160"/>
                </a:lnTo>
                <a:lnTo>
                  <a:pt x="0" y="444500"/>
                </a:lnTo>
                <a:lnTo>
                  <a:pt x="0" y="454660"/>
                </a:lnTo>
                <a:lnTo>
                  <a:pt x="56146" y="454660"/>
                </a:lnTo>
                <a:lnTo>
                  <a:pt x="56146" y="444500"/>
                </a:lnTo>
                <a:lnTo>
                  <a:pt x="21882" y="444500"/>
                </a:lnTo>
                <a:lnTo>
                  <a:pt x="21882" y="10160"/>
                </a:lnTo>
                <a:lnTo>
                  <a:pt x="56146" y="10160"/>
                </a:lnTo>
                <a:lnTo>
                  <a:pt x="56146" y="0"/>
                </a:lnTo>
                <a:close/>
              </a:path>
              <a:path w="184785" h="454660">
                <a:moveTo>
                  <a:pt x="184226" y="215912"/>
                </a:moveTo>
                <a:lnTo>
                  <a:pt x="57226" y="215912"/>
                </a:lnTo>
                <a:lnTo>
                  <a:pt x="57226" y="228612"/>
                </a:lnTo>
                <a:lnTo>
                  <a:pt x="184226" y="228612"/>
                </a:lnTo>
                <a:lnTo>
                  <a:pt x="184226" y="215912"/>
                </a:lnTo>
                <a:close/>
              </a:path>
            </a:pathLst>
          </a:custGeom>
          <a:solidFill>
            <a:srgbClr val="000000"/>
          </a:solidFill>
        </p:spPr>
        <p:txBody>
          <a:bodyPr wrap="square" lIns="0" tIns="0" rIns="0" bIns="0" rtlCol="0"/>
          <a:lstStyle/>
          <a:p>
            <a:endParaRPr/>
          </a:p>
        </p:txBody>
      </p:sp>
      <p:sp>
        <p:nvSpPr>
          <p:cNvPr id="7" name="object 7"/>
          <p:cNvSpPr/>
          <p:nvPr/>
        </p:nvSpPr>
        <p:spPr>
          <a:xfrm>
            <a:off x="1817267" y="3011486"/>
            <a:ext cx="2492375" cy="212090"/>
          </a:xfrm>
          <a:custGeom>
            <a:avLst/>
            <a:gdLst/>
            <a:ahLst/>
            <a:cxnLst/>
            <a:rect l="l" t="t" r="r" b="b"/>
            <a:pathLst>
              <a:path w="2492375" h="212089">
                <a:moveTo>
                  <a:pt x="2424548" y="0"/>
                </a:moveTo>
                <a:lnTo>
                  <a:pt x="2421534" y="8594"/>
                </a:lnTo>
                <a:lnTo>
                  <a:pt x="2433791" y="13913"/>
                </a:lnTo>
                <a:lnTo>
                  <a:pt x="2444332" y="21277"/>
                </a:lnTo>
                <a:lnTo>
                  <a:pt x="2465735" y="55409"/>
                </a:lnTo>
                <a:lnTo>
                  <a:pt x="2472767" y="104811"/>
                </a:lnTo>
                <a:lnTo>
                  <a:pt x="2471982" y="123487"/>
                </a:lnTo>
                <a:lnTo>
                  <a:pt x="2460210" y="169217"/>
                </a:lnTo>
                <a:lnTo>
                  <a:pt x="2433933" y="197806"/>
                </a:lnTo>
                <a:lnTo>
                  <a:pt x="2421868" y="203150"/>
                </a:lnTo>
                <a:lnTo>
                  <a:pt x="2424548" y="211744"/>
                </a:lnTo>
                <a:lnTo>
                  <a:pt x="2465003" y="187708"/>
                </a:lnTo>
                <a:lnTo>
                  <a:pt x="2487725" y="143335"/>
                </a:lnTo>
                <a:lnTo>
                  <a:pt x="2492079" y="105928"/>
                </a:lnTo>
                <a:lnTo>
                  <a:pt x="2490987" y="86516"/>
                </a:lnTo>
                <a:lnTo>
                  <a:pt x="2474610" y="37113"/>
                </a:lnTo>
                <a:lnTo>
                  <a:pt x="2439899" y="5542"/>
                </a:lnTo>
                <a:lnTo>
                  <a:pt x="2424548" y="0"/>
                </a:lnTo>
                <a:close/>
              </a:path>
              <a:path w="2492375" h="212089">
                <a:moveTo>
                  <a:pt x="67530" y="0"/>
                </a:moveTo>
                <a:lnTo>
                  <a:pt x="27148" y="24099"/>
                </a:lnTo>
                <a:lnTo>
                  <a:pt x="4367" y="68576"/>
                </a:lnTo>
                <a:lnTo>
                  <a:pt x="0" y="105928"/>
                </a:lnTo>
                <a:lnTo>
                  <a:pt x="1088" y="125381"/>
                </a:lnTo>
                <a:lnTo>
                  <a:pt x="17412" y="174743"/>
                </a:lnTo>
                <a:lnTo>
                  <a:pt x="52134" y="206209"/>
                </a:lnTo>
                <a:lnTo>
                  <a:pt x="67530" y="211744"/>
                </a:lnTo>
                <a:lnTo>
                  <a:pt x="70210" y="203150"/>
                </a:lnTo>
                <a:lnTo>
                  <a:pt x="58144" y="197806"/>
                </a:lnTo>
                <a:lnTo>
                  <a:pt x="47732" y="190369"/>
                </a:lnTo>
                <a:lnTo>
                  <a:pt x="26374" y="155690"/>
                </a:lnTo>
                <a:lnTo>
                  <a:pt x="19310" y="104811"/>
                </a:lnTo>
                <a:lnTo>
                  <a:pt x="20095" y="86746"/>
                </a:lnTo>
                <a:lnTo>
                  <a:pt x="31868" y="42137"/>
                </a:lnTo>
                <a:lnTo>
                  <a:pt x="58332" y="13913"/>
                </a:lnTo>
                <a:lnTo>
                  <a:pt x="70544" y="8594"/>
                </a:lnTo>
                <a:lnTo>
                  <a:pt x="67530" y="0"/>
                </a:lnTo>
                <a:close/>
              </a:path>
            </a:pathLst>
          </a:custGeom>
          <a:solidFill>
            <a:srgbClr val="000000"/>
          </a:solidFill>
        </p:spPr>
        <p:txBody>
          <a:bodyPr wrap="square" lIns="0" tIns="0" rIns="0" bIns="0" rtlCol="0"/>
          <a:lstStyle/>
          <a:p>
            <a:endParaRPr/>
          </a:p>
        </p:txBody>
      </p:sp>
      <p:sp>
        <p:nvSpPr>
          <p:cNvPr id="8" name="object 8"/>
          <p:cNvSpPr/>
          <p:nvPr/>
        </p:nvSpPr>
        <p:spPr>
          <a:xfrm>
            <a:off x="4787658" y="2890519"/>
            <a:ext cx="2573655" cy="454659"/>
          </a:xfrm>
          <a:custGeom>
            <a:avLst/>
            <a:gdLst/>
            <a:ahLst/>
            <a:cxnLst/>
            <a:rect l="l" t="t" r="r" b="b"/>
            <a:pathLst>
              <a:path w="2573654" h="454660">
                <a:moveTo>
                  <a:pt x="70548" y="129565"/>
                </a:moveTo>
                <a:lnTo>
                  <a:pt x="67538" y="120967"/>
                </a:lnTo>
                <a:lnTo>
                  <a:pt x="52184" y="126517"/>
                </a:lnTo>
                <a:lnTo>
                  <a:pt x="38722" y="134543"/>
                </a:lnTo>
                <a:lnTo>
                  <a:pt x="9829" y="173075"/>
                </a:lnTo>
                <a:lnTo>
                  <a:pt x="0" y="226898"/>
                </a:lnTo>
                <a:lnTo>
                  <a:pt x="1092" y="246354"/>
                </a:lnTo>
                <a:lnTo>
                  <a:pt x="17424" y="295719"/>
                </a:lnTo>
                <a:lnTo>
                  <a:pt x="52133" y="327177"/>
                </a:lnTo>
                <a:lnTo>
                  <a:pt x="67538" y="332714"/>
                </a:lnTo>
                <a:lnTo>
                  <a:pt x="70218" y="324116"/>
                </a:lnTo>
                <a:lnTo>
                  <a:pt x="58153" y="318782"/>
                </a:lnTo>
                <a:lnTo>
                  <a:pt x="47739" y="311340"/>
                </a:lnTo>
                <a:lnTo>
                  <a:pt x="26377" y="276656"/>
                </a:lnTo>
                <a:lnTo>
                  <a:pt x="19316" y="225780"/>
                </a:lnTo>
                <a:lnTo>
                  <a:pt x="20104" y="207721"/>
                </a:lnTo>
                <a:lnTo>
                  <a:pt x="31877" y="163106"/>
                </a:lnTo>
                <a:lnTo>
                  <a:pt x="58343" y="134886"/>
                </a:lnTo>
                <a:lnTo>
                  <a:pt x="70548" y="129565"/>
                </a:lnTo>
                <a:close/>
              </a:path>
              <a:path w="2573654" h="454660">
                <a:moveTo>
                  <a:pt x="2492083" y="226898"/>
                </a:moveTo>
                <a:lnTo>
                  <a:pt x="2482253" y="173075"/>
                </a:lnTo>
                <a:lnTo>
                  <a:pt x="2453360" y="134543"/>
                </a:lnTo>
                <a:lnTo>
                  <a:pt x="2424557" y="120967"/>
                </a:lnTo>
                <a:lnTo>
                  <a:pt x="2421534" y="129565"/>
                </a:lnTo>
                <a:lnTo>
                  <a:pt x="2433802" y="134886"/>
                </a:lnTo>
                <a:lnTo>
                  <a:pt x="2444343" y="142252"/>
                </a:lnTo>
                <a:lnTo>
                  <a:pt x="2465743" y="176377"/>
                </a:lnTo>
                <a:lnTo>
                  <a:pt x="2472779" y="225780"/>
                </a:lnTo>
                <a:lnTo>
                  <a:pt x="2471991" y="244462"/>
                </a:lnTo>
                <a:lnTo>
                  <a:pt x="2460218" y="290195"/>
                </a:lnTo>
                <a:lnTo>
                  <a:pt x="2433942" y="318782"/>
                </a:lnTo>
                <a:lnTo>
                  <a:pt x="2421877" y="324116"/>
                </a:lnTo>
                <a:lnTo>
                  <a:pt x="2424557" y="332714"/>
                </a:lnTo>
                <a:lnTo>
                  <a:pt x="2465006" y="308686"/>
                </a:lnTo>
                <a:lnTo>
                  <a:pt x="2487726" y="264312"/>
                </a:lnTo>
                <a:lnTo>
                  <a:pt x="2490990" y="246354"/>
                </a:lnTo>
                <a:lnTo>
                  <a:pt x="2492083" y="226898"/>
                </a:lnTo>
                <a:close/>
              </a:path>
              <a:path w="2573654" h="454660">
                <a:moveTo>
                  <a:pt x="2573337" y="0"/>
                </a:moveTo>
                <a:lnTo>
                  <a:pt x="2517190" y="0"/>
                </a:lnTo>
                <a:lnTo>
                  <a:pt x="2517190" y="10160"/>
                </a:lnTo>
                <a:lnTo>
                  <a:pt x="2551455" y="10160"/>
                </a:lnTo>
                <a:lnTo>
                  <a:pt x="2551455" y="444500"/>
                </a:lnTo>
                <a:lnTo>
                  <a:pt x="2517190" y="444500"/>
                </a:lnTo>
                <a:lnTo>
                  <a:pt x="2517190" y="454660"/>
                </a:lnTo>
                <a:lnTo>
                  <a:pt x="2573337" y="454660"/>
                </a:lnTo>
                <a:lnTo>
                  <a:pt x="2573337" y="444500"/>
                </a:lnTo>
                <a:lnTo>
                  <a:pt x="2573337" y="10160"/>
                </a:lnTo>
                <a:lnTo>
                  <a:pt x="2573337" y="0"/>
                </a:lnTo>
                <a:close/>
              </a:path>
            </a:pathLst>
          </a:custGeom>
          <a:solidFill>
            <a:srgbClr val="000000"/>
          </a:solidFill>
        </p:spPr>
        <p:txBody>
          <a:bodyPr wrap="square" lIns="0" tIns="0" rIns="0" bIns="0" rtlCol="0"/>
          <a:lstStyle/>
          <a:p>
            <a:endParaRPr/>
          </a:p>
        </p:txBody>
      </p:sp>
      <p:sp>
        <p:nvSpPr>
          <p:cNvPr id="9" name="object 9"/>
          <p:cNvSpPr txBox="1"/>
          <p:nvPr/>
        </p:nvSpPr>
        <p:spPr>
          <a:xfrm>
            <a:off x="851343" y="2940811"/>
            <a:ext cx="1207135" cy="299720"/>
          </a:xfrm>
          <a:prstGeom prst="rect">
            <a:avLst/>
          </a:prstGeom>
        </p:spPr>
        <p:txBody>
          <a:bodyPr vert="horz" wrap="square" lIns="0" tIns="12700" rIns="0" bIns="0" rtlCol="0">
            <a:spAutoFit/>
          </a:bodyPr>
          <a:lstStyle/>
          <a:p>
            <a:pPr marL="38100">
              <a:lnSpc>
                <a:spcPct val="100000"/>
              </a:lnSpc>
              <a:spcBef>
                <a:spcPts val="100"/>
              </a:spcBef>
              <a:tabLst>
                <a:tab pos="294005" algn="l"/>
                <a:tab pos="1040130" algn="l"/>
              </a:tabLst>
            </a:pPr>
            <a:r>
              <a:rPr sz="1800" spc="-50" dirty="0">
                <a:latin typeface="Cambria Math"/>
                <a:cs typeface="Cambria Math"/>
              </a:rPr>
              <a:t>𝑧</a:t>
            </a:r>
            <a:r>
              <a:rPr sz="1800" dirty="0">
                <a:latin typeface="Cambria Math"/>
                <a:cs typeface="Cambria Math"/>
              </a:rPr>
              <a:t>	=</a:t>
            </a:r>
            <a:r>
              <a:rPr sz="1800" spc="95" dirty="0">
                <a:latin typeface="Cambria Math"/>
                <a:cs typeface="Cambria Math"/>
              </a:rPr>
              <a:t> </a:t>
            </a:r>
            <a:r>
              <a:rPr sz="2700" baseline="41666" dirty="0">
                <a:latin typeface="Cambria Math"/>
                <a:cs typeface="Cambria Math"/>
              </a:rPr>
              <a:t>1</a:t>
            </a:r>
            <a:r>
              <a:rPr sz="2700" spc="127" baseline="41666" dirty="0">
                <a:latin typeface="Cambria Math"/>
                <a:cs typeface="Cambria Math"/>
              </a:rPr>
              <a:t>  </a:t>
            </a:r>
            <a:r>
              <a:rPr sz="2700" spc="-75" baseline="41666" dirty="0">
                <a:latin typeface="Cambria Math"/>
                <a:cs typeface="Cambria Math"/>
              </a:rPr>
              <a:t>1</a:t>
            </a:r>
            <a:r>
              <a:rPr sz="2700" baseline="41666" dirty="0">
                <a:latin typeface="Cambria Math"/>
                <a:cs typeface="Cambria Math"/>
              </a:rPr>
              <a:t>	</a:t>
            </a:r>
            <a:r>
              <a:rPr sz="1800" spc="-50" dirty="0">
                <a:latin typeface="Cambria Math"/>
                <a:cs typeface="Cambria Math"/>
              </a:rPr>
              <a:t>𝑦</a:t>
            </a:r>
            <a:endParaRPr sz="1800">
              <a:latin typeface="Cambria Math"/>
              <a:cs typeface="Cambria Math"/>
            </a:endParaRPr>
          </a:p>
        </p:txBody>
      </p:sp>
      <p:sp>
        <p:nvSpPr>
          <p:cNvPr id="10" name="object 10"/>
          <p:cNvSpPr txBox="1"/>
          <p:nvPr/>
        </p:nvSpPr>
        <p:spPr>
          <a:xfrm>
            <a:off x="2356229" y="2940811"/>
            <a:ext cx="1593215" cy="299720"/>
          </a:xfrm>
          <a:prstGeom prst="rect">
            <a:avLst/>
          </a:prstGeom>
        </p:spPr>
        <p:txBody>
          <a:bodyPr vert="horz" wrap="square" lIns="0" tIns="12700" rIns="0" bIns="0" rtlCol="0">
            <a:spAutoFit/>
          </a:bodyPr>
          <a:lstStyle/>
          <a:p>
            <a:pPr marL="12700">
              <a:lnSpc>
                <a:spcPct val="100000"/>
              </a:lnSpc>
              <a:spcBef>
                <a:spcPts val="100"/>
              </a:spcBef>
              <a:tabLst>
                <a:tab pos="748030" algn="l"/>
                <a:tab pos="1229360" algn="l"/>
              </a:tabLst>
            </a:pPr>
            <a:r>
              <a:rPr sz="1800" dirty="0">
                <a:latin typeface="Cambria Math"/>
                <a:cs typeface="Cambria Math"/>
              </a:rPr>
              <a:t>+</a:t>
            </a:r>
            <a:r>
              <a:rPr sz="1800" spc="-10" dirty="0">
                <a:latin typeface="Cambria Math"/>
                <a:cs typeface="Cambria Math"/>
              </a:rPr>
              <a:t> </a:t>
            </a:r>
            <a:r>
              <a:rPr sz="1800" spc="-50" dirty="0">
                <a:latin typeface="Cambria Math"/>
                <a:cs typeface="Cambria Math"/>
              </a:rPr>
              <a:t>𝑦</a:t>
            </a:r>
            <a:r>
              <a:rPr sz="1800" dirty="0">
                <a:latin typeface="Cambria Math"/>
                <a:cs typeface="Cambria Math"/>
              </a:rPr>
              <a:t>	+</a:t>
            </a:r>
            <a:r>
              <a:rPr sz="1800" spc="-10" dirty="0">
                <a:latin typeface="Cambria Math"/>
                <a:cs typeface="Cambria Math"/>
              </a:rPr>
              <a:t> </a:t>
            </a:r>
            <a:r>
              <a:rPr sz="1800" spc="-50" dirty="0">
                <a:latin typeface="Cambria Math"/>
                <a:cs typeface="Cambria Math"/>
              </a:rPr>
              <a:t>𝑦</a:t>
            </a:r>
            <a:r>
              <a:rPr sz="1800" dirty="0">
                <a:latin typeface="Cambria Math"/>
                <a:cs typeface="Cambria Math"/>
              </a:rPr>
              <a:t>	+</a:t>
            </a:r>
            <a:r>
              <a:rPr sz="1800" spc="-10" dirty="0">
                <a:latin typeface="Cambria Math"/>
                <a:cs typeface="Cambria Math"/>
              </a:rPr>
              <a:t> </a:t>
            </a:r>
            <a:r>
              <a:rPr sz="1800" spc="-50" dirty="0">
                <a:latin typeface="Cambria Math"/>
                <a:cs typeface="Cambria Math"/>
              </a:rPr>
              <a:t>𝑦</a:t>
            </a:r>
            <a:endParaRPr sz="1800">
              <a:latin typeface="Cambria Math"/>
              <a:cs typeface="Cambria Math"/>
            </a:endParaRPr>
          </a:p>
        </p:txBody>
      </p:sp>
      <p:sp>
        <p:nvSpPr>
          <p:cNvPr id="11" name="object 11"/>
          <p:cNvSpPr txBox="1"/>
          <p:nvPr/>
        </p:nvSpPr>
        <p:spPr>
          <a:xfrm>
            <a:off x="2001010" y="3050032"/>
            <a:ext cx="2235835" cy="223520"/>
          </a:xfrm>
          <a:prstGeom prst="rect">
            <a:avLst/>
          </a:prstGeom>
        </p:spPr>
        <p:txBody>
          <a:bodyPr vert="horz" wrap="square" lIns="0" tIns="12700" rIns="0" bIns="0" rtlCol="0">
            <a:spAutoFit/>
          </a:bodyPr>
          <a:lstStyle/>
          <a:p>
            <a:pPr marL="12700">
              <a:lnSpc>
                <a:spcPct val="100000"/>
              </a:lnSpc>
              <a:spcBef>
                <a:spcPts val="100"/>
              </a:spcBef>
              <a:tabLst>
                <a:tab pos="711200" algn="l"/>
                <a:tab pos="1447165" algn="l"/>
                <a:tab pos="1928495" algn="l"/>
              </a:tabLst>
            </a:pPr>
            <a:r>
              <a:rPr sz="1300" spc="-25" dirty="0">
                <a:latin typeface="Cambria Math"/>
                <a:cs typeface="Cambria Math"/>
              </a:rPr>
              <a:t>𝑡−2</a:t>
            </a:r>
            <a:r>
              <a:rPr sz="1300" dirty="0">
                <a:latin typeface="Cambria Math"/>
                <a:cs typeface="Cambria Math"/>
              </a:rPr>
              <a:t>	</a:t>
            </a:r>
            <a:r>
              <a:rPr sz="1300" spc="-25" dirty="0">
                <a:latin typeface="Cambria Math"/>
                <a:cs typeface="Cambria Math"/>
              </a:rPr>
              <a:t>𝑡−1</a:t>
            </a:r>
            <a:r>
              <a:rPr sz="1300" dirty="0">
                <a:latin typeface="Cambria Math"/>
                <a:cs typeface="Cambria Math"/>
              </a:rPr>
              <a:t>	</a:t>
            </a:r>
            <a:r>
              <a:rPr sz="1300" spc="5" dirty="0">
                <a:latin typeface="Cambria Math"/>
                <a:cs typeface="Cambria Math"/>
              </a:rPr>
              <a:t>𝑡</a:t>
            </a:r>
            <a:r>
              <a:rPr sz="1300" dirty="0">
                <a:latin typeface="Cambria Math"/>
                <a:cs typeface="Cambria Math"/>
              </a:rPr>
              <a:t>	</a:t>
            </a:r>
            <a:r>
              <a:rPr sz="1300" spc="-25" dirty="0">
                <a:latin typeface="Cambria Math"/>
                <a:cs typeface="Cambria Math"/>
              </a:rPr>
              <a:t>𝑡+1</a:t>
            </a:r>
            <a:endParaRPr sz="1300">
              <a:latin typeface="Cambria Math"/>
              <a:cs typeface="Cambria Math"/>
            </a:endParaRPr>
          </a:p>
        </p:txBody>
      </p:sp>
      <p:sp>
        <p:nvSpPr>
          <p:cNvPr id="12" name="object 12"/>
          <p:cNvSpPr/>
          <p:nvPr/>
        </p:nvSpPr>
        <p:spPr>
          <a:xfrm>
            <a:off x="4599938" y="3106421"/>
            <a:ext cx="127000" cy="12700"/>
          </a:xfrm>
          <a:custGeom>
            <a:avLst/>
            <a:gdLst/>
            <a:ahLst/>
            <a:cxnLst/>
            <a:rect l="l" t="t" r="r" b="b"/>
            <a:pathLst>
              <a:path w="127000" h="12700">
                <a:moveTo>
                  <a:pt x="127000" y="0"/>
                </a:moveTo>
                <a:lnTo>
                  <a:pt x="0" y="0"/>
                </a:lnTo>
                <a:lnTo>
                  <a:pt x="0" y="12700"/>
                </a:lnTo>
                <a:lnTo>
                  <a:pt x="127000" y="12700"/>
                </a:lnTo>
                <a:lnTo>
                  <a:pt x="127000" y="0"/>
                </a:lnTo>
                <a:close/>
              </a:path>
            </a:pathLst>
          </a:custGeom>
          <a:solidFill>
            <a:srgbClr val="000000"/>
          </a:solidFill>
        </p:spPr>
        <p:txBody>
          <a:bodyPr wrap="square" lIns="0" tIns="0" rIns="0" bIns="0" rtlCol="0"/>
          <a:lstStyle/>
          <a:p>
            <a:endParaRPr/>
          </a:p>
        </p:txBody>
      </p:sp>
      <p:sp>
        <p:nvSpPr>
          <p:cNvPr id="13" name="object 13"/>
          <p:cNvSpPr txBox="1"/>
          <p:nvPr/>
        </p:nvSpPr>
        <p:spPr>
          <a:xfrm>
            <a:off x="1367661" y="3093211"/>
            <a:ext cx="3374390" cy="299720"/>
          </a:xfrm>
          <a:prstGeom prst="rect">
            <a:avLst/>
          </a:prstGeom>
        </p:spPr>
        <p:txBody>
          <a:bodyPr vert="horz" wrap="square" lIns="0" tIns="12700" rIns="0" bIns="0" rtlCol="0">
            <a:spAutoFit/>
          </a:bodyPr>
          <a:lstStyle/>
          <a:p>
            <a:pPr marL="12700">
              <a:lnSpc>
                <a:spcPct val="100000"/>
              </a:lnSpc>
              <a:spcBef>
                <a:spcPts val="100"/>
              </a:spcBef>
              <a:tabLst>
                <a:tab pos="3234690" algn="l"/>
              </a:tabLst>
            </a:pPr>
            <a:r>
              <a:rPr sz="1800" dirty="0">
                <a:latin typeface="Cambria Math"/>
                <a:cs typeface="Cambria Math"/>
              </a:rPr>
              <a:t>2</a:t>
            </a:r>
            <a:r>
              <a:rPr sz="1800" spc="80" dirty="0">
                <a:latin typeface="Cambria Math"/>
                <a:cs typeface="Cambria Math"/>
              </a:rPr>
              <a:t>  </a:t>
            </a:r>
            <a:r>
              <a:rPr sz="1800" spc="-60" dirty="0">
                <a:latin typeface="Cambria Math"/>
                <a:cs typeface="Cambria Math"/>
              </a:rPr>
              <a:t>4</a:t>
            </a:r>
            <a:r>
              <a:rPr sz="1800" dirty="0">
                <a:latin typeface="Cambria Math"/>
                <a:cs typeface="Cambria Math"/>
              </a:rPr>
              <a:t>	</a:t>
            </a:r>
            <a:r>
              <a:rPr sz="1800" spc="-50" dirty="0">
                <a:latin typeface="Cambria Math"/>
                <a:cs typeface="Cambria Math"/>
              </a:rPr>
              <a:t>4</a:t>
            </a:r>
            <a:endParaRPr sz="1800">
              <a:latin typeface="Cambria Math"/>
              <a:cs typeface="Cambria Math"/>
            </a:endParaRPr>
          </a:p>
        </p:txBody>
      </p:sp>
      <p:sp>
        <p:nvSpPr>
          <p:cNvPr id="14" name="object 14"/>
          <p:cNvSpPr txBox="1"/>
          <p:nvPr/>
        </p:nvSpPr>
        <p:spPr>
          <a:xfrm>
            <a:off x="4342128" y="2940811"/>
            <a:ext cx="686435" cy="299720"/>
          </a:xfrm>
          <a:prstGeom prst="rect">
            <a:avLst/>
          </a:prstGeom>
        </p:spPr>
        <p:txBody>
          <a:bodyPr vert="horz" wrap="square" lIns="0" tIns="12700" rIns="0" bIns="0" rtlCol="0">
            <a:spAutoFit/>
          </a:bodyPr>
          <a:lstStyle/>
          <a:p>
            <a:pPr marL="38100">
              <a:lnSpc>
                <a:spcPct val="100000"/>
              </a:lnSpc>
              <a:spcBef>
                <a:spcPts val="100"/>
              </a:spcBef>
              <a:tabLst>
                <a:tab pos="520065" algn="l"/>
              </a:tabLst>
            </a:pPr>
            <a:r>
              <a:rPr sz="1800" dirty="0">
                <a:latin typeface="Cambria Math"/>
                <a:cs typeface="Cambria Math"/>
              </a:rPr>
              <a:t>+</a:t>
            </a:r>
            <a:r>
              <a:rPr sz="1800" spc="-10" dirty="0">
                <a:latin typeface="Cambria Math"/>
                <a:cs typeface="Cambria Math"/>
              </a:rPr>
              <a:t> </a:t>
            </a:r>
            <a:r>
              <a:rPr sz="2700" spc="-75" baseline="41666" dirty="0">
                <a:latin typeface="Cambria Math"/>
                <a:cs typeface="Cambria Math"/>
              </a:rPr>
              <a:t>1</a:t>
            </a:r>
            <a:r>
              <a:rPr sz="2700" baseline="41666" dirty="0">
                <a:latin typeface="Cambria Math"/>
                <a:cs typeface="Cambria Math"/>
              </a:rPr>
              <a:t>	</a:t>
            </a:r>
            <a:r>
              <a:rPr sz="1800" spc="-50" dirty="0">
                <a:latin typeface="Cambria Math"/>
                <a:cs typeface="Cambria Math"/>
              </a:rPr>
              <a:t>𝑦</a:t>
            </a:r>
            <a:endParaRPr sz="1800">
              <a:latin typeface="Cambria Math"/>
              <a:cs typeface="Cambria Math"/>
            </a:endParaRPr>
          </a:p>
        </p:txBody>
      </p:sp>
      <p:sp>
        <p:nvSpPr>
          <p:cNvPr id="15" name="object 15"/>
          <p:cNvSpPr txBox="1"/>
          <p:nvPr/>
        </p:nvSpPr>
        <p:spPr>
          <a:xfrm>
            <a:off x="4971413" y="3050032"/>
            <a:ext cx="319405" cy="223520"/>
          </a:xfrm>
          <a:prstGeom prst="rect">
            <a:avLst/>
          </a:prstGeom>
        </p:spPr>
        <p:txBody>
          <a:bodyPr vert="horz" wrap="square" lIns="0" tIns="12700" rIns="0" bIns="0" rtlCol="0">
            <a:spAutoFit/>
          </a:bodyPr>
          <a:lstStyle/>
          <a:p>
            <a:pPr marL="12700">
              <a:lnSpc>
                <a:spcPct val="100000"/>
              </a:lnSpc>
              <a:spcBef>
                <a:spcPts val="100"/>
              </a:spcBef>
            </a:pPr>
            <a:r>
              <a:rPr sz="1300" spc="-25" dirty="0">
                <a:latin typeface="Cambria Math"/>
                <a:cs typeface="Cambria Math"/>
              </a:rPr>
              <a:t>𝑡−1</a:t>
            </a:r>
            <a:endParaRPr sz="1300">
              <a:latin typeface="Cambria Math"/>
              <a:cs typeface="Cambria Math"/>
            </a:endParaRPr>
          </a:p>
        </p:txBody>
      </p:sp>
      <p:sp>
        <p:nvSpPr>
          <p:cNvPr id="16" name="object 16"/>
          <p:cNvSpPr txBox="1"/>
          <p:nvPr/>
        </p:nvSpPr>
        <p:spPr>
          <a:xfrm>
            <a:off x="5707061" y="3050032"/>
            <a:ext cx="98425"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Cambria Math"/>
                <a:cs typeface="Cambria Math"/>
              </a:rPr>
              <a:t>𝑡</a:t>
            </a:r>
            <a:endParaRPr sz="1300">
              <a:latin typeface="Cambria Math"/>
              <a:cs typeface="Cambria Math"/>
            </a:endParaRPr>
          </a:p>
        </p:txBody>
      </p:sp>
      <p:sp>
        <p:nvSpPr>
          <p:cNvPr id="17" name="object 17"/>
          <p:cNvSpPr txBox="1"/>
          <p:nvPr/>
        </p:nvSpPr>
        <p:spPr>
          <a:xfrm>
            <a:off x="6188708" y="3050032"/>
            <a:ext cx="319405" cy="223520"/>
          </a:xfrm>
          <a:prstGeom prst="rect">
            <a:avLst/>
          </a:prstGeom>
        </p:spPr>
        <p:txBody>
          <a:bodyPr vert="horz" wrap="square" lIns="0" tIns="12700" rIns="0" bIns="0" rtlCol="0">
            <a:spAutoFit/>
          </a:bodyPr>
          <a:lstStyle/>
          <a:p>
            <a:pPr marL="12700">
              <a:lnSpc>
                <a:spcPct val="100000"/>
              </a:lnSpc>
              <a:spcBef>
                <a:spcPts val="100"/>
              </a:spcBef>
            </a:pPr>
            <a:r>
              <a:rPr sz="1300" spc="-25" dirty="0">
                <a:latin typeface="Cambria Math"/>
                <a:cs typeface="Cambria Math"/>
              </a:rPr>
              <a:t>𝑡+1</a:t>
            </a:r>
            <a:endParaRPr sz="1300">
              <a:latin typeface="Cambria Math"/>
              <a:cs typeface="Cambria Math"/>
            </a:endParaRPr>
          </a:p>
        </p:txBody>
      </p:sp>
      <p:sp>
        <p:nvSpPr>
          <p:cNvPr id="18" name="object 18"/>
          <p:cNvSpPr txBox="1"/>
          <p:nvPr/>
        </p:nvSpPr>
        <p:spPr>
          <a:xfrm>
            <a:off x="5363145" y="2940811"/>
            <a:ext cx="1556385" cy="299720"/>
          </a:xfrm>
          <a:prstGeom prst="rect">
            <a:avLst/>
          </a:prstGeom>
        </p:spPr>
        <p:txBody>
          <a:bodyPr vert="horz" wrap="square" lIns="0" tIns="12700" rIns="0" bIns="0" rtlCol="0">
            <a:spAutoFit/>
          </a:bodyPr>
          <a:lstStyle/>
          <a:p>
            <a:pPr marL="12700">
              <a:lnSpc>
                <a:spcPct val="100000"/>
              </a:lnSpc>
              <a:spcBef>
                <a:spcPts val="100"/>
              </a:spcBef>
              <a:tabLst>
                <a:tab pos="494030" algn="l"/>
                <a:tab pos="1193165" algn="l"/>
              </a:tabLst>
            </a:pPr>
            <a:r>
              <a:rPr sz="1800" dirty="0">
                <a:latin typeface="Cambria Math"/>
                <a:cs typeface="Cambria Math"/>
              </a:rPr>
              <a:t>+</a:t>
            </a:r>
            <a:r>
              <a:rPr sz="1800" spc="-10" dirty="0">
                <a:latin typeface="Cambria Math"/>
                <a:cs typeface="Cambria Math"/>
              </a:rPr>
              <a:t> </a:t>
            </a:r>
            <a:r>
              <a:rPr sz="1800" spc="-50" dirty="0">
                <a:latin typeface="Cambria Math"/>
                <a:cs typeface="Cambria Math"/>
              </a:rPr>
              <a:t>𝑦</a:t>
            </a:r>
            <a:r>
              <a:rPr sz="1800" dirty="0">
                <a:latin typeface="Cambria Math"/>
                <a:cs typeface="Cambria Math"/>
              </a:rPr>
              <a:t>	+</a:t>
            </a:r>
            <a:r>
              <a:rPr sz="1800" spc="-10" dirty="0">
                <a:latin typeface="Cambria Math"/>
                <a:cs typeface="Cambria Math"/>
              </a:rPr>
              <a:t> </a:t>
            </a:r>
            <a:r>
              <a:rPr sz="1800" spc="-50" dirty="0">
                <a:latin typeface="Cambria Math"/>
                <a:cs typeface="Cambria Math"/>
              </a:rPr>
              <a:t>𝑦</a:t>
            </a:r>
            <a:r>
              <a:rPr sz="1800" dirty="0">
                <a:latin typeface="Cambria Math"/>
                <a:cs typeface="Cambria Math"/>
              </a:rPr>
              <a:t>	+</a:t>
            </a:r>
            <a:r>
              <a:rPr sz="1800" spc="-10" dirty="0">
                <a:latin typeface="Cambria Math"/>
                <a:cs typeface="Cambria Math"/>
              </a:rPr>
              <a:t> </a:t>
            </a:r>
            <a:r>
              <a:rPr sz="1800" spc="-50" dirty="0">
                <a:latin typeface="Cambria Math"/>
                <a:cs typeface="Cambria Math"/>
              </a:rPr>
              <a:t>𝑦</a:t>
            </a:r>
            <a:endParaRPr sz="1800">
              <a:latin typeface="Cambria Math"/>
              <a:cs typeface="Cambria Math"/>
            </a:endParaRPr>
          </a:p>
        </p:txBody>
      </p:sp>
      <p:sp>
        <p:nvSpPr>
          <p:cNvPr id="19" name="object 19"/>
          <p:cNvSpPr txBox="1"/>
          <p:nvPr/>
        </p:nvSpPr>
        <p:spPr>
          <a:xfrm>
            <a:off x="6887843" y="3050032"/>
            <a:ext cx="319405" cy="223520"/>
          </a:xfrm>
          <a:prstGeom prst="rect">
            <a:avLst/>
          </a:prstGeom>
        </p:spPr>
        <p:txBody>
          <a:bodyPr vert="horz" wrap="square" lIns="0" tIns="12700" rIns="0" bIns="0" rtlCol="0">
            <a:spAutoFit/>
          </a:bodyPr>
          <a:lstStyle/>
          <a:p>
            <a:pPr marL="12700">
              <a:lnSpc>
                <a:spcPct val="100000"/>
              </a:lnSpc>
              <a:spcBef>
                <a:spcPts val="100"/>
              </a:spcBef>
            </a:pPr>
            <a:r>
              <a:rPr sz="1300" spc="-25" dirty="0">
                <a:latin typeface="Cambria Math"/>
                <a:cs typeface="Cambria Math"/>
              </a:rPr>
              <a:t>𝑡+2</a:t>
            </a:r>
            <a:endParaRPr sz="1300">
              <a:latin typeface="Cambria Math"/>
              <a:cs typeface="Cambria Math"/>
            </a:endParaRPr>
          </a:p>
        </p:txBody>
      </p:sp>
      <p:sp>
        <p:nvSpPr>
          <p:cNvPr id="20" name="object 20"/>
          <p:cNvSpPr txBox="1"/>
          <p:nvPr/>
        </p:nvSpPr>
        <p:spPr>
          <a:xfrm>
            <a:off x="1094738" y="3748532"/>
            <a:ext cx="4006215" cy="357505"/>
          </a:xfrm>
          <a:prstGeom prst="rect">
            <a:avLst/>
          </a:prstGeom>
        </p:spPr>
        <p:txBody>
          <a:bodyPr vert="horz" wrap="square" lIns="0" tIns="12700" rIns="0" bIns="0" rtlCol="0">
            <a:spAutoFit/>
          </a:bodyPr>
          <a:lstStyle/>
          <a:p>
            <a:pPr marL="50800">
              <a:lnSpc>
                <a:spcPts val="1605"/>
              </a:lnSpc>
              <a:spcBef>
                <a:spcPts val="100"/>
              </a:spcBef>
            </a:pPr>
            <a:r>
              <a:rPr sz="2700" baseline="10802" dirty="0">
                <a:latin typeface="Cambria Math"/>
                <a:cs typeface="Cambria Math"/>
              </a:rPr>
              <a:t>=</a:t>
            </a:r>
            <a:r>
              <a:rPr sz="2700" spc="165" baseline="10802" dirty="0">
                <a:latin typeface="Cambria Math"/>
                <a:cs typeface="Cambria Math"/>
              </a:rPr>
              <a:t> </a:t>
            </a:r>
            <a:r>
              <a:rPr sz="1950" u="sng" baseline="59829" dirty="0">
                <a:uFill>
                  <a:solidFill>
                    <a:srgbClr val="000000"/>
                  </a:solidFill>
                </a:uFill>
                <a:latin typeface="Cambria Math"/>
                <a:cs typeface="Cambria Math"/>
              </a:rPr>
              <a:t>1</a:t>
            </a:r>
            <a:r>
              <a:rPr sz="1950" spc="44"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𝑡−2</a:t>
            </a:r>
            <a:r>
              <a:rPr sz="1300" spc="204" dirty="0">
                <a:latin typeface="Cambria Math"/>
                <a:cs typeface="Cambria Math"/>
              </a:rPr>
              <a:t> </a:t>
            </a:r>
            <a:r>
              <a:rPr sz="2700" baseline="10802" dirty="0">
                <a:latin typeface="Cambria Math"/>
                <a:cs typeface="Cambria Math"/>
              </a:rPr>
              <a:t>+</a:t>
            </a:r>
            <a:r>
              <a:rPr sz="2700" spc="15" baseline="10802" dirty="0">
                <a:latin typeface="Cambria Math"/>
                <a:cs typeface="Cambria Math"/>
              </a:rPr>
              <a:t> </a:t>
            </a:r>
            <a:r>
              <a:rPr sz="1950" u="sng" baseline="59829" dirty="0">
                <a:uFill>
                  <a:solidFill>
                    <a:srgbClr val="000000"/>
                  </a:solidFill>
                </a:uFill>
                <a:latin typeface="Cambria Math"/>
                <a:cs typeface="Cambria Math"/>
              </a:rPr>
              <a:t>1</a:t>
            </a:r>
            <a:r>
              <a:rPr sz="1950" spc="37"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𝑡−1</a:t>
            </a:r>
            <a:r>
              <a:rPr sz="1300" spc="204" dirty="0">
                <a:latin typeface="Cambria Math"/>
                <a:cs typeface="Cambria Math"/>
              </a:rPr>
              <a:t> </a:t>
            </a:r>
            <a:r>
              <a:rPr sz="2700" baseline="10802" dirty="0">
                <a:latin typeface="Cambria Math"/>
                <a:cs typeface="Cambria Math"/>
              </a:rPr>
              <a:t>+</a:t>
            </a:r>
            <a:r>
              <a:rPr sz="2700" spc="22" baseline="10802" dirty="0">
                <a:latin typeface="Cambria Math"/>
                <a:cs typeface="Cambria Math"/>
              </a:rPr>
              <a:t> </a:t>
            </a:r>
            <a:r>
              <a:rPr sz="1950" u="sng" baseline="59829" dirty="0">
                <a:uFill>
                  <a:solidFill>
                    <a:srgbClr val="000000"/>
                  </a:solidFill>
                </a:uFill>
                <a:latin typeface="Cambria Math"/>
                <a:cs typeface="Cambria Math"/>
              </a:rPr>
              <a:t>1</a:t>
            </a:r>
            <a:r>
              <a:rPr sz="1950" spc="37"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a:t>
            </a:r>
            <a:r>
              <a:rPr sz="1300" spc="229" dirty="0">
                <a:latin typeface="Cambria Math"/>
                <a:cs typeface="Cambria Math"/>
              </a:rPr>
              <a:t> </a:t>
            </a:r>
            <a:r>
              <a:rPr sz="2700" baseline="10802" dirty="0">
                <a:latin typeface="Cambria Math"/>
                <a:cs typeface="Cambria Math"/>
              </a:rPr>
              <a:t>+</a:t>
            </a:r>
            <a:r>
              <a:rPr sz="2700" spc="15" baseline="10802" dirty="0">
                <a:latin typeface="Cambria Math"/>
                <a:cs typeface="Cambria Math"/>
              </a:rPr>
              <a:t> </a:t>
            </a:r>
            <a:r>
              <a:rPr sz="1950" u="sng" baseline="59829" dirty="0">
                <a:uFill>
                  <a:solidFill>
                    <a:srgbClr val="000000"/>
                  </a:solidFill>
                </a:uFill>
                <a:latin typeface="Cambria Math"/>
                <a:cs typeface="Cambria Math"/>
              </a:rPr>
              <a:t>1</a:t>
            </a:r>
            <a:r>
              <a:rPr sz="1950" spc="44"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𝑡+1</a:t>
            </a:r>
            <a:r>
              <a:rPr sz="1300" spc="204" dirty="0">
                <a:latin typeface="Cambria Math"/>
                <a:cs typeface="Cambria Math"/>
              </a:rPr>
              <a:t> </a:t>
            </a:r>
            <a:r>
              <a:rPr sz="2700" baseline="10802" dirty="0">
                <a:latin typeface="Cambria Math"/>
                <a:cs typeface="Cambria Math"/>
              </a:rPr>
              <a:t>+</a:t>
            </a:r>
            <a:r>
              <a:rPr sz="2700" spc="15" baseline="10802" dirty="0">
                <a:latin typeface="Cambria Math"/>
                <a:cs typeface="Cambria Math"/>
              </a:rPr>
              <a:t> </a:t>
            </a:r>
            <a:r>
              <a:rPr sz="1950" u="sng" baseline="59829" dirty="0">
                <a:uFill>
                  <a:solidFill>
                    <a:srgbClr val="000000"/>
                  </a:solidFill>
                </a:uFill>
                <a:latin typeface="Cambria Math"/>
                <a:cs typeface="Cambria Math"/>
              </a:rPr>
              <a:t>1</a:t>
            </a:r>
            <a:r>
              <a:rPr sz="1950" spc="37" baseline="59829" dirty="0">
                <a:latin typeface="Cambria Math"/>
                <a:cs typeface="Cambria Math"/>
              </a:rPr>
              <a:t> </a:t>
            </a:r>
            <a:r>
              <a:rPr sz="2700" spc="-30" baseline="10802" dirty="0">
                <a:latin typeface="Cambria Math"/>
                <a:cs typeface="Cambria Math"/>
              </a:rPr>
              <a:t>𝑦</a:t>
            </a:r>
            <a:r>
              <a:rPr sz="1300" spc="-20" dirty="0">
                <a:latin typeface="Cambria Math"/>
                <a:cs typeface="Cambria Math"/>
              </a:rPr>
              <a:t>𝑡+2</a:t>
            </a:r>
            <a:endParaRPr sz="1300">
              <a:latin typeface="Cambria Math"/>
              <a:cs typeface="Cambria Math"/>
            </a:endParaRPr>
          </a:p>
          <a:p>
            <a:pPr marL="285115">
              <a:lnSpc>
                <a:spcPts val="1005"/>
              </a:lnSpc>
              <a:tabLst>
                <a:tab pos="1119505" algn="l"/>
                <a:tab pos="1953260" algn="l"/>
                <a:tab pos="2569845" algn="l"/>
                <a:tab pos="3404235" algn="l"/>
              </a:tabLst>
            </a:pPr>
            <a:r>
              <a:rPr sz="1300" spc="-50" dirty="0">
                <a:latin typeface="Cambria Math"/>
                <a:cs typeface="Cambria Math"/>
              </a:rPr>
              <a:t>8</a:t>
            </a:r>
            <a:r>
              <a:rPr sz="1300" dirty="0">
                <a:latin typeface="Cambria Math"/>
                <a:cs typeface="Cambria Math"/>
              </a:rPr>
              <a:t>	</a:t>
            </a:r>
            <a:r>
              <a:rPr sz="1300" spc="-50" dirty="0">
                <a:latin typeface="Cambria Math"/>
                <a:cs typeface="Cambria Math"/>
              </a:rPr>
              <a:t>4</a:t>
            </a:r>
            <a:r>
              <a:rPr sz="1300" dirty="0">
                <a:latin typeface="Cambria Math"/>
                <a:cs typeface="Cambria Math"/>
              </a:rPr>
              <a:t>	</a:t>
            </a:r>
            <a:r>
              <a:rPr sz="1300" spc="-50" dirty="0">
                <a:latin typeface="Cambria Math"/>
                <a:cs typeface="Cambria Math"/>
              </a:rPr>
              <a:t>4</a:t>
            </a:r>
            <a:r>
              <a:rPr sz="1300" dirty="0">
                <a:latin typeface="Cambria Math"/>
                <a:cs typeface="Cambria Math"/>
              </a:rPr>
              <a:t>	</a:t>
            </a:r>
            <a:r>
              <a:rPr sz="1300" spc="-50" dirty="0">
                <a:latin typeface="Cambria Math"/>
                <a:cs typeface="Cambria Math"/>
              </a:rPr>
              <a:t>4</a:t>
            </a:r>
            <a:r>
              <a:rPr sz="1300" dirty="0">
                <a:latin typeface="Cambria Math"/>
                <a:cs typeface="Cambria Math"/>
              </a:rPr>
              <a:t>	</a:t>
            </a:r>
            <a:r>
              <a:rPr sz="1300" spc="-50" dirty="0">
                <a:latin typeface="Cambria Math"/>
                <a:cs typeface="Cambria Math"/>
              </a:rPr>
              <a:t>8</a:t>
            </a:r>
            <a:endParaRPr sz="1300">
              <a:latin typeface="Cambria Math"/>
              <a:cs typeface="Cambria Math"/>
            </a:endParaRPr>
          </a:p>
        </p:txBody>
      </p:sp>
      <p:sp>
        <p:nvSpPr>
          <p:cNvPr id="21" name="object 21"/>
          <p:cNvSpPr txBox="1"/>
          <p:nvPr/>
        </p:nvSpPr>
        <p:spPr>
          <a:xfrm>
            <a:off x="688338" y="4440428"/>
            <a:ext cx="6563995" cy="1129030"/>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spc="-145" dirty="0">
                <a:latin typeface="Verdana"/>
                <a:cs typeface="Verdana"/>
              </a:rPr>
              <a:t>The</a:t>
            </a:r>
            <a:r>
              <a:rPr sz="2400" spc="-140" dirty="0">
                <a:latin typeface="Verdana"/>
                <a:cs typeface="Verdana"/>
              </a:rPr>
              <a:t> </a:t>
            </a:r>
            <a:r>
              <a:rPr sz="2400" dirty="0">
                <a:latin typeface="Verdana"/>
                <a:cs typeface="Verdana"/>
              </a:rPr>
              <a:t>edges</a:t>
            </a:r>
            <a:r>
              <a:rPr sz="2400" spc="-135" dirty="0">
                <a:latin typeface="Verdana"/>
                <a:cs typeface="Verdana"/>
              </a:rPr>
              <a:t> </a:t>
            </a:r>
            <a:r>
              <a:rPr sz="2400" dirty="0">
                <a:latin typeface="Verdana"/>
                <a:cs typeface="Verdana"/>
              </a:rPr>
              <a:t>of</a:t>
            </a:r>
            <a:r>
              <a:rPr sz="2400" spc="-150" dirty="0">
                <a:latin typeface="Verdana"/>
                <a:cs typeface="Verdana"/>
              </a:rPr>
              <a:t> </a:t>
            </a:r>
            <a:r>
              <a:rPr sz="2400" spc="-40" dirty="0">
                <a:latin typeface="Verdana"/>
                <a:cs typeface="Verdana"/>
              </a:rPr>
              <a:t>the</a:t>
            </a:r>
            <a:r>
              <a:rPr sz="2400" spc="-140" dirty="0">
                <a:latin typeface="Verdana"/>
                <a:cs typeface="Verdana"/>
              </a:rPr>
              <a:t> </a:t>
            </a:r>
            <a:r>
              <a:rPr sz="2400" dirty="0">
                <a:latin typeface="Verdana"/>
                <a:cs typeface="Verdana"/>
              </a:rPr>
              <a:t>window</a:t>
            </a:r>
            <a:r>
              <a:rPr sz="2400" spc="-140" dirty="0">
                <a:latin typeface="Verdana"/>
                <a:cs typeface="Verdana"/>
              </a:rPr>
              <a:t> </a:t>
            </a:r>
            <a:r>
              <a:rPr sz="2400" spc="-85" dirty="0">
                <a:latin typeface="Verdana"/>
                <a:cs typeface="Verdana"/>
              </a:rPr>
              <a:t>share</a:t>
            </a:r>
            <a:r>
              <a:rPr sz="2400" spc="-140" dirty="0">
                <a:latin typeface="Verdana"/>
                <a:cs typeface="Verdana"/>
              </a:rPr>
              <a:t> </a:t>
            </a:r>
            <a:r>
              <a:rPr sz="2400" spc="-45" dirty="0">
                <a:latin typeface="Verdana"/>
                <a:cs typeface="Verdana"/>
              </a:rPr>
              <a:t>half</a:t>
            </a:r>
            <a:r>
              <a:rPr sz="2400" spc="-150" dirty="0">
                <a:latin typeface="Verdana"/>
                <a:cs typeface="Verdana"/>
              </a:rPr>
              <a:t> </a:t>
            </a:r>
            <a:r>
              <a:rPr sz="2400" spc="-25" dirty="0">
                <a:latin typeface="Verdana"/>
                <a:cs typeface="Verdana"/>
              </a:rPr>
              <a:t>the </a:t>
            </a:r>
            <a:r>
              <a:rPr sz="2400" spc="-60" dirty="0">
                <a:latin typeface="Verdana"/>
                <a:cs typeface="Verdana"/>
              </a:rPr>
              <a:t>weight,</a:t>
            </a:r>
            <a:r>
              <a:rPr sz="2400" spc="-114" dirty="0">
                <a:latin typeface="Verdana"/>
                <a:cs typeface="Verdana"/>
              </a:rPr>
              <a:t> </a:t>
            </a:r>
            <a:r>
              <a:rPr sz="2400" spc="-195" dirty="0">
                <a:latin typeface="Verdana"/>
                <a:cs typeface="Verdana"/>
              </a:rPr>
              <a:t>this</a:t>
            </a:r>
            <a:r>
              <a:rPr sz="2400" spc="-110" dirty="0">
                <a:latin typeface="Verdana"/>
                <a:cs typeface="Verdana"/>
              </a:rPr>
              <a:t> </a:t>
            </a:r>
            <a:r>
              <a:rPr sz="2400" spc="-80" dirty="0">
                <a:latin typeface="Verdana"/>
                <a:cs typeface="Verdana"/>
              </a:rPr>
              <a:t>mitigates</a:t>
            </a:r>
            <a:r>
              <a:rPr sz="2400" spc="-105" dirty="0">
                <a:latin typeface="Verdana"/>
                <a:cs typeface="Verdana"/>
              </a:rPr>
              <a:t> </a:t>
            </a:r>
            <a:r>
              <a:rPr sz="2400" spc="-40" dirty="0">
                <a:latin typeface="Verdana"/>
                <a:cs typeface="Verdana"/>
              </a:rPr>
              <a:t>the</a:t>
            </a:r>
            <a:r>
              <a:rPr sz="2400" spc="-110" dirty="0">
                <a:latin typeface="Verdana"/>
                <a:cs typeface="Verdana"/>
              </a:rPr>
              <a:t> </a:t>
            </a:r>
            <a:r>
              <a:rPr sz="2400" dirty="0">
                <a:latin typeface="Verdana"/>
                <a:cs typeface="Verdana"/>
              </a:rPr>
              <a:t>double</a:t>
            </a:r>
            <a:r>
              <a:rPr sz="2400" spc="-105" dirty="0">
                <a:latin typeface="Verdana"/>
                <a:cs typeface="Verdana"/>
              </a:rPr>
              <a:t> </a:t>
            </a:r>
            <a:r>
              <a:rPr sz="2400" spc="-10" dirty="0">
                <a:latin typeface="Verdana"/>
                <a:cs typeface="Verdana"/>
              </a:rPr>
              <a:t>counting </a:t>
            </a:r>
            <a:r>
              <a:rPr sz="2400" spc="-60" dirty="0">
                <a:latin typeface="Verdana"/>
                <a:cs typeface="Verdana"/>
              </a:rPr>
              <a:t>discussed</a:t>
            </a:r>
            <a:r>
              <a:rPr sz="2400" spc="-155" dirty="0">
                <a:latin typeface="Verdana"/>
                <a:cs typeface="Verdana"/>
              </a:rPr>
              <a:t> </a:t>
            </a:r>
            <a:r>
              <a:rPr sz="2400" spc="-10" dirty="0">
                <a:latin typeface="Verdana"/>
                <a:cs typeface="Verdana"/>
              </a:rPr>
              <a:t>earlier</a:t>
            </a:r>
            <a:endParaRPr sz="2400">
              <a:latin typeface="Verdana"/>
              <a:cs typeface="Verdana"/>
            </a:endParaRPr>
          </a:p>
        </p:txBody>
      </p:sp>
      <p:graphicFrame>
        <p:nvGraphicFramePr>
          <p:cNvPr id="22" name="object 22"/>
          <p:cNvGraphicFramePr>
            <a:graphicFrameLocks noGrp="1"/>
          </p:cNvGraphicFramePr>
          <p:nvPr/>
        </p:nvGraphicFramePr>
        <p:xfrm>
          <a:off x="7707201" y="1454917"/>
          <a:ext cx="4128134" cy="4667250"/>
        </p:xfrm>
        <a:graphic>
          <a:graphicData uri="http://schemas.openxmlformats.org/drawingml/2006/table">
            <a:tbl>
              <a:tblPr firstRow="1" bandRow="1">
                <a:tableStyleId>{2D5ABB26-0587-4C30-8999-92F81FD0307C}</a:tableStyleId>
              </a:tblPr>
              <a:tblGrid>
                <a:gridCol w="1558290">
                  <a:extLst>
                    <a:ext uri="{9D8B030D-6E8A-4147-A177-3AD203B41FA5}">
                      <a16:colId xmlns:a16="http://schemas.microsoft.com/office/drawing/2014/main" val="20000"/>
                    </a:ext>
                  </a:extLst>
                </a:gridCol>
                <a:gridCol w="856615">
                  <a:extLst>
                    <a:ext uri="{9D8B030D-6E8A-4147-A177-3AD203B41FA5}">
                      <a16:colId xmlns:a16="http://schemas.microsoft.com/office/drawing/2014/main" val="20001"/>
                    </a:ext>
                  </a:extLst>
                </a:gridCol>
                <a:gridCol w="856615">
                  <a:extLst>
                    <a:ext uri="{9D8B030D-6E8A-4147-A177-3AD203B41FA5}">
                      <a16:colId xmlns:a16="http://schemas.microsoft.com/office/drawing/2014/main" val="20002"/>
                    </a:ext>
                  </a:extLst>
                </a:gridCol>
                <a:gridCol w="856614">
                  <a:extLst>
                    <a:ext uri="{9D8B030D-6E8A-4147-A177-3AD203B41FA5}">
                      <a16:colId xmlns:a16="http://schemas.microsoft.com/office/drawing/2014/main" val="20003"/>
                    </a:ext>
                  </a:extLst>
                </a:gridCol>
              </a:tblGrid>
              <a:tr h="642620">
                <a:tc>
                  <a:txBody>
                    <a:bodyPr/>
                    <a:lstStyle/>
                    <a:p>
                      <a:pPr algn="ctr">
                        <a:lnSpc>
                          <a:spcPct val="100000"/>
                        </a:lnSpc>
                        <a:spcBef>
                          <a:spcPts val="350"/>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240029" marR="102235" indent="-129539">
                        <a:lnSpc>
                          <a:spcPts val="2110"/>
                        </a:lnSpc>
                        <a:spcBef>
                          <a:spcPts val="459"/>
                        </a:spcBef>
                      </a:pPr>
                      <a:r>
                        <a:rPr sz="1800" b="1" spc="-270" dirty="0">
                          <a:solidFill>
                            <a:srgbClr val="FFFFFF"/>
                          </a:solidFill>
                          <a:latin typeface="Verdana"/>
                          <a:cs typeface="Verdana"/>
                        </a:rPr>
                        <a:t>2</a:t>
                      </a:r>
                      <a:r>
                        <a:rPr sz="1800" b="1" spc="-110" dirty="0">
                          <a:solidFill>
                            <a:srgbClr val="FFFFFF"/>
                          </a:solidFill>
                          <a:latin typeface="Verdana"/>
                          <a:cs typeface="Verdana"/>
                        </a:rPr>
                        <a:t> </a:t>
                      </a:r>
                      <a:r>
                        <a:rPr sz="1800" b="1" spc="-160" dirty="0">
                          <a:solidFill>
                            <a:srgbClr val="FFFFFF"/>
                          </a:solidFill>
                          <a:latin typeface="Verdana"/>
                          <a:cs typeface="Verdana"/>
                        </a:rPr>
                        <a:t>X</a:t>
                      </a:r>
                      <a:r>
                        <a:rPr sz="1800" b="1" spc="-114" dirty="0">
                          <a:solidFill>
                            <a:srgbClr val="FFFFFF"/>
                          </a:solidFill>
                          <a:latin typeface="Verdana"/>
                          <a:cs typeface="Verdana"/>
                        </a:rPr>
                        <a:t> </a:t>
                      </a:r>
                      <a:r>
                        <a:rPr sz="1800" b="1" spc="-200" dirty="0">
                          <a:solidFill>
                            <a:srgbClr val="FFFFFF"/>
                          </a:solidFill>
                          <a:latin typeface="Verdana"/>
                          <a:cs typeface="Verdana"/>
                        </a:rPr>
                        <a:t>4- </a:t>
                      </a:r>
                      <a:r>
                        <a:rPr sz="1800" b="1" spc="-25" dirty="0">
                          <a:solidFill>
                            <a:srgbClr val="FFFFFF"/>
                          </a:solidFill>
                          <a:latin typeface="Verdana"/>
                          <a:cs typeface="Verdana"/>
                        </a:rPr>
                        <a:t>MA</a:t>
                      </a:r>
                      <a:endParaRPr sz="1800">
                        <a:latin typeface="Verdana"/>
                        <a:cs typeface="Verdana"/>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50" dirty="0">
                          <a:latin typeface="Verdana"/>
                          <a:cs typeface="Verdana"/>
                        </a:rPr>
                        <a:t>1</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23</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NaN</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50" dirty="0">
                          <a:latin typeface="Verdana"/>
                          <a:cs typeface="Verdana"/>
                        </a:rPr>
                        <a:t>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NaN</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38.25</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5760">
                <a:tc>
                  <a:txBody>
                    <a:bodyPr/>
                    <a:lstStyle/>
                    <a:p>
                      <a:pPr algn="ctr">
                        <a:lnSpc>
                          <a:spcPct val="100000"/>
                        </a:lnSpc>
                        <a:spcBef>
                          <a:spcPts val="350"/>
                        </a:spcBef>
                      </a:pPr>
                      <a:r>
                        <a:rPr sz="1800" spc="-50" dirty="0">
                          <a:latin typeface="Verdana"/>
                          <a:cs typeface="Verdana"/>
                        </a:rPr>
                        <a:t>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70</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0" dirty="0">
                          <a:latin typeface="Verdana"/>
                          <a:cs typeface="Verdana"/>
                        </a:rPr>
                        <a:t>38.5</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50"/>
                        </a:spcBef>
                      </a:pPr>
                      <a:r>
                        <a:rPr sz="1800" spc="-25" dirty="0">
                          <a:latin typeface="Verdana"/>
                          <a:cs typeface="Verdana"/>
                        </a:rPr>
                        <a:t>3.5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dirty="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38.75</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r h="365760">
                <a:tc>
                  <a:txBody>
                    <a:bodyPr/>
                    <a:lstStyle/>
                    <a:p>
                      <a:pPr algn="ctr">
                        <a:lnSpc>
                          <a:spcPct val="100000"/>
                        </a:lnSpc>
                        <a:spcBef>
                          <a:spcPts val="350"/>
                        </a:spcBef>
                      </a:pPr>
                      <a:r>
                        <a:rPr sz="1800" spc="-50" dirty="0">
                          <a:latin typeface="Verdana"/>
                          <a:cs typeface="Verdana"/>
                        </a:rPr>
                        <a:t>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dirty="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10" dirty="0">
                          <a:latin typeface="Verdana"/>
                          <a:cs typeface="Verdana"/>
                        </a:rPr>
                        <a:t>37.75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7"/>
                  </a:ext>
                </a:extLst>
              </a:tr>
              <a:tr h="366395">
                <a:tc>
                  <a:txBody>
                    <a:bodyPr/>
                    <a:lstStyle/>
                    <a:p>
                      <a:pPr algn="ctr">
                        <a:lnSpc>
                          <a:spcPct val="100000"/>
                        </a:lnSpc>
                        <a:spcBef>
                          <a:spcPts val="350"/>
                        </a:spcBef>
                      </a:pPr>
                      <a:r>
                        <a:rPr sz="1800" spc="-25" dirty="0">
                          <a:latin typeface="Verdana"/>
                          <a:cs typeface="Verdana"/>
                        </a:rPr>
                        <a:t>4.5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36.75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8"/>
                  </a:ext>
                </a:extLst>
              </a:tr>
              <a:tr h="366395">
                <a:tc>
                  <a:txBody>
                    <a:bodyPr/>
                    <a:lstStyle/>
                    <a:p>
                      <a:pPr algn="ctr">
                        <a:lnSpc>
                          <a:spcPct val="100000"/>
                        </a:lnSpc>
                        <a:spcBef>
                          <a:spcPts val="370"/>
                        </a:spcBef>
                      </a:pPr>
                      <a:r>
                        <a:rPr sz="1800" spc="-50" dirty="0">
                          <a:latin typeface="Verdana"/>
                          <a:cs typeface="Verdana"/>
                        </a:rPr>
                        <a:t>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70"/>
                        </a:spcBef>
                      </a:pPr>
                      <a:r>
                        <a:rPr sz="1800" spc="-25" dirty="0">
                          <a:latin typeface="Verdana"/>
                          <a:cs typeface="Verdana"/>
                        </a:rPr>
                        <a:t>25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70"/>
                        </a:spcBef>
                      </a:pPr>
                      <a:r>
                        <a:rPr sz="1800" spc="-25" dirty="0">
                          <a:latin typeface="Verdana"/>
                          <a:cs typeface="Verdana"/>
                        </a:rPr>
                        <a:t>NaN</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9"/>
                  </a:ext>
                </a:extLst>
              </a:tr>
              <a:tr h="365760">
                <a:tc>
                  <a:txBody>
                    <a:bodyPr/>
                    <a:lstStyle/>
                    <a:p>
                      <a:pPr algn="ctr">
                        <a:lnSpc>
                          <a:spcPct val="100000"/>
                        </a:lnSpc>
                        <a:spcBef>
                          <a:spcPts val="365"/>
                        </a:spcBef>
                      </a:pPr>
                      <a:r>
                        <a:rPr sz="1800" spc="-25" dirty="0">
                          <a:latin typeface="Verdana"/>
                          <a:cs typeface="Verdana"/>
                        </a:rPr>
                        <a:t>5.5</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algn="ctr">
                        <a:lnSpc>
                          <a:spcPct val="100000"/>
                        </a:lnSpc>
                        <a:spcBef>
                          <a:spcPts val="365"/>
                        </a:spcBef>
                      </a:pPr>
                      <a:r>
                        <a:rPr sz="1800" spc="-50" dirty="0">
                          <a:latin typeface="Verdana"/>
                          <a:cs typeface="Verdana"/>
                        </a:rPr>
                        <a:t>6</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65"/>
                        </a:spcBef>
                      </a:pPr>
                      <a:r>
                        <a:rPr sz="1800" spc="-25" dirty="0">
                          <a:latin typeface="Verdana"/>
                          <a:cs typeface="Verdana"/>
                        </a:rPr>
                        <a:t>22</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65"/>
                        </a:spcBef>
                      </a:pPr>
                      <a:r>
                        <a:rPr sz="1800" spc="-25" dirty="0">
                          <a:latin typeface="Verdana"/>
                          <a:cs typeface="Verdana"/>
                        </a:rPr>
                        <a:t>NaN</a:t>
                      </a:r>
                      <a:endParaRPr sz="1800" dirty="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11"/>
                  </a:ext>
                </a:extLst>
              </a:tr>
            </a:tbl>
          </a:graphicData>
        </a:graphic>
      </p:graphicFrame>
      <p:pic>
        <p:nvPicPr>
          <p:cNvPr id="23" name="object 23"/>
          <p:cNvPicPr/>
          <p:nvPr/>
        </p:nvPicPr>
        <p:blipFill>
          <a:blip r:embed="rId2" cstate="print"/>
          <a:stretch>
            <a:fillRect/>
          </a:stretch>
        </p:blipFill>
        <p:spPr>
          <a:xfrm>
            <a:off x="1345718" y="4149944"/>
            <a:ext cx="159575" cy="352087"/>
          </a:xfrm>
          <a:prstGeom prst="rect">
            <a:avLst/>
          </a:prstGeom>
        </p:spPr>
      </p:pic>
      <p:pic>
        <p:nvPicPr>
          <p:cNvPr id="24" name="object 24"/>
          <p:cNvPicPr/>
          <p:nvPr/>
        </p:nvPicPr>
        <p:blipFill>
          <a:blip r:embed="rId3" cstate="print"/>
          <a:stretch>
            <a:fillRect/>
          </a:stretch>
        </p:blipFill>
        <p:spPr>
          <a:xfrm>
            <a:off x="4450416" y="4153653"/>
            <a:ext cx="229353" cy="287080"/>
          </a:xfrm>
          <a:prstGeom prst="rect">
            <a:avLst/>
          </a:prstGeom>
        </p:spPr>
      </p:pic>
      <p:sp>
        <p:nvSpPr>
          <p:cNvPr id="25" name="object 2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25</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26</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3555">
              <a:lnSpc>
                <a:spcPct val="100000"/>
              </a:lnSpc>
              <a:spcBef>
                <a:spcPts val="100"/>
              </a:spcBef>
            </a:pPr>
            <a:r>
              <a:rPr spc="-440" dirty="0"/>
              <a:t>Even</a:t>
            </a:r>
            <a:r>
              <a:rPr spc="-285" dirty="0"/>
              <a:t> </a:t>
            </a:r>
            <a:r>
              <a:rPr spc="-505" dirty="0"/>
              <a:t>window</a:t>
            </a:r>
            <a:r>
              <a:rPr spc="-270" dirty="0"/>
              <a:t> </a:t>
            </a:r>
            <a:r>
              <a:rPr spc="-495" dirty="0"/>
              <a:t>size</a:t>
            </a:r>
          </a:p>
        </p:txBody>
      </p:sp>
      <p:sp>
        <p:nvSpPr>
          <p:cNvPr id="3" name="object 3"/>
          <p:cNvSpPr txBox="1"/>
          <p:nvPr/>
        </p:nvSpPr>
        <p:spPr>
          <a:xfrm>
            <a:off x="688338" y="1621028"/>
            <a:ext cx="6738620" cy="1570990"/>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spc="-40" dirty="0">
                <a:latin typeface="Verdana"/>
                <a:cs typeface="Verdana"/>
              </a:rPr>
              <a:t>Any</a:t>
            </a:r>
            <a:r>
              <a:rPr sz="2400" spc="-130" dirty="0">
                <a:latin typeface="Verdana"/>
                <a:cs typeface="Verdana"/>
              </a:rPr>
              <a:t> </a:t>
            </a:r>
            <a:r>
              <a:rPr sz="2400" dirty="0">
                <a:latin typeface="Verdana"/>
                <a:cs typeface="Verdana"/>
              </a:rPr>
              <a:t>even</a:t>
            </a:r>
            <a:r>
              <a:rPr sz="2400" spc="-130" dirty="0">
                <a:latin typeface="Verdana"/>
                <a:cs typeface="Verdana"/>
              </a:rPr>
              <a:t> </a:t>
            </a:r>
            <a:r>
              <a:rPr sz="2400" spc="-50" dirty="0">
                <a:latin typeface="Verdana"/>
                <a:cs typeface="Verdana"/>
              </a:rPr>
              <a:t>order</a:t>
            </a:r>
            <a:r>
              <a:rPr sz="2400" spc="-120" dirty="0">
                <a:latin typeface="Verdana"/>
                <a:cs typeface="Verdana"/>
              </a:rPr>
              <a:t> </a:t>
            </a:r>
            <a:r>
              <a:rPr sz="2400" dirty="0">
                <a:latin typeface="Verdana"/>
                <a:cs typeface="Verdana"/>
              </a:rPr>
              <a:t>centered</a:t>
            </a:r>
            <a:r>
              <a:rPr sz="2400" spc="-114" dirty="0">
                <a:latin typeface="Verdana"/>
                <a:cs typeface="Verdana"/>
              </a:rPr>
              <a:t> </a:t>
            </a:r>
            <a:r>
              <a:rPr sz="2400" spc="140" dirty="0">
                <a:latin typeface="Verdana"/>
                <a:cs typeface="Verdana"/>
              </a:rPr>
              <a:t>MA</a:t>
            </a:r>
            <a:r>
              <a:rPr sz="2400" spc="-130" dirty="0">
                <a:latin typeface="Verdana"/>
                <a:cs typeface="Verdana"/>
              </a:rPr>
              <a:t> </a:t>
            </a:r>
            <a:r>
              <a:rPr sz="2400" spc="135" dirty="0">
                <a:latin typeface="Verdana"/>
                <a:cs typeface="Verdana"/>
              </a:rPr>
              <a:t>can</a:t>
            </a:r>
            <a:r>
              <a:rPr sz="2400" spc="-130" dirty="0">
                <a:latin typeface="Verdana"/>
                <a:cs typeface="Verdana"/>
              </a:rPr>
              <a:t> </a:t>
            </a:r>
            <a:r>
              <a:rPr sz="2400" spc="130" dirty="0">
                <a:latin typeface="Verdana"/>
                <a:cs typeface="Verdana"/>
              </a:rPr>
              <a:t>be</a:t>
            </a:r>
            <a:r>
              <a:rPr sz="2400" spc="-130" dirty="0">
                <a:latin typeface="Verdana"/>
                <a:cs typeface="Verdana"/>
              </a:rPr>
              <a:t> </a:t>
            </a:r>
            <a:r>
              <a:rPr sz="2400" spc="-10" dirty="0">
                <a:latin typeface="Verdana"/>
                <a:cs typeface="Verdana"/>
              </a:rPr>
              <a:t>dealt </a:t>
            </a:r>
            <a:r>
              <a:rPr sz="2400" spc="-105" dirty="0">
                <a:latin typeface="Verdana"/>
                <a:cs typeface="Verdana"/>
              </a:rPr>
              <a:t>with</a:t>
            </a:r>
            <a:r>
              <a:rPr sz="2400" spc="-160" dirty="0">
                <a:latin typeface="Verdana"/>
                <a:cs typeface="Verdana"/>
              </a:rPr>
              <a:t> </a:t>
            </a:r>
            <a:r>
              <a:rPr sz="2400" dirty="0">
                <a:latin typeface="Verdana"/>
                <a:cs typeface="Verdana"/>
              </a:rPr>
              <a:t>by</a:t>
            </a:r>
            <a:r>
              <a:rPr sz="2400" spc="-155" dirty="0">
                <a:latin typeface="Verdana"/>
                <a:cs typeface="Verdana"/>
              </a:rPr>
              <a:t> </a:t>
            </a:r>
            <a:r>
              <a:rPr sz="2400" spc="-10" dirty="0">
                <a:latin typeface="Verdana"/>
                <a:cs typeface="Verdana"/>
              </a:rPr>
              <a:t>applying</a:t>
            </a:r>
            <a:r>
              <a:rPr sz="2400" spc="-155" dirty="0">
                <a:latin typeface="Verdana"/>
                <a:cs typeface="Verdana"/>
              </a:rPr>
              <a:t> </a:t>
            </a:r>
            <a:r>
              <a:rPr sz="2400" spc="60" dirty="0">
                <a:latin typeface="Verdana"/>
                <a:cs typeface="Verdana"/>
              </a:rPr>
              <a:t>an</a:t>
            </a:r>
            <a:r>
              <a:rPr sz="2400" spc="-155" dirty="0">
                <a:latin typeface="Verdana"/>
                <a:cs typeface="Verdana"/>
              </a:rPr>
              <a:t> </a:t>
            </a:r>
            <a:r>
              <a:rPr sz="2400" spc="-10" dirty="0">
                <a:latin typeface="Verdana"/>
                <a:cs typeface="Verdana"/>
              </a:rPr>
              <a:t>additional</a:t>
            </a:r>
            <a:r>
              <a:rPr sz="2400" spc="-160" dirty="0">
                <a:latin typeface="Verdana"/>
                <a:cs typeface="Verdana"/>
              </a:rPr>
              <a:t> </a:t>
            </a:r>
            <a:r>
              <a:rPr sz="2400" spc="-254" dirty="0">
                <a:latin typeface="Verdana"/>
                <a:cs typeface="Verdana"/>
              </a:rPr>
              <a:t>2-</a:t>
            </a:r>
            <a:r>
              <a:rPr sz="2400" spc="114" dirty="0">
                <a:latin typeface="Verdana"/>
                <a:cs typeface="Verdana"/>
              </a:rPr>
              <a:t>MA</a:t>
            </a:r>
            <a:endParaRPr sz="2400">
              <a:latin typeface="Verdana"/>
              <a:cs typeface="Verdana"/>
            </a:endParaRPr>
          </a:p>
          <a:p>
            <a:pPr marL="355600" marR="1059815" indent="-342900">
              <a:lnSpc>
                <a:spcPct val="100000"/>
              </a:lnSpc>
              <a:spcBef>
                <a:spcPts val="625"/>
              </a:spcBef>
              <a:buFont typeface="Arial MT"/>
              <a:buChar char="•"/>
              <a:tabLst>
                <a:tab pos="355600" algn="l"/>
              </a:tabLst>
            </a:pPr>
            <a:r>
              <a:rPr sz="2400" spc="-100" dirty="0">
                <a:latin typeface="Verdana"/>
                <a:cs typeface="Verdana"/>
              </a:rPr>
              <a:t>Example:</a:t>
            </a:r>
            <a:r>
              <a:rPr sz="2400" spc="-145" dirty="0">
                <a:latin typeface="Verdana"/>
                <a:cs typeface="Verdana"/>
              </a:rPr>
              <a:t> </a:t>
            </a:r>
            <a:r>
              <a:rPr sz="2400" spc="-295" dirty="0">
                <a:latin typeface="Verdana"/>
                <a:cs typeface="Verdana"/>
              </a:rPr>
              <a:t>If</a:t>
            </a:r>
            <a:r>
              <a:rPr sz="2400" spc="-140" dirty="0">
                <a:latin typeface="Verdana"/>
                <a:cs typeface="Verdana"/>
              </a:rPr>
              <a:t> </a:t>
            </a:r>
            <a:r>
              <a:rPr sz="2400" spc="75" dirty="0">
                <a:latin typeface="Verdana"/>
                <a:cs typeface="Verdana"/>
              </a:rPr>
              <a:t>we</a:t>
            </a:r>
            <a:r>
              <a:rPr sz="2400" spc="-130" dirty="0">
                <a:latin typeface="Verdana"/>
                <a:cs typeface="Verdana"/>
              </a:rPr>
              <a:t> </a:t>
            </a:r>
            <a:r>
              <a:rPr sz="2400" dirty="0">
                <a:latin typeface="Verdana"/>
                <a:cs typeface="Verdana"/>
              </a:rPr>
              <a:t>wanted</a:t>
            </a:r>
            <a:r>
              <a:rPr sz="2400" spc="-130" dirty="0">
                <a:latin typeface="Verdana"/>
                <a:cs typeface="Verdana"/>
              </a:rPr>
              <a:t> </a:t>
            </a:r>
            <a:r>
              <a:rPr sz="2400" spc="-275" dirty="0">
                <a:latin typeface="Verdana"/>
                <a:cs typeface="Verdana"/>
              </a:rPr>
              <a:t>m=6</a:t>
            </a:r>
            <a:r>
              <a:rPr sz="2400" spc="-140" dirty="0">
                <a:latin typeface="Verdana"/>
                <a:cs typeface="Verdana"/>
              </a:rPr>
              <a:t> </a:t>
            </a:r>
            <a:r>
              <a:rPr sz="2400" spc="75" dirty="0">
                <a:latin typeface="Verdana"/>
                <a:cs typeface="Verdana"/>
              </a:rPr>
              <a:t>we</a:t>
            </a:r>
            <a:r>
              <a:rPr sz="2400" spc="-130" dirty="0">
                <a:latin typeface="Verdana"/>
                <a:cs typeface="Verdana"/>
              </a:rPr>
              <a:t> </a:t>
            </a:r>
            <a:r>
              <a:rPr sz="2400" spc="110" dirty="0">
                <a:latin typeface="Verdana"/>
                <a:cs typeface="Verdana"/>
              </a:rPr>
              <a:t>can </a:t>
            </a:r>
            <a:r>
              <a:rPr sz="2400" spc="45" dirty="0">
                <a:latin typeface="Verdana"/>
                <a:cs typeface="Verdana"/>
              </a:rPr>
              <a:t>compute</a:t>
            </a:r>
            <a:r>
              <a:rPr sz="2400" spc="-175" dirty="0">
                <a:latin typeface="Verdana"/>
                <a:cs typeface="Verdana"/>
              </a:rPr>
              <a:t> </a:t>
            </a:r>
            <a:r>
              <a:rPr sz="2400" spc="200" dirty="0">
                <a:latin typeface="Verdana"/>
                <a:cs typeface="Verdana"/>
              </a:rPr>
              <a:t>a</a:t>
            </a:r>
            <a:r>
              <a:rPr sz="2400" spc="-175" dirty="0">
                <a:latin typeface="Verdana"/>
                <a:cs typeface="Verdana"/>
              </a:rPr>
              <a:t> </a:t>
            </a:r>
            <a:r>
              <a:rPr sz="2400" spc="-204" dirty="0">
                <a:latin typeface="Verdana"/>
                <a:cs typeface="Verdana"/>
              </a:rPr>
              <a:t>2</a:t>
            </a:r>
            <a:r>
              <a:rPr sz="2400" spc="-185" dirty="0">
                <a:latin typeface="Verdana"/>
                <a:cs typeface="Verdana"/>
              </a:rPr>
              <a:t> </a:t>
            </a:r>
            <a:r>
              <a:rPr sz="2400" spc="-285" dirty="0">
                <a:latin typeface="Verdana"/>
                <a:cs typeface="Verdana"/>
              </a:rPr>
              <a:t>x</a:t>
            </a:r>
            <a:r>
              <a:rPr sz="2400" spc="-175" dirty="0">
                <a:latin typeface="Verdana"/>
                <a:cs typeface="Verdana"/>
              </a:rPr>
              <a:t> </a:t>
            </a:r>
            <a:r>
              <a:rPr sz="2400" spc="-254" dirty="0">
                <a:latin typeface="Verdana"/>
                <a:cs typeface="Verdana"/>
              </a:rPr>
              <a:t>6-</a:t>
            </a:r>
            <a:r>
              <a:rPr sz="2400" spc="140" dirty="0">
                <a:latin typeface="Verdana"/>
                <a:cs typeface="Verdana"/>
              </a:rPr>
              <a:t>MA</a:t>
            </a:r>
            <a:r>
              <a:rPr sz="2400" spc="-180" dirty="0">
                <a:latin typeface="Verdana"/>
                <a:cs typeface="Verdana"/>
              </a:rPr>
              <a:t> </a:t>
            </a:r>
            <a:r>
              <a:rPr sz="2400" spc="-20" dirty="0">
                <a:latin typeface="Verdana"/>
                <a:cs typeface="Verdana"/>
              </a:rPr>
              <a:t>to</a:t>
            </a:r>
            <a:r>
              <a:rPr sz="2400" spc="-170" dirty="0">
                <a:latin typeface="Verdana"/>
                <a:cs typeface="Verdana"/>
              </a:rPr>
              <a:t> </a:t>
            </a:r>
            <a:r>
              <a:rPr sz="2400" spc="-20" dirty="0">
                <a:latin typeface="Verdana"/>
                <a:cs typeface="Verdana"/>
              </a:rPr>
              <a:t>get:</a:t>
            </a:r>
            <a:endParaRPr sz="2400">
              <a:latin typeface="Verdana"/>
              <a:cs typeface="Verdana"/>
            </a:endParaRPr>
          </a:p>
        </p:txBody>
      </p:sp>
      <p:sp>
        <p:nvSpPr>
          <p:cNvPr id="4" name="object 4"/>
          <p:cNvSpPr txBox="1"/>
          <p:nvPr/>
        </p:nvSpPr>
        <p:spPr>
          <a:xfrm>
            <a:off x="1094738" y="3583940"/>
            <a:ext cx="6108700" cy="357505"/>
          </a:xfrm>
          <a:prstGeom prst="rect">
            <a:avLst/>
          </a:prstGeom>
        </p:spPr>
        <p:txBody>
          <a:bodyPr vert="horz" wrap="square" lIns="0" tIns="12700" rIns="0" bIns="0" rtlCol="0">
            <a:spAutoFit/>
          </a:bodyPr>
          <a:lstStyle/>
          <a:p>
            <a:pPr marL="50800">
              <a:lnSpc>
                <a:spcPts val="1605"/>
              </a:lnSpc>
              <a:spcBef>
                <a:spcPts val="100"/>
              </a:spcBef>
            </a:pPr>
            <a:r>
              <a:rPr sz="2700" baseline="10802" dirty="0">
                <a:latin typeface="Cambria Math"/>
                <a:cs typeface="Cambria Math"/>
              </a:rPr>
              <a:t>z</a:t>
            </a:r>
            <a:r>
              <a:rPr sz="1300" dirty="0">
                <a:latin typeface="Cambria Math"/>
                <a:cs typeface="Cambria Math"/>
              </a:rPr>
              <a:t>t</a:t>
            </a:r>
            <a:r>
              <a:rPr sz="1300" spc="300" dirty="0">
                <a:latin typeface="Cambria Math"/>
                <a:cs typeface="Cambria Math"/>
              </a:rPr>
              <a:t> </a:t>
            </a:r>
            <a:r>
              <a:rPr sz="2700" baseline="10802" dirty="0">
                <a:latin typeface="Cambria Math"/>
                <a:cs typeface="Cambria Math"/>
              </a:rPr>
              <a:t>=</a:t>
            </a:r>
            <a:r>
              <a:rPr sz="2700" spc="97" baseline="10802" dirty="0">
                <a:latin typeface="Cambria Math"/>
                <a:cs typeface="Cambria Math"/>
              </a:rPr>
              <a:t> </a:t>
            </a:r>
            <a:r>
              <a:rPr sz="1950" u="sng" spc="172" baseline="59829" dirty="0">
                <a:uFill>
                  <a:solidFill>
                    <a:srgbClr val="000000"/>
                  </a:solidFill>
                </a:uFill>
                <a:latin typeface="Times New Roman"/>
                <a:cs typeface="Times New Roman"/>
              </a:rPr>
              <a:t> </a:t>
            </a:r>
            <a:r>
              <a:rPr sz="1950" u="sng" baseline="59829" dirty="0">
                <a:uFill>
                  <a:solidFill>
                    <a:srgbClr val="000000"/>
                  </a:solidFill>
                </a:uFill>
                <a:latin typeface="Cambria Math"/>
                <a:cs typeface="Cambria Math"/>
              </a:rPr>
              <a:t>1</a:t>
            </a:r>
            <a:r>
              <a:rPr sz="1950" u="sng" spc="60" baseline="59829" dirty="0">
                <a:uFill>
                  <a:solidFill>
                    <a:srgbClr val="000000"/>
                  </a:solidFill>
                </a:uFill>
                <a:latin typeface="Cambria Math"/>
                <a:cs typeface="Cambria Math"/>
              </a:rPr>
              <a:t> </a:t>
            </a:r>
            <a:r>
              <a:rPr sz="1950" spc="135"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𝑡−3</a:t>
            </a:r>
            <a:r>
              <a:rPr sz="1300" spc="210" dirty="0">
                <a:latin typeface="Cambria Math"/>
                <a:cs typeface="Cambria Math"/>
              </a:rPr>
              <a:t> </a:t>
            </a:r>
            <a:r>
              <a:rPr sz="2700" baseline="10802" dirty="0">
                <a:latin typeface="Cambria Math"/>
                <a:cs typeface="Cambria Math"/>
              </a:rPr>
              <a:t>+</a:t>
            </a:r>
            <a:r>
              <a:rPr sz="2700" spc="22" baseline="10802" dirty="0">
                <a:latin typeface="Cambria Math"/>
                <a:cs typeface="Cambria Math"/>
              </a:rPr>
              <a:t> </a:t>
            </a:r>
            <a:r>
              <a:rPr sz="1950" u="sng" baseline="59829" dirty="0">
                <a:uFill>
                  <a:solidFill>
                    <a:srgbClr val="000000"/>
                  </a:solidFill>
                </a:uFill>
                <a:latin typeface="Cambria Math"/>
                <a:cs typeface="Cambria Math"/>
              </a:rPr>
              <a:t>1</a:t>
            </a:r>
            <a:r>
              <a:rPr sz="1950" spc="37"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𝑡−2</a:t>
            </a:r>
            <a:r>
              <a:rPr sz="1300" spc="204" dirty="0">
                <a:latin typeface="Cambria Math"/>
                <a:cs typeface="Cambria Math"/>
              </a:rPr>
              <a:t> </a:t>
            </a:r>
            <a:r>
              <a:rPr sz="2700" baseline="10802" dirty="0">
                <a:latin typeface="Cambria Math"/>
                <a:cs typeface="Cambria Math"/>
              </a:rPr>
              <a:t>+</a:t>
            </a:r>
            <a:r>
              <a:rPr sz="2700" spc="22" baseline="10802" dirty="0">
                <a:latin typeface="Cambria Math"/>
                <a:cs typeface="Cambria Math"/>
              </a:rPr>
              <a:t> </a:t>
            </a:r>
            <a:r>
              <a:rPr sz="1950" u="sng" baseline="59829" dirty="0">
                <a:uFill>
                  <a:solidFill>
                    <a:srgbClr val="000000"/>
                  </a:solidFill>
                </a:uFill>
                <a:latin typeface="Cambria Math"/>
                <a:cs typeface="Cambria Math"/>
              </a:rPr>
              <a:t>1</a:t>
            </a:r>
            <a:r>
              <a:rPr sz="1950" spc="37"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𝑡−1</a:t>
            </a:r>
            <a:r>
              <a:rPr sz="1300" spc="210" dirty="0">
                <a:latin typeface="Cambria Math"/>
                <a:cs typeface="Cambria Math"/>
              </a:rPr>
              <a:t> </a:t>
            </a:r>
            <a:r>
              <a:rPr sz="2700" baseline="10802" dirty="0">
                <a:latin typeface="Cambria Math"/>
                <a:cs typeface="Cambria Math"/>
              </a:rPr>
              <a:t>+</a:t>
            </a:r>
            <a:r>
              <a:rPr sz="2700" spc="22" baseline="10802" dirty="0">
                <a:latin typeface="Cambria Math"/>
                <a:cs typeface="Cambria Math"/>
              </a:rPr>
              <a:t> </a:t>
            </a:r>
            <a:r>
              <a:rPr sz="1950" u="sng" baseline="59829" dirty="0">
                <a:uFill>
                  <a:solidFill>
                    <a:srgbClr val="000000"/>
                  </a:solidFill>
                </a:uFill>
                <a:latin typeface="Cambria Math"/>
                <a:cs typeface="Cambria Math"/>
              </a:rPr>
              <a:t>1</a:t>
            </a:r>
            <a:r>
              <a:rPr sz="1950" spc="37"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a:t>
            </a:r>
            <a:r>
              <a:rPr sz="1300" spc="229" dirty="0">
                <a:latin typeface="Cambria Math"/>
                <a:cs typeface="Cambria Math"/>
              </a:rPr>
              <a:t> </a:t>
            </a:r>
            <a:r>
              <a:rPr sz="2700" baseline="10802" dirty="0">
                <a:latin typeface="Cambria Math"/>
                <a:cs typeface="Cambria Math"/>
              </a:rPr>
              <a:t>+</a:t>
            </a:r>
            <a:r>
              <a:rPr sz="2700" spc="22" baseline="10802" dirty="0">
                <a:latin typeface="Cambria Math"/>
                <a:cs typeface="Cambria Math"/>
              </a:rPr>
              <a:t> </a:t>
            </a:r>
            <a:r>
              <a:rPr sz="1950" u="sng" baseline="59829" dirty="0">
                <a:uFill>
                  <a:solidFill>
                    <a:srgbClr val="000000"/>
                  </a:solidFill>
                </a:uFill>
                <a:latin typeface="Cambria Math"/>
                <a:cs typeface="Cambria Math"/>
              </a:rPr>
              <a:t>1</a:t>
            </a:r>
            <a:r>
              <a:rPr sz="1950" spc="44"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𝑡+1</a:t>
            </a:r>
            <a:r>
              <a:rPr sz="1300" spc="204" dirty="0">
                <a:latin typeface="Cambria Math"/>
                <a:cs typeface="Cambria Math"/>
              </a:rPr>
              <a:t> </a:t>
            </a:r>
            <a:r>
              <a:rPr sz="2700" baseline="10802" dirty="0">
                <a:latin typeface="Cambria Math"/>
                <a:cs typeface="Cambria Math"/>
              </a:rPr>
              <a:t>+</a:t>
            </a:r>
            <a:r>
              <a:rPr sz="2700" spc="22" baseline="10802" dirty="0">
                <a:latin typeface="Cambria Math"/>
                <a:cs typeface="Cambria Math"/>
              </a:rPr>
              <a:t> </a:t>
            </a:r>
            <a:r>
              <a:rPr sz="1950" u="sng" baseline="59829" dirty="0">
                <a:uFill>
                  <a:solidFill>
                    <a:srgbClr val="000000"/>
                  </a:solidFill>
                </a:uFill>
                <a:latin typeface="Cambria Math"/>
                <a:cs typeface="Cambria Math"/>
              </a:rPr>
              <a:t>1</a:t>
            </a:r>
            <a:r>
              <a:rPr sz="1950" spc="37" baseline="59829" dirty="0">
                <a:latin typeface="Cambria Math"/>
                <a:cs typeface="Cambria Math"/>
              </a:rPr>
              <a:t> </a:t>
            </a:r>
            <a:r>
              <a:rPr sz="2700" baseline="10802" dirty="0">
                <a:latin typeface="Cambria Math"/>
                <a:cs typeface="Cambria Math"/>
              </a:rPr>
              <a:t>𝑦</a:t>
            </a:r>
            <a:r>
              <a:rPr sz="1300" dirty="0">
                <a:latin typeface="Cambria Math"/>
                <a:cs typeface="Cambria Math"/>
              </a:rPr>
              <a:t>𝑡+2</a:t>
            </a:r>
            <a:r>
              <a:rPr sz="1300" spc="204" dirty="0">
                <a:latin typeface="Cambria Math"/>
                <a:cs typeface="Cambria Math"/>
              </a:rPr>
              <a:t> </a:t>
            </a:r>
            <a:r>
              <a:rPr sz="2700" baseline="10802" dirty="0">
                <a:latin typeface="Cambria Math"/>
                <a:cs typeface="Cambria Math"/>
              </a:rPr>
              <a:t>+</a:t>
            </a:r>
            <a:r>
              <a:rPr sz="2700" spc="15" baseline="10802" dirty="0">
                <a:latin typeface="Cambria Math"/>
                <a:cs typeface="Cambria Math"/>
              </a:rPr>
              <a:t> </a:t>
            </a:r>
            <a:r>
              <a:rPr sz="1950" u="sng" spc="104" baseline="59829" dirty="0">
                <a:uFill>
                  <a:solidFill>
                    <a:srgbClr val="000000"/>
                  </a:solidFill>
                </a:uFill>
                <a:latin typeface="Times New Roman"/>
                <a:cs typeface="Times New Roman"/>
              </a:rPr>
              <a:t> </a:t>
            </a:r>
            <a:r>
              <a:rPr sz="1950" u="sng" baseline="59829" dirty="0">
                <a:uFill>
                  <a:solidFill>
                    <a:srgbClr val="000000"/>
                  </a:solidFill>
                </a:uFill>
                <a:latin typeface="Cambria Math"/>
                <a:cs typeface="Cambria Math"/>
              </a:rPr>
              <a:t>1</a:t>
            </a:r>
            <a:r>
              <a:rPr sz="1950" u="sng" spc="127" baseline="59829" dirty="0">
                <a:uFill>
                  <a:solidFill>
                    <a:srgbClr val="000000"/>
                  </a:solidFill>
                </a:uFill>
                <a:latin typeface="Cambria Math"/>
                <a:cs typeface="Cambria Math"/>
              </a:rPr>
              <a:t> </a:t>
            </a:r>
            <a:r>
              <a:rPr sz="1950" spc="67" baseline="59829" dirty="0">
                <a:latin typeface="Cambria Math"/>
                <a:cs typeface="Cambria Math"/>
              </a:rPr>
              <a:t> </a:t>
            </a:r>
            <a:r>
              <a:rPr sz="2700" spc="-30" baseline="10802" dirty="0">
                <a:latin typeface="Cambria Math"/>
                <a:cs typeface="Cambria Math"/>
              </a:rPr>
              <a:t>𝑦</a:t>
            </a:r>
            <a:r>
              <a:rPr sz="1300" spc="-20" dirty="0">
                <a:latin typeface="Cambria Math"/>
                <a:cs typeface="Cambria Math"/>
              </a:rPr>
              <a:t>𝑡+3</a:t>
            </a:r>
            <a:endParaRPr sz="1300">
              <a:latin typeface="Cambria Math"/>
              <a:cs typeface="Cambria Math"/>
            </a:endParaRPr>
          </a:p>
          <a:p>
            <a:pPr marL="526415">
              <a:lnSpc>
                <a:spcPts val="1005"/>
              </a:lnSpc>
              <a:tabLst>
                <a:tab pos="1457325" algn="l"/>
                <a:tab pos="2291715" algn="l"/>
                <a:tab pos="3125470" algn="l"/>
                <a:tab pos="3742054" algn="l"/>
                <a:tab pos="4576445" algn="l"/>
                <a:tab pos="5410200" algn="l"/>
              </a:tabLst>
            </a:pPr>
            <a:r>
              <a:rPr sz="1300" spc="-25" dirty="0">
                <a:latin typeface="Cambria Math"/>
                <a:cs typeface="Cambria Math"/>
              </a:rPr>
              <a:t>12</a:t>
            </a:r>
            <a:r>
              <a:rPr sz="1300" dirty="0">
                <a:latin typeface="Cambria Math"/>
                <a:cs typeface="Cambria Math"/>
              </a:rPr>
              <a:t>	</a:t>
            </a:r>
            <a:r>
              <a:rPr sz="1300" spc="-50" dirty="0">
                <a:latin typeface="Cambria Math"/>
                <a:cs typeface="Cambria Math"/>
              </a:rPr>
              <a:t>6</a:t>
            </a:r>
            <a:r>
              <a:rPr sz="1300" dirty="0">
                <a:latin typeface="Cambria Math"/>
                <a:cs typeface="Cambria Math"/>
              </a:rPr>
              <a:t>	</a:t>
            </a:r>
            <a:r>
              <a:rPr sz="1300" spc="-50" dirty="0">
                <a:latin typeface="Cambria Math"/>
                <a:cs typeface="Cambria Math"/>
              </a:rPr>
              <a:t>6</a:t>
            </a:r>
            <a:r>
              <a:rPr sz="1300" dirty="0">
                <a:latin typeface="Cambria Math"/>
                <a:cs typeface="Cambria Math"/>
              </a:rPr>
              <a:t>	</a:t>
            </a:r>
            <a:r>
              <a:rPr sz="1300" spc="-50" dirty="0">
                <a:latin typeface="Cambria Math"/>
                <a:cs typeface="Cambria Math"/>
              </a:rPr>
              <a:t>6</a:t>
            </a:r>
            <a:r>
              <a:rPr sz="1300" dirty="0">
                <a:latin typeface="Cambria Math"/>
                <a:cs typeface="Cambria Math"/>
              </a:rPr>
              <a:t>	</a:t>
            </a:r>
            <a:r>
              <a:rPr sz="1300" spc="-50" dirty="0">
                <a:latin typeface="Cambria Math"/>
                <a:cs typeface="Cambria Math"/>
              </a:rPr>
              <a:t>6</a:t>
            </a:r>
            <a:r>
              <a:rPr sz="1300" dirty="0">
                <a:latin typeface="Cambria Math"/>
                <a:cs typeface="Cambria Math"/>
              </a:rPr>
              <a:t>	</a:t>
            </a:r>
            <a:r>
              <a:rPr sz="1300" spc="-50" dirty="0">
                <a:latin typeface="Cambria Math"/>
                <a:cs typeface="Cambria Math"/>
              </a:rPr>
              <a:t>6</a:t>
            </a:r>
            <a:r>
              <a:rPr sz="1300" dirty="0">
                <a:latin typeface="Cambria Math"/>
                <a:cs typeface="Cambria Math"/>
              </a:rPr>
              <a:t>	</a:t>
            </a:r>
            <a:r>
              <a:rPr sz="1300" spc="-25" dirty="0">
                <a:latin typeface="Cambria Math"/>
                <a:cs typeface="Cambria Math"/>
              </a:rPr>
              <a:t>12</a:t>
            </a:r>
            <a:endParaRPr sz="1300">
              <a:latin typeface="Cambria Math"/>
              <a:cs typeface="Cambria Math"/>
            </a:endParaRPr>
          </a:p>
        </p:txBody>
      </p:sp>
      <p:graphicFrame>
        <p:nvGraphicFramePr>
          <p:cNvPr id="5" name="object 5"/>
          <p:cNvGraphicFramePr>
            <a:graphicFrameLocks noGrp="1"/>
          </p:cNvGraphicFramePr>
          <p:nvPr/>
        </p:nvGraphicFramePr>
        <p:xfrm>
          <a:off x="7707201" y="1454917"/>
          <a:ext cx="4128134" cy="4667250"/>
        </p:xfrm>
        <a:graphic>
          <a:graphicData uri="http://schemas.openxmlformats.org/drawingml/2006/table">
            <a:tbl>
              <a:tblPr firstRow="1" bandRow="1">
                <a:tableStyleId>{2D5ABB26-0587-4C30-8999-92F81FD0307C}</a:tableStyleId>
              </a:tblPr>
              <a:tblGrid>
                <a:gridCol w="1558290">
                  <a:extLst>
                    <a:ext uri="{9D8B030D-6E8A-4147-A177-3AD203B41FA5}">
                      <a16:colId xmlns:a16="http://schemas.microsoft.com/office/drawing/2014/main" val="20000"/>
                    </a:ext>
                  </a:extLst>
                </a:gridCol>
                <a:gridCol w="856615">
                  <a:extLst>
                    <a:ext uri="{9D8B030D-6E8A-4147-A177-3AD203B41FA5}">
                      <a16:colId xmlns:a16="http://schemas.microsoft.com/office/drawing/2014/main" val="20001"/>
                    </a:ext>
                  </a:extLst>
                </a:gridCol>
                <a:gridCol w="856615">
                  <a:extLst>
                    <a:ext uri="{9D8B030D-6E8A-4147-A177-3AD203B41FA5}">
                      <a16:colId xmlns:a16="http://schemas.microsoft.com/office/drawing/2014/main" val="20002"/>
                    </a:ext>
                  </a:extLst>
                </a:gridCol>
                <a:gridCol w="856614">
                  <a:extLst>
                    <a:ext uri="{9D8B030D-6E8A-4147-A177-3AD203B41FA5}">
                      <a16:colId xmlns:a16="http://schemas.microsoft.com/office/drawing/2014/main" val="20003"/>
                    </a:ext>
                  </a:extLst>
                </a:gridCol>
              </a:tblGrid>
              <a:tr h="642620">
                <a:tc>
                  <a:txBody>
                    <a:bodyPr/>
                    <a:lstStyle/>
                    <a:p>
                      <a:pPr algn="ctr">
                        <a:lnSpc>
                          <a:spcPct val="100000"/>
                        </a:lnSpc>
                        <a:spcBef>
                          <a:spcPts val="350"/>
                        </a:spcBef>
                      </a:pPr>
                      <a:r>
                        <a:rPr sz="1800" b="1" spc="-240" dirty="0">
                          <a:solidFill>
                            <a:srgbClr val="FFFFFF"/>
                          </a:solidFill>
                          <a:latin typeface="Verdana"/>
                          <a:cs typeface="Verdana"/>
                        </a:rPr>
                        <a:t>Time</a:t>
                      </a:r>
                      <a:r>
                        <a:rPr sz="1800" b="1" spc="-90" dirty="0">
                          <a:solidFill>
                            <a:srgbClr val="FFFFFF"/>
                          </a:solidFill>
                          <a:latin typeface="Verdana"/>
                          <a:cs typeface="Verdana"/>
                        </a:rPr>
                        <a:t> </a:t>
                      </a:r>
                      <a:r>
                        <a:rPr sz="1800" b="1" spc="-20" dirty="0">
                          <a:solidFill>
                            <a:srgbClr val="FFFFFF"/>
                          </a:solidFill>
                          <a:latin typeface="Verdana"/>
                          <a:cs typeface="Verdana"/>
                        </a:rPr>
                        <a:t>index</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R="55244" algn="ctr">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4-</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240029" marR="102235" indent="-129539">
                        <a:lnSpc>
                          <a:spcPts val="2110"/>
                        </a:lnSpc>
                        <a:spcBef>
                          <a:spcPts val="459"/>
                        </a:spcBef>
                      </a:pPr>
                      <a:r>
                        <a:rPr sz="1800" b="1" spc="-270" dirty="0">
                          <a:solidFill>
                            <a:srgbClr val="FFFFFF"/>
                          </a:solidFill>
                          <a:latin typeface="Verdana"/>
                          <a:cs typeface="Verdana"/>
                        </a:rPr>
                        <a:t>2</a:t>
                      </a:r>
                      <a:r>
                        <a:rPr sz="1800" b="1" spc="-110" dirty="0">
                          <a:solidFill>
                            <a:srgbClr val="FFFFFF"/>
                          </a:solidFill>
                          <a:latin typeface="Verdana"/>
                          <a:cs typeface="Verdana"/>
                        </a:rPr>
                        <a:t> </a:t>
                      </a:r>
                      <a:r>
                        <a:rPr sz="1800" b="1" spc="-160" dirty="0">
                          <a:solidFill>
                            <a:srgbClr val="FFFFFF"/>
                          </a:solidFill>
                          <a:latin typeface="Verdana"/>
                          <a:cs typeface="Verdana"/>
                        </a:rPr>
                        <a:t>X</a:t>
                      </a:r>
                      <a:r>
                        <a:rPr sz="1800" b="1" spc="-114" dirty="0">
                          <a:solidFill>
                            <a:srgbClr val="FFFFFF"/>
                          </a:solidFill>
                          <a:latin typeface="Verdana"/>
                          <a:cs typeface="Verdana"/>
                        </a:rPr>
                        <a:t> </a:t>
                      </a:r>
                      <a:r>
                        <a:rPr sz="1800" b="1" spc="-200" dirty="0">
                          <a:solidFill>
                            <a:srgbClr val="FFFFFF"/>
                          </a:solidFill>
                          <a:latin typeface="Verdana"/>
                          <a:cs typeface="Verdana"/>
                        </a:rPr>
                        <a:t>4- </a:t>
                      </a:r>
                      <a:r>
                        <a:rPr sz="1800" b="1" spc="-25" dirty="0">
                          <a:solidFill>
                            <a:srgbClr val="FFFFFF"/>
                          </a:solidFill>
                          <a:latin typeface="Verdana"/>
                          <a:cs typeface="Verdana"/>
                        </a:rPr>
                        <a:t>MA</a:t>
                      </a:r>
                      <a:endParaRPr sz="1800">
                        <a:latin typeface="Verdana"/>
                        <a:cs typeface="Verdana"/>
                      </a:endParaRPr>
                    </a:p>
                  </a:txBody>
                  <a:tcPr marL="0" marR="0" marT="5841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50" dirty="0">
                          <a:latin typeface="Verdana"/>
                          <a:cs typeface="Verdana"/>
                        </a:rPr>
                        <a:t>1</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NaN</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50" dirty="0">
                          <a:latin typeface="Verdana"/>
                          <a:cs typeface="Verdana"/>
                        </a:rPr>
                        <a:t>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NaN</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5760">
                <a:tc>
                  <a:txBody>
                    <a:bodyPr/>
                    <a:lstStyle/>
                    <a:p>
                      <a:pPr algn="ctr">
                        <a:lnSpc>
                          <a:spcPct val="100000"/>
                        </a:lnSpc>
                        <a:spcBef>
                          <a:spcPts val="350"/>
                        </a:spcBef>
                      </a:pPr>
                      <a:r>
                        <a:rPr sz="1800" spc="-50" dirty="0">
                          <a:latin typeface="Verdana"/>
                          <a:cs typeface="Verdana"/>
                        </a:rPr>
                        <a:t>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0" dirty="0">
                          <a:latin typeface="Verdana"/>
                          <a:cs typeface="Verdana"/>
                        </a:rPr>
                        <a:t>38.5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50"/>
                        </a:spcBef>
                      </a:pPr>
                      <a:r>
                        <a:rPr sz="1800" spc="-25" dirty="0">
                          <a:latin typeface="Verdana"/>
                          <a:cs typeface="Verdana"/>
                        </a:rPr>
                        <a:t>3.5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38.75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r h="365760">
                <a:tc>
                  <a:txBody>
                    <a:bodyPr/>
                    <a:lstStyle/>
                    <a:p>
                      <a:pPr algn="ctr">
                        <a:lnSpc>
                          <a:spcPct val="100000"/>
                        </a:lnSpc>
                        <a:spcBef>
                          <a:spcPts val="350"/>
                        </a:spcBef>
                      </a:pPr>
                      <a:r>
                        <a:rPr sz="1800" spc="-50" dirty="0">
                          <a:latin typeface="Verdana"/>
                          <a:cs typeface="Verdana"/>
                        </a:rPr>
                        <a:t>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10" dirty="0">
                          <a:latin typeface="Verdana"/>
                          <a:cs typeface="Verdana"/>
                        </a:rPr>
                        <a:t>37.75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7"/>
                  </a:ext>
                </a:extLst>
              </a:tr>
              <a:tr h="366395">
                <a:tc>
                  <a:txBody>
                    <a:bodyPr/>
                    <a:lstStyle/>
                    <a:p>
                      <a:pPr algn="ctr">
                        <a:lnSpc>
                          <a:spcPct val="100000"/>
                        </a:lnSpc>
                        <a:spcBef>
                          <a:spcPts val="350"/>
                        </a:spcBef>
                      </a:pPr>
                      <a:r>
                        <a:rPr sz="1800" spc="-25" dirty="0">
                          <a:latin typeface="Verdana"/>
                          <a:cs typeface="Verdana"/>
                        </a:rPr>
                        <a:t>4.5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10" dirty="0">
                          <a:latin typeface="Verdana"/>
                          <a:cs typeface="Verdana"/>
                        </a:rPr>
                        <a:t>36.75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8"/>
                  </a:ext>
                </a:extLst>
              </a:tr>
              <a:tr h="366395">
                <a:tc>
                  <a:txBody>
                    <a:bodyPr/>
                    <a:lstStyle/>
                    <a:p>
                      <a:pPr algn="ctr">
                        <a:lnSpc>
                          <a:spcPct val="100000"/>
                        </a:lnSpc>
                        <a:spcBef>
                          <a:spcPts val="370"/>
                        </a:spcBef>
                      </a:pPr>
                      <a:r>
                        <a:rPr sz="1800" spc="-50" dirty="0">
                          <a:latin typeface="Verdana"/>
                          <a:cs typeface="Verdana"/>
                        </a:rPr>
                        <a:t>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70"/>
                        </a:spcBef>
                      </a:pPr>
                      <a:r>
                        <a:rPr sz="1800" spc="-25" dirty="0">
                          <a:latin typeface="Verdana"/>
                          <a:cs typeface="Verdana"/>
                        </a:rPr>
                        <a:t>25</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70"/>
                        </a:spcBef>
                      </a:pPr>
                      <a:r>
                        <a:rPr sz="1800" spc="-25" dirty="0">
                          <a:latin typeface="Verdana"/>
                          <a:cs typeface="Verdana"/>
                        </a:rPr>
                        <a:t>NaN</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9"/>
                  </a:ext>
                </a:extLst>
              </a:tr>
              <a:tr h="365760">
                <a:tc>
                  <a:txBody>
                    <a:bodyPr/>
                    <a:lstStyle/>
                    <a:p>
                      <a:pPr algn="ctr">
                        <a:lnSpc>
                          <a:spcPct val="100000"/>
                        </a:lnSpc>
                        <a:spcBef>
                          <a:spcPts val="365"/>
                        </a:spcBef>
                      </a:pPr>
                      <a:r>
                        <a:rPr sz="1800" spc="-25" dirty="0">
                          <a:latin typeface="Verdana"/>
                          <a:cs typeface="Verdana"/>
                        </a:rPr>
                        <a:t>5.5</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10"/>
                  </a:ext>
                </a:extLst>
              </a:tr>
              <a:tr h="365760">
                <a:tc>
                  <a:txBody>
                    <a:bodyPr/>
                    <a:lstStyle/>
                    <a:p>
                      <a:pPr algn="ctr">
                        <a:lnSpc>
                          <a:spcPct val="100000"/>
                        </a:lnSpc>
                        <a:spcBef>
                          <a:spcPts val="365"/>
                        </a:spcBef>
                      </a:pPr>
                      <a:r>
                        <a:rPr sz="1800" spc="-50" dirty="0">
                          <a:latin typeface="Verdana"/>
                          <a:cs typeface="Verdana"/>
                        </a:rPr>
                        <a:t>6</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65"/>
                        </a:spcBef>
                      </a:pPr>
                      <a:r>
                        <a:rPr sz="1800" spc="-25" dirty="0">
                          <a:latin typeface="Verdana"/>
                          <a:cs typeface="Verdana"/>
                        </a:rPr>
                        <a:t>22</a:t>
                      </a:r>
                      <a:endParaRPr sz="180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1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65"/>
                        </a:spcBef>
                      </a:pPr>
                      <a:r>
                        <a:rPr sz="1800" spc="-25" dirty="0">
                          <a:latin typeface="Verdana"/>
                          <a:cs typeface="Verdana"/>
                        </a:rPr>
                        <a:t>NaN</a:t>
                      </a:r>
                      <a:endParaRPr sz="1800" dirty="0">
                        <a:latin typeface="Verdana"/>
                        <a:cs typeface="Verdana"/>
                      </a:endParaRPr>
                    </a:p>
                  </a:txBody>
                  <a:tcPr marL="0" marR="0" marT="463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F9A3E-F66F-425C-BAE5-AA02E568F52E}"/>
              </a:ext>
            </a:extLst>
          </p:cNvPr>
          <p:cNvSpPr>
            <a:spLocks noGrp="1"/>
          </p:cNvSpPr>
          <p:nvPr>
            <p:ph type="title"/>
          </p:nvPr>
        </p:nvSpPr>
        <p:spPr>
          <a:xfrm>
            <a:off x="707231" y="515619"/>
            <a:ext cx="10777537" cy="677108"/>
          </a:xfrm>
        </p:spPr>
        <p:txBody>
          <a:bodyPr/>
          <a:lstStyle/>
          <a:p>
            <a:r>
              <a:rPr lang="en-IN" dirty="0"/>
              <a:t>                  2MA of 4MA</a:t>
            </a:r>
          </a:p>
        </p:txBody>
      </p:sp>
      <p:pic>
        <p:nvPicPr>
          <p:cNvPr id="4" name="Picture 3">
            <a:extLst>
              <a:ext uri="{FF2B5EF4-FFF2-40B4-BE49-F238E27FC236}">
                <a16:creationId xmlns:a16="http://schemas.microsoft.com/office/drawing/2014/main" id="{B5AAD549-1266-4450-B500-85C8B415C900}"/>
              </a:ext>
            </a:extLst>
          </p:cNvPr>
          <p:cNvPicPr>
            <a:picLocks noChangeAspect="1"/>
          </p:cNvPicPr>
          <p:nvPr/>
        </p:nvPicPr>
        <p:blipFill>
          <a:blip r:embed="rId2"/>
          <a:stretch>
            <a:fillRect/>
          </a:stretch>
        </p:blipFill>
        <p:spPr>
          <a:xfrm>
            <a:off x="304800" y="1066800"/>
            <a:ext cx="2874522" cy="3316432"/>
          </a:xfrm>
          <a:prstGeom prst="rect">
            <a:avLst/>
          </a:prstGeom>
        </p:spPr>
      </p:pic>
      <p:sp>
        <p:nvSpPr>
          <p:cNvPr id="5" name="Rectangle 4">
            <a:extLst>
              <a:ext uri="{FF2B5EF4-FFF2-40B4-BE49-F238E27FC236}">
                <a16:creationId xmlns:a16="http://schemas.microsoft.com/office/drawing/2014/main" id="{0FB7DC73-316F-4E7D-B555-C08D1D4F1CB6}"/>
              </a:ext>
            </a:extLst>
          </p:cNvPr>
          <p:cNvSpPr/>
          <p:nvPr/>
        </p:nvSpPr>
        <p:spPr>
          <a:xfrm>
            <a:off x="2590800" y="2514600"/>
            <a:ext cx="588522"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05F9E78-1AD6-4E51-AFED-FA56A8CC3877}"/>
              </a:ext>
            </a:extLst>
          </p:cNvPr>
          <p:cNvSpPr/>
          <p:nvPr/>
        </p:nvSpPr>
        <p:spPr>
          <a:xfrm>
            <a:off x="1981200" y="2286000"/>
            <a:ext cx="588522"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B83FA40-9E3C-4F96-B9B8-DC38A6C03343}"/>
              </a:ext>
            </a:extLst>
          </p:cNvPr>
          <p:cNvSpPr/>
          <p:nvPr/>
        </p:nvSpPr>
        <p:spPr>
          <a:xfrm>
            <a:off x="2002278" y="2743200"/>
            <a:ext cx="588522" cy="304800"/>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072351A-FCA5-487F-8BD3-FD00CDAE42B6}"/>
              </a:ext>
            </a:extLst>
          </p:cNvPr>
          <p:cNvSpPr/>
          <p:nvPr/>
        </p:nvSpPr>
        <p:spPr>
          <a:xfrm>
            <a:off x="1371600" y="1524000"/>
            <a:ext cx="588522"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8E060D07-CAAF-4A91-A9E7-78F0D414FA0A}"/>
              </a:ext>
            </a:extLst>
          </p:cNvPr>
          <p:cNvSpPr/>
          <p:nvPr/>
        </p:nvSpPr>
        <p:spPr>
          <a:xfrm>
            <a:off x="1371600" y="1981200"/>
            <a:ext cx="588522"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6088C43D-7660-4758-B525-947523B16AEE}"/>
              </a:ext>
            </a:extLst>
          </p:cNvPr>
          <p:cNvSpPr/>
          <p:nvPr/>
        </p:nvSpPr>
        <p:spPr>
          <a:xfrm>
            <a:off x="1392678" y="2514600"/>
            <a:ext cx="588522"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4EDB6841-F212-4258-BDB6-73071AF2C169}"/>
              </a:ext>
            </a:extLst>
          </p:cNvPr>
          <p:cNvSpPr/>
          <p:nvPr/>
        </p:nvSpPr>
        <p:spPr>
          <a:xfrm>
            <a:off x="1371600" y="3048000"/>
            <a:ext cx="588522" cy="304800"/>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FCA045-0958-43CF-9167-96C318808634}"/>
                  </a:ext>
                </a:extLst>
              </p:cNvPr>
              <p:cNvSpPr txBox="1"/>
              <p:nvPr/>
            </p:nvSpPr>
            <p:spPr>
              <a:xfrm>
                <a:off x="5637068" y="1600200"/>
                <a:ext cx="4250074" cy="14789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𝑡</m:t>
                          </m:r>
                        </m:sub>
                      </m:sSub>
                      <m:r>
                        <a:rPr lang="en-IN" b="0" i="1" smtClean="0">
                          <a:latin typeface="Cambria Math" panose="02040503050406030204" pitchFamily="18" charset="0"/>
                        </a:rPr>
                        <m:t>=38.5=</m:t>
                      </m:r>
                      <m:f>
                        <m:fPr>
                          <m:ctrlPr>
                            <a:rPr lang="en-IN" b="0" i="1" smtClean="0">
                              <a:latin typeface="Cambria Math" panose="02040503050406030204" pitchFamily="18" charset="0"/>
                            </a:rPr>
                          </m:ctrlPr>
                        </m:fPr>
                        <m:num>
                          <m:r>
                            <a:rPr lang="en-IN" b="0" i="1" smtClean="0">
                              <a:latin typeface="Cambria Math" panose="02040503050406030204" pitchFamily="18" charset="0"/>
                            </a:rPr>
                            <m:t>38.25+38.75</m:t>
                          </m:r>
                        </m:num>
                        <m:den>
                          <m:r>
                            <a:rPr lang="en-IN" b="0" i="1" smtClean="0">
                              <a:latin typeface="Cambria Math" panose="02040503050406030204" pitchFamily="18" charset="0"/>
                            </a:rPr>
                            <m:t>2</m:t>
                          </m:r>
                        </m:den>
                      </m:f>
                    </m:oMath>
                  </m:oMathPara>
                </a14:m>
                <a:endParaRPr lang="en-IN" b="0" dirty="0"/>
              </a:p>
              <a:p>
                <a:endParaRPr lang="en-IN" b="0" dirty="0"/>
              </a:p>
              <a:p>
                <a:r>
                  <a:rPr lang="en-IN" dirty="0"/>
                  <a:t>                 </a:t>
                </a:r>
                <a14:m>
                  <m:oMath xmlns:m="http://schemas.openxmlformats.org/officeDocument/2006/math">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23+30+70+30</m:t>
                            </m:r>
                          </m:num>
                          <m:den>
                            <m:r>
                              <a:rPr lang="en-IN" sz="2400" b="0" i="1" smtClean="0">
                                <a:latin typeface="Cambria Math" panose="02040503050406030204" pitchFamily="18" charset="0"/>
                              </a:rPr>
                              <m:t>4</m:t>
                            </m:r>
                          </m:den>
                        </m:f>
                        <m:r>
                          <a:rPr lang="en-IN" sz="2400" b="0" i="1" smtClean="0">
                            <a:latin typeface="Cambria Math" panose="02040503050406030204" pitchFamily="18" charset="0"/>
                          </a:rPr>
                          <m:t>+</m:t>
                        </m:r>
                        <m:r>
                          <m:rPr>
                            <m:nor/>
                          </m:rPr>
                          <a:rPr lang="en-IN" sz="2400" b="0" dirty="0"/>
                          <m:t> </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30+70+30+25</m:t>
                            </m:r>
                          </m:num>
                          <m:den>
                            <m:r>
                              <a:rPr lang="en-IN" sz="2400" b="0" i="1" smtClean="0">
                                <a:latin typeface="Cambria Math" panose="02040503050406030204" pitchFamily="18" charset="0"/>
                              </a:rPr>
                              <m:t>4</m:t>
                            </m:r>
                          </m:den>
                        </m:f>
                      </m:num>
                      <m:den>
                        <m:r>
                          <a:rPr lang="en-IN" sz="2400" b="0" i="1" smtClean="0">
                            <a:latin typeface="Cambria Math" panose="02040503050406030204" pitchFamily="18" charset="0"/>
                          </a:rPr>
                          <m:t>2</m:t>
                        </m:r>
                      </m:den>
                    </m:f>
                  </m:oMath>
                </a14:m>
                <a:endParaRPr lang="en-IN" dirty="0"/>
              </a:p>
            </p:txBody>
          </p:sp>
        </mc:Choice>
        <mc:Fallback xmlns="">
          <p:sp>
            <p:nvSpPr>
              <p:cNvPr id="12" name="TextBox 11">
                <a:extLst>
                  <a:ext uri="{FF2B5EF4-FFF2-40B4-BE49-F238E27FC236}">
                    <a16:creationId xmlns:a16="http://schemas.microsoft.com/office/drawing/2014/main" id="{50FCA045-0958-43CF-9167-96C318808634}"/>
                  </a:ext>
                </a:extLst>
              </p:cNvPr>
              <p:cNvSpPr txBox="1">
                <a:spLocks noRot="1" noChangeAspect="1" noMove="1" noResize="1" noEditPoints="1" noAdjustHandles="1" noChangeArrowheads="1" noChangeShapeType="1" noTextEdit="1"/>
              </p:cNvSpPr>
              <p:nvPr/>
            </p:nvSpPr>
            <p:spPr>
              <a:xfrm>
                <a:off x="5637068" y="1600200"/>
                <a:ext cx="4250074" cy="1478995"/>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1065EAD-4A20-4785-8EA4-D6FBF7588B2E}"/>
                  </a:ext>
                </a:extLst>
              </p:cNvPr>
              <p:cNvSpPr txBox="1"/>
              <p:nvPr/>
            </p:nvSpPr>
            <p:spPr>
              <a:xfrm>
                <a:off x="3505200" y="3244334"/>
                <a:ext cx="7979568" cy="369332"/>
              </a:xfrm>
              <a:prstGeom prst="rect">
                <a:avLst/>
              </a:prstGeom>
              <a:noFill/>
            </p:spPr>
            <p:txBody>
              <a:bodyPr wrap="square">
                <a:spAutoFit/>
              </a:bodyPr>
              <a:lstStyle/>
              <a:p>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rPr>
                          <m:t>𝑡</m:t>
                        </m:r>
                      </m:sub>
                    </m:sSub>
                    <m:r>
                      <a:rPr lang="en-IN" b="0" i="1" smtClean="0">
                        <a:latin typeface="Cambria Math" panose="02040503050406030204" pitchFamily="18" charset="0"/>
                      </a:rPr>
                      <m:t>=38.5</m:t>
                    </m:r>
                  </m:oMath>
                </a14:m>
                <a:r>
                  <a:rPr lang="en-IN" dirty="0"/>
                  <a:t> corresponding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𝑡</m:t>
                        </m:r>
                      </m:sub>
                    </m:sSub>
                    <m:r>
                      <a:rPr lang="en-IN" b="0" i="1" smtClean="0">
                        <a:latin typeface="Cambria Math" panose="02040503050406030204" pitchFamily="18" charset="0"/>
                      </a:rPr>
                      <m:t>=70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𝑡</m:t>
                        </m:r>
                        <m:r>
                          <a:rPr lang="en-IN" b="0" i="1" smtClean="0">
                            <a:latin typeface="Cambria Math" panose="02040503050406030204" pitchFamily="18" charset="0"/>
                          </a:rPr>
                          <m:t>−1</m:t>
                        </m:r>
                      </m:sub>
                    </m:sSub>
                    <m:r>
                      <a:rPr lang="en-IN" b="0" i="1" smtClean="0">
                        <a:latin typeface="Cambria Math" panose="02040503050406030204" pitchFamily="18" charset="0"/>
                      </a:rPr>
                      <m:t>=30,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𝑡</m:t>
                        </m:r>
                        <m:r>
                          <a:rPr lang="en-IN" b="0" i="1" smtClean="0">
                            <a:latin typeface="Cambria Math" panose="02040503050406030204" pitchFamily="18" charset="0"/>
                          </a:rPr>
                          <m:t>−2</m:t>
                        </m:r>
                      </m:sub>
                    </m:sSub>
                    <m:r>
                      <a:rPr lang="en-IN" b="0" i="1" smtClean="0">
                        <a:latin typeface="Cambria Math" panose="02040503050406030204" pitchFamily="18" charset="0"/>
                      </a:rPr>
                      <m:t>=23,</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𝑡</m:t>
                        </m:r>
                        <m:r>
                          <a:rPr lang="en-IN" b="0" i="1" smtClean="0">
                            <a:latin typeface="Cambria Math" panose="02040503050406030204" pitchFamily="18" charset="0"/>
                          </a:rPr>
                          <m:t>+1</m:t>
                        </m:r>
                      </m:sub>
                    </m:sSub>
                    <m:r>
                      <a:rPr lang="en-IN" b="0" i="1" smtClean="0">
                        <a:latin typeface="Cambria Math" panose="02040503050406030204" pitchFamily="18" charset="0"/>
                      </a:rPr>
                      <m:t>=30,</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𝑦</m:t>
                        </m:r>
                      </m:e>
                      <m:sub>
                        <m:r>
                          <a:rPr lang="en-IN" b="0" i="1" smtClean="0">
                            <a:latin typeface="Cambria Math" panose="02040503050406030204" pitchFamily="18" charset="0"/>
                          </a:rPr>
                          <m:t>𝑡</m:t>
                        </m:r>
                        <m:r>
                          <a:rPr lang="en-IN" b="0" i="1" smtClean="0">
                            <a:latin typeface="Cambria Math" panose="02040503050406030204" pitchFamily="18" charset="0"/>
                          </a:rPr>
                          <m:t>+2</m:t>
                        </m:r>
                      </m:sub>
                    </m:sSub>
                    <m:r>
                      <a:rPr lang="en-IN" b="0" i="1" smtClean="0">
                        <a:latin typeface="Cambria Math" panose="02040503050406030204" pitchFamily="18" charset="0"/>
                      </a:rPr>
                      <m:t>=25</m:t>
                    </m:r>
                  </m:oMath>
                </a14:m>
                <a:endParaRPr lang="en-IN" dirty="0"/>
              </a:p>
            </p:txBody>
          </p:sp>
        </mc:Choice>
        <mc:Fallback xmlns="">
          <p:sp>
            <p:nvSpPr>
              <p:cNvPr id="14" name="TextBox 13">
                <a:extLst>
                  <a:ext uri="{FF2B5EF4-FFF2-40B4-BE49-F238E27FC236}">
                    <a16:creationId xmlns:a16="http://schemas.microsoft.com/office/drawing/2014/main" id="{01065EAD-4A20-4785-8EA4-D6FBF7588B2E}"/>
                  </a:ext>
                </a:extLst>
              </p:cNvPr>
              <p:cNvSpPr txBox="1">
                <a:spLocks noRot="1" noChangeAspect="1" noMove="1" noResize="1" noEditPoints="1" noAdjustHandles="1" noChangeArrowheads="1" noChangeShapeType="1" noTextEdit="1"/>
              </p:cNvSpPr>
              <p:nvPr/>
            </p:nvSpPr>
            <p:spPr>
              <a:xfrm>
                <a:off x="3505200" y="3244334"/>
                <a:ext cx="7979568" cy="369332"/>
              </a:xfrm>
              <a:prstGeom prst="rect">
                <a:avLst/>
              </a:prstGeom>
              <a:blipFill>
                <a:blip r:embed="rId4"/>
                <a:stretch>
                  <a:fillRect t="-8197" b="-24590"/>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F897BA57-7010-4179-9053-830F45DE43C9}"/>
              </a:ext>
            </a:extLst>
          </p:cNvPr>
          <p:cNvPicPr>
            <a:picLocks noChangeAspect="1"/>
          </p:cNvPicPr>
          <p:nvPr/>
        </p:nvPicPr>
        <p:blipFill>
          <a:blip r:embed="rId5"/>
          <a:stretch>
            <a:fillRect/>
          </a:stretch>
        </p:blipFill>
        <p:spPr>
          <a:xfrm>
            <a:off x="4379874" y="4114800"/>
            <a:ext cx="6230219" cy="800212"/>
          </a:xfrm>
          <a:prstGeom prst="rect">
            <a:avLst/>
          </a:prstGeom>
        </p:spPr>
      </p:pic>
    </p:spTree>
    <p:extLst>
      <p:ext uri="{BB962C8B-B14F-4D97-AF65-F5344CB8AC3E}">
        <p14:creationId xmlns:p14="http://schemas.microsoft.com/office/powerpoint/2010/main" val="12197386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9EDE-B52E-482E-98BB-EC56311B14EB}"/>
              </a:ext>
            </a:extLst>
          </p:cNvPr>
          <p:cNvSpPr>
            <a:spLocks noGrp="1"/>
          </p:cNvSpPr>
          <p:nvPr>
            <p:ph type="title"/>
          </p:nvPr>
        </p:nvSpPr>
        <p:spPr>
          <a:xfrm>
            <a:off x="707231" y="304800"/>
            <a:ext cx="10777537" cy="677108"/>
          </a:xfrm>
        </p:spPr>
        <p:txBody>
          <a:bodyPr/>
          <a:lstStyle/>
          <a:p>
            <a:r>
              <a:rPr lang="en-IN" dirty="0"/>
              <a:t>       Trend using Moving average</a:t>
            </a:r>
          </a:p>
        </p:txBody>
      </p:sp>
      <p:pic>
        <p:nvPicPr>
          <p:cNvPr id="5" name="Picture 4">
            <a:extLst>
              <a:ext uri="{FF2B5EF4-FFF2-40B4-BE49-F238E27FC236}">
                <a16:creationId xmlns:a16="http://schemas.microsoft.com/office/drawing/2014/main" id="{D31820FF-71B6-4341-A610-C5ECE4CB45D5}"/>
              </a:ext>
            </a:extLst>
          </p:cNvPr>
          <p:cNvPicPr>
            <a:picLocks noChangeAspect="1"/>
          </p:cNvPicPr>
          <p:nvPr/>
        </p:nvPicPr>
        <p:blipFill>
          <a:blip r:embed="rId2"/>
          <a:stretch>
            <a:fillRect/>
          </a:stretch>
        </p:blipFill>
        <p:spPr>
          <a:xfrm>
            <a:off x="838200" y="1676400"/>
            <a:ext cx="10259857" cy="4001058"/>
          </a:xfrm>
          <a:prstGeom prst="rect">
            <a:avLst/>
          </a:prstGeom>
        </p:spPr>
      </p:pic>
    </p:spTree>
    <p:extLst>
      <p:ext uri="{BB962C8B-B14F-4D97-AF65-F5344CB8AC3E}">
        <p14:creationId xmlns:p14="http://schemas.microsoft.com/office/powerpoint/2010/main" val="255641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9EDE-B52E-482E-98BB-EC56311B14EB}"/>
              </a:ext>
            </a:extLst>
          </p:cNvPr>
          <p:cNvSpPr>
            <a:spLocks noGrp="1"/>
          </p:cNvSpPr>
          <p:nvPr>
            <p:ph type="title"/>
          </p:nvPr>
        </p:nvSpPr>
        <p:spPr>
          <a:xfrm>
            <a:off x="707231" y="304800"/>
            <a:ext cx="10777537" cy="677108"/>
          </a:xfrm>
        </p:spPr>
        <p:txBody>
          <a:bodyPr/>
          <a:lstStyle/>
          <a:p>
            <a:r>
              <a:rPr lang="en-IN" dirty="0"/>
              <a:t>       Trend using Moving average</a:t>
            </a:r>
          </a:p>
        </p:txBody>
      </p:sp>
      <p:pic>
        <p:nvPicPr>
          <p:cNvPr id="4" name="Picture 3">
            <a:extLst>
              <a:ext uri="{FF2B5EF4-FFF2-40B4-BE49-F238E27FC236}">
                <a16:creationId xmlns:a16="http://schemas.microsoft.com/office/drawing/2014/main" id="{523D3655-A96E-4840-9141-469143C9DA81}"/>
              </a:ext>
            </a:extLst>
          </p:cNvPr>
          <p:cNvPicPr>
            <a:picLocks noChangeAspect="1"/>
          </p:cNvPicPr>
          <p:nvPr/>
        </p:nvPicPr>
        <p:blipFill>
          <a:blip r:embed="rId2"/>
          <a:stretch>
            <a:fillRect/>
          </a:stretch>
        </p:blipFill>
        <p:spPr>
          <a:xfrm>
            <a:off x="704097" y="1457050"/>
            <a:ext cx="10783805" cy="3943900"/>
          </a:xfrm>
          <a:prstGeom prst="rect">
            <a:avLst/>
          </a:prstGeom>
        </p:spPr>
      </p:pic>
    </p:spTree>
    <p:extLst>
      <p:ext uri="{BB962C8B-B14F-4D97-AF65-F5344CB8AC3E}">
        <p14:creationId xmlns:p14="http://schemas.microsoft.com/office/powerpoint/2010/main" val="10906013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D9EDE-B52E-482E-98BB-EC56311B14EB}"/>
              </a:ext>
            </a:extLst>
          </p:cNvPr>
          <p:cNvSpPr>
            <a:spLocks noGrp="1"/>
          </p:cNvSpPr>
          <p:nvPr>
            <p:ph type="title"/>
          </p:nvPr>
        </p:nvSpPr>
        <p:spPr>
          <a:xfrm>
            <a:off x="707231" y="304800"/>
            <a:ext cx="10777537" cy="677108"/>
          </a:xfrm>
        </p:spPr>
        <p:txBody>
          <a:bodyPr/>
          <a:lstStyle/>
          <a:p>
            <a:r>
              <a:rPr lang="en-IN" dirty="0"/>
              <a:t>       Trend using Moving average</a:t>
            </a:r>
          </a:p>
        </p:txBody>
      </p:sp>
      <p:pic>
        <p:nvPicPr>
          <p:cNvPr id="5" name="Picture 4">
            <a:extLst>
              <a:ext uri="{FF2B5EF4-FFF2-40B4-BE49-F238E27FC236}">
                <a16:creationId xmlns:a16="http://schemas.microsoft.com/office/drawing/2014/main" id="{D65C225A-38AF-401C-9EBD-0BE6B7AE6C14}"/>
              </a:ext>
            </a:extLst>
          </p:cNvPr>
          <p:cNvPicPr>
            <a:picLocks noChangeAspect="1"/>
          </p:cNvPicPr>
          <p:nvPr/>
        </p:nvPicPr>
        <p:blipFill>
          <a:blip r:embed="rId2"/>
          <a:stretch>
            <a:fillRect/>
          </a:stretch>
        </p:blipFill>
        <p:spPr>
          <a:xfrm>
            <a:off x="1043911" y="1409418"/>
            <a:ext cx="10440857" cy="4039164"/>
          </a:xfrm>
          <a:prstGeom prst="rect">
            <a:avLst/>
          </a:prstGeom>
        </p:spPr>
      </p:pic>
    </p:spTree>
    <p:extLst>
      <p:ext uri="{BB962C8B-B14F-4D97-AF65-F5344CB8AC3E}">
        <p14:creationId xmlns:p14="http://schemas.microsoft.com/office/powerpoint/2010/main" val="8437631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939800">
              <a:lnSpc>
                <a:spcPct val="100000"/>
              </a:lnSpc>
              <a:spcBef>
                <a:spcPts val="100"/>
              </a:spcBef>
            </a:pPr>
            <a:r>
              <a:rPr spc="-335" dirty="0"/>
              <a:t>Moving</a:t>
            </a:r>
            <a:r>
              <a:rPr spc="-254" dirty="0"/>
              <a:t> average</a:t>
            </a:r>
            <a:r>
              <a:rPr spc="-250" dirty="0"/>
              <a:t> </a:t>
            </a:r>
            <a:r>
              <a:rPr spc="-409" dirty="0"/>
              <a:t>implementation</a:t>
            </a:r>
          </a:p>
        </p:txBody>
      </p:sp>
      <p:pic>
        <p:nvPicPr>
          <p:cNvPr id="3" name="object 3"/>
          <p:cNvPicPr/>
          <p:nvPr/>
        </p:nvPicPr>
        <p:blipFill>
          <a:blip r:embed="rId2" cstate="print"/>
          <a:stretch>
            <a:fillRect/>
          </a:stretch>
        </p:blipFill>
        <p:spPr>
          <a:xfrm>
            <a:off x="1225482" y="1547963"/>
            <a:ext cx="9215604" cy="4746058"/>
          </a:xfrm>
          <a:prstGeom prst="rect">
            <a:avLst/>
          </a:prstGeom>
        </p:spPr>
      </p:pic>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27</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7CDA-440C-40B6-AA8F-77AC2FFDAC4B}"/>
              </a:ext>
            </a:extLst>
          </p:cNvPr>
          <p:cNvSpPr>
            <a:spLocks noGrp="1"/>
          </p:cNvSpPr>
          <p:nvPr>
            <p:ph type="title"/>
          </p:nvPr>
        </p:nvSpPr>
        <p:spPr>
          <a:xfrm>
            <a:off x="707231" y="228600"/>
            <a:ext cx="10777537" cy="677108"/>
          </a:xfrm>
        </p:spPr>
        <p:txBody>
          <a:bodyPr/>
          <a:lstStyle/>
          <a:p>
            <a:r>
              <a:rPr lang="en-IN" dirty="0"/>
              <a:t>              Seasonality</a:t>
            </a:r>
          </a:p>
        </p:txBody>
      </p:sp>
      <p:pic>
        <p:nvPicPr>
          <p:cNvPr id="4" name="Picture 3">
            <a:extLst>
              <a:ext uri="{FF2B5EF4-FFF2-40B4-BE49-F238E27FC236}">
                <a16:creationId xmlns:a16="http://schemas.microsoft.com/office/drawing/2014/main" id="{F3BD2964-D41F-4CE6-BF04-9AE11E2ADBF0}"/>
              </a:ext>
            </a:extLst>
          </p:cNvPr>
          <p:cNvPicPr>
            <a:picLocks noChangeAspect="1"/>
          </p:cNvPicPr>
          <p:nvPr/>
        </p:nvPicPr>
        <p:blipFill>
          <a:blip r:embed="rId2"/>
          <a:stretch>
            <a:fillRect/>
          </a:stretch>
        </p:blipFill>
        <p:spPr>
          <a:xfrm>
            <a:off x="1905000" y="1547550"/>
            <a:ext cx="6839905" cy="3762900"/>
          </a:xfrm>
          <a:prstGeom prst="rect">
            <a:avLst/>
          </a:prstGeom>
        </p:spPr>
      </p:pic>
    </p:spTree>
    <p:extLst>
      <p:ext uri="{BB962C8B-B14F-4D97-AF65-F5344CB8AC3E}">
        <p14:creationId xmlns:p14="http://schemas.microsoft.com/office/powerpoint/2010/main" val="255097637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939800">
              <a:lnSpc>
                <a:spcPct val="100000"/>
              </a:lnSpc>
              <a:spcBef>
                <a:spcPts val="100"/>
              </a:spcBef>
            </a:pPr>
            <a:r>
              <a:rPr spc="-335" dirty="0"/>
              <a:t>Moving</a:t>
            </a:r>
            <a:r>
              <a:rPr spc="-254" dirty="0"/>
              <a:t> average</a:t>
            </a:r>
            <a:r>
              <a:rPr spc="-250" dirty="0"/>
              <a:t> </a:t>
            </a:r>
            <a:r>
              <a:rPr spc="-409" dirty="0"/>
              <a:t>implementation</a:t>
            </a:r>
          </a:p>
        </p:txBody>
      </p:sp>
      <p:pic>
        <p:nvPicPr>
          <p:cNvPr id="3" name="object 3"/>
          <p:cNvPicPr/>
          <p:nvPr/>
        </p:nvPicPr>
        <p:blipFill>
          <a:blip r:embed="rId2" cstate="print"/>
          <a:stretch>
            <a:fillRect/>
          </a:stretch>
        </p:blipFill>
        <p:spPr>
          <a:xfrm>
            <a:off x="3232150" y="1978365"/>
            <a:ext cx="5727700" cy="3543300"/>
          </a:xfrm>
          <a:prstGeom prst="rect">
            <a:avLst/>
          </a:prstGeom>
        </p:spPr>
      </p:pic>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28</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939800">
              <a:lnSpc>
                <a:spcPct val="100000"/>
              </a:lnSpc>
              <a:spcBef>
                <a:spcPts val="100"/>
              </a:spcBef>
            </a:pPr>
            <a:r>
              <a:rPr spc="-335" dirty="0"/>
              <a:t>Moving</a:t>
            </a:r>
            <a:r>
              <a:rPr spc="-254" dirty="0"/>
              <a:t> average</a:t>
            </a:r>
            <a:r>
              <a:rPr spc="-250" dirty="0"/>
              <a:t> </a:t>
            </a:r>
            <a:r>
              <a:rPr spc="-409" dirty="0"/>
              <a:t>implementation</a:t>
            </a:r>
          </a:p>
        </p:txBody>
      </p:sp>
      <p:pic>
        <p:nvPicPr>
          <p:cNvPr id="3" name="object 3"/>
          <p:cNvPicPr/>
          <p:nvPr/>
        </p:nvPicPr>
        <p:blipFill>
          <a:blip r:embed="rId2" cstate="print"/>
          <a:stretch>
            <a:fillRect/>
          </a:stretch>
        </p:blipFill>
        <p:spPr>
          <a:xfrm>
            <a:off x="1060861" y="1938070"/>
            <a:ext cx="10070275" cy="3978009"/>
          </a:xfrm>
          <a:prstGeom prst="rect">
            <a:avLst/>
          </a:prstGeom>
        </p:spPr>
      </p:pic>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29</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06824" y="2920491"/>
            <a:ext cx="3038475" cy="817880"/>
          </a:xfrm>
          <a:prstGeom prst="rect">
            <a:avLst/>
          </a:prstGeom>
        </p:spPr>
        <p:txBody>
          <a:bodyPr vert="horz" wrap="square" lIns="0" tIns="12700" rIns="0" bIns="0" rtlCol="0">
            <a:spAutoFit/>
          </a:bodyPr>
          <a:lstStyle/>
          <a:p>
            <a:pPr marL="12700">
              <a:lnSpc>
                <a:spcPct val="100000"/>
              </a:lnSpc>
              <a:spcBef>
                <a:spcPts val="100"/>
              </a:spcBef>
            </a:pPr>
            <a:r>
              <a:rPr sz="5200" b="1" spc="-630" dirty="0">
                <a:latin typeface="Verdana"/>
                <a:cs typeface="Verdana"/>
              </a:rPr>
              <a:t>Summary</a:t>
            </a:r>
            <a:endParaRPr sz="5200">
              <a:latin typeface="Verdana"/>
              <a:cs typeface="Verdana"/>
            </a:endParaRPr>
          </a:p>
        </p:txBody>
      </p:sp>
      <p:grpSp>
        <p:nvGrpSpPr>
          <p:cNvPr id="3" name="object 3"/>
          <p:cNvGrpSpPr/>
          <p:nvPr/>
        </p:nvGrpSpPr>
        <p:grpSpPr>
          <a:xfrm>
            <a:off x="5080508" y="1007794"/>
            <a:ext cx="6289040" cy="1541780"/>
            <a:chOff x="5080508" y="1007794"/>
            <a:chExt cx="6289040" cy="1541780"/>
          </a:xfrm>
        </p:grpSpPr>
        <p:sp>
          <p:nvSpPr>
            <p:cNvPr id="4" name="object 4"/>
            <p:cNvSpPr/>
            <p:nvPr/>
          </p:nvSpPr>
          <p:spPr>
            <a:xfrm>
              <a:off x="5093208" y="1020494"/>
              <a:ext cx="6263640" cy="1516380"/>
            </a:xfrm>
            <a:custGeom>
              <a:avLst/>
              <a:gdLst/>
              <a:ahLst/>
              <a:cxnLst/>
              <a:rect l="l" t="t" r="r" b="b"/>
              <a:pathLst>
                <a:path w="6263640" h="1516380">
                  <a:moveTo>
                    <a:pt x="6010916" y="0"/>
                  </a:moveTo>
                  <a:lnTo>
                    <a:pt x="252723" y="0"/>
                  </a:lnTo>
                  <a:lnTo>
                    <a:pt x="207296" y="4071"/>
                  </a:lnTo>
                  <a:lnTo>
                    <a:pt x="164540" y="15811"/>
                  </a:lnTo>
                  <a:lnTo>
                    <a:pt x="125169" y="34504"/>
                  </a:lnTo>
                  <a:lnTo>
                    <a:pt x="89896" y="59437"/>
                  </a:lnTo>
                  <a:lnTo>
                    <a:pt x="59437" y="89897"/>
                  </a:lnTo>
                  <a:lnTo>
                    <a:pt x="34504" y="125170"/>
                  </a:lnTo>
                  <a:lnTo>
                    <a:pt x="15811" y="164541"/>
                  </a:lnTo>
                  <a:lnTo>
                    <a:pt x="4071" y="207297"/>
                  </a:lnTo>
                  <a:lnTo>
                    <a:pt x="0" y="252724"/>
                  </a:lnTo>
                  <a:lnTo>
                    <a:pt x="0" y="1263595"/>
                  </a:lnTo>
                  <a:lnTo>
                    <a:pt x="4071" y="1309023"/>
                  </a:lnTo>
                  <a:lnTo>
                    <a:pt x="15811" y="1351779"/>
                  </a:lnTo>
                  <a:lnTo>
                    <a:pt x="34504" y="1391150"/>
                  </a:lnTo>
                  <a:lnTo>
                    <a:pt x="59437" y="1426423"/>
                  </a:lnTo>
                  <a:lnTo>
                    <a:pt x="89896" y="1456882"/>
                  </a:lnTo>
                  <a:lnTo>
                    <a:pt x="125169" y="1481816"/>
                  </a:lnTo>
                  <a:lnTo>
                    <a:pt x="164540" y="1500509"/>
                  </a:lnTo>
                  <a:lnTo>
                    <a:pt x="207296" y="1512248"/>
                  </a:lnTo>
                  <a:lnTo>
                    <a:pt x="252723" y="1516320"/>
                  </a:lnTo>
                  <a:lnTo>
                    <a:pt x="6010916" y="1516320"/>
                  </a:lnTo>
                  <a:lnTo>
                    <a:pt x="6056343" y="1512248"/>
                  </a:lnTo>
                  <a:lnTo>
                    <a:pt x="6099099" y="1500509"/>
                  </a:lnTo>
                  <a:lnTo>
                    <a:pt x="6138470" y="1481816"/>
                  </a:lnTo>
                  <a:lnTo>
                    <a:pt x="6173743" y="1456882"/>
                  </a:lnTo>
                  <a:lnTo>
                    <a:pt x="6204202" y="1426423"/>
                  </a:lnTo>
                  <a:lnTo>
                    <a:pt x="6229135" y="1391150"/>
                  </a:lnTo>
                  <a:lnTo>
                    <a:pt x="6247828" y="1351779"/>
                  </a:lnTo>
                  <a:lnTo>
                    <a:pt x="6259568" y="1309023"/>
                  </a:lnTo>
                  <a:lnTo>
                    <a:pt x="6263640" y="1263595"/>
                  </a:lnTo>
                  <a:lnTo>
                    <a:pt x="6263640" y="252724"/>
                  </a:lnTo>
                  <a:lnTo>
                    <a:pt x="6259568" y="207297"/>
                  </a:lnTo>
                  <a:lnTo>
                    <a:pt x="6247828" y="164541"/>
                  </a:lnTo>
                  <a:lnTo>
                    <a:pt x="6229135" y="125170"/>
                  </a:lnTo>
                  <a:lnTo>
                    <a:pt x="6204202" y="89897"/>
                  </a:lnTo>
                  <a:lnTo>
                    <a:pt x="6173743" y="59437"/>
                  </a:lnTo>
                  <a:lnTo>
                    <a:pt x="6138470" y="34504"/>
                  </a:lnTo>
                  <a:lnTo>
                    <a:pt x="6099099" y="15811"/>
                  </a:lnTo>
                  <a:lnTo>
                    <a:pt x="6056343" y="4071"/>
                  </a:lnTo>
                  <a:lnTo>
                    <a:pt x="6010916" y="0"/>
                  </a:lnTo>
                  <a:close/>
                </a:path>
              </a:pathLst>
            </a:custGeom>
            <a:solidFill>
              <a:srgbClr val="4F81BD"/>
            </a:solidFill>
          </p:spPr>
          <p:txBody>
            <a:bodyPr wrap="square" lIns="0" tIns="0" rIns="0" bIns="0" rtlCol="0"/>
            <a:lstStyle/>
            <a:p>
              <a:endParaRPr/>
            </a:p>
          </p:txBody>
        </p:sp>
        <p:sp>
          <p:nvSpPr>
            <p:cNvPr id="5" name="object 5"/>
            <p:cNvSpPr/>
            <p:nvPr/>
          </p:nvSpPr>
          <p:spPr>
            <a:xfrm>
              <a:off x="5093208" y="1020494"/>
              <a:ext cx="6263640" cy="1516380"/>
            </a:xfrm>
            <a:custGeom>
              <a:avLst/>
              <a:gdLst/>
              <a:ahLst/>
              <a:cxnLst/>
              <a:rect l="l" t="t" r="r" b="b"/>
              <a:pathLst>
                <a:path w="6263640" h="1516380">
                  <a:moveTo>
                    <a:pt x="0" y="252724"/>
                  </a:moveTo>
                  <a:lnTo>
                    <a:pt x="4071" y="207297"/>
                  </a:lnTo>
                  <a:lnTo>
                    <a:pt x="15811" y="164540"/>
                  </a:lnTo>
                  <a:lnTo>
                    <a:pt x="34504" y="125169"/>
                  </a:lnTo>
                  <a:lnTo>
                    <a:pt x="59437" y="89897"/>
                  </a:lnTo>
                  <a:lnTo>
                    <a:pt x="89897" y="59437"/>
                  </a:lnTo>
                  <a:lnTo>
                    <a:pt x="125169" y="34504"/>
                  </a:lnTo>
                  <a:lnTo>
                    <a:pt x="164540" y="15811"/>
                  </a:lnTo>
                  <a:lnTo>
                    <a:pt x="207296" y="4071"/>
                  </a:lnTo>
                  <a:lnTo>
                    <a:pt x="252723" y="0"/>
                  </a:lnTo>
                  <a:lnTo>
                    <a:pt x="6010916" y="0"/>
                  </a:lnTo>
                  <a:lnTo>
                    <a:pt x="6056343" y="4071"/>
                  </a:lnTo>
                  <a:lnTo>
                    <a:pt x="6099099" y="15811"/>
                  </a:lnTo>
                  <a:lnTo>
                    <a:pt x="6138470" y="34504"/>
                  </a:lnTo>
                  <a:lnTo>
                    <a:pt x="6173743" y="59437"/>
                  </a:lnTo>
                  <a:lnTo>
                    <a:pt x="6204202" y="89897"/>
                  </a:lnTo>
                  <a:lnTo>
                    <a:pt x="6229135" y="125169"/>
                  </a:lnTo>
                  <a:lnTo>
                    <a:pt x="6247829" y="164540"/>
                  </a:lnTo>
                  <a:lnTo>
                    <a:pt x="6259568" y="207297"/>
                  </a:lnTo>
                  <a:lnTo>
                    <a:pt x="6263640" y="252724"/>
                  </a:lnTo>
                  <a:lnTo>
                    <a:pt x="6263640" y="1263595"/>
                  </a:lnTo>
                  <a:lnTo>
                    <a:pt x="6259568" y="1309022"/>
                  </a:lnTo>
                  <a:lnTo>
                    <a:pt x="6247829" y="1351778"/>
                  </a:lnTo>
                  <a:lnTo>
                    <a:pt x="6229135" y="1391150"/>
                  </a:lnTo>
                  <a:lnTo>
                    <a:pt x="6204202" y="1426422"/>
                  </a:lnTo>
                  <a:lnTo>
                    <a:pt x="6173743" y="1456882"/>
                  </a:lnTo>
                  <a:lnTo>
                    <a:pt x="6138470" y="1481815"/>
                  </a:lnTo>
                  <a:lnTo>
                    <a:pt x="6099099" y="1500508"/>
                  </a:lnTo>
                  <a:lnTo>
                    <a:pt x="6056343" y="1512248"/>
                  </a:lnTo>
                  <a:lnTo>
                    <a:pt x="6010916" y="1516320"/>
                  </a:lnTo>
                  <a:lnTo>
                    <a:pt x="252723" y="1516320"/>
                  </a:lnTo>
                  <a:lnTo>
                    <a:pt x="207296" y="1512248"/>
                  </a:lnTo>
                  <a:lnTo>
                    <a:pt x="164540" y="1500508"/>
                  </a:lnTo>
                  <a:lnTo>
                    <a:pt x="125169" y="1481815"/>
                  </a:lnTo>
                  <a:lnTo>
                    <a:pt x="89897" y="1456882"/>
                  </a:lnTo>
                  <a:lnTo>
                    <a:pt x="59437" y="1426422"/>
                  </a:lnTo>
                  <a:lnTo>
                    <a:pt x="34504" y="1391150"/>
                  </a:lnTo>
                  <a:lnTo>
                    <a:pt x="15811" y="1351778"/>
                  </a:lnTo>
                  <a:lnTo>
                    <a:pt x="4071" y="1309022"/>
                  </a:lnTo>
                  <a:lnTo>
                    <a:pt x="0" y="1263595"/>
                  </a:lnTo>
                  <a:lnTo>
                    <a:pt x="0" y="252724"/>
                  </a:lnTo>
                  <a:close/>
                </a:path>
              </a:pathLst>
            </a:custGeom>
            <a:ln w="25400">
              <a:solidFill>
                <a:srgbClr val="4F81BD"/>
              </a:solidFill>
            </a:ln>
          </p:spPr>
          <p:txBody>
            <a:bodyPr wrap="square" lIns="0" tIns="0" rIns="0" bIns="0" rtlCol="0"/>
            <a:lstStyle/>
            <a:p>
              <a:endParaRPr/>
            </a:p>
          </p:txBody>
        </p:sp>
      </p:grpSp>
      <p:sp>
        <p:nvSpPr>
          <p:cNvPr id="6" name="object 6"/>
          <p:cNvSpPr txBox="1">
            <a:spLocks noGrp="1"/>
          </p:cNvSpPr>
          <p:nvPr>
            <p:ph type="title"/>
          </p:nvPr>
        </p:nvSpPr>
        <p:spPr>
          <a:xfrm>
            <a:off x="5257398" y="1159255"/>
            <a:ext cx="5565140" cy="1186815"/>
          </a:xfrm>
          <a:prstGeom prst="rect">
            <a:avLst/>
          </a:prstGeom>
        </p:spPr>
        <p:txBody>
          <a:bodyPr vert="horz" wrap="square" lIns="0" tIns="48895" rIns="0" bIns="0" rtlCol="0">
            <a:spAutoFit/>
          </a:bodyPr>
          <a:lstStyle/>
          <a:p>
            <a:pPr marL="12700" marR="5080">
              <a:lnSpc>
                <a:spcPct val="91100"/>
              </a:lnSpc>
              <a:spcBef>
                <a:spcPts val="385"/>
              </a:spcBef>
            </a:pPr>
            <a:r>
              <a:rPr sz="2700" b="0" dirty="0">
                <a:solidFill>
                  <a:srgbClr val="FFFFFF"/>
                </a:solidFill>
                <a:latin typeface="Verdana"/>
                <a:cs typeface="Verdana"/>
              </a:rPr>
              <a:t>Moving</a:t>
            </a:r>
            <a:r>
              <a:rPr sz="2700" b="0" spc="-185" dirty="0">
                <a:solidFill>
                  <a:srgbClr val="FFFFFF"/>
                </a:solidFill>
                <a:latin typeface="Verdana"/>
                <a:cs typeface="Verdana"/>
              </a:rPr>
              <a:t> </a:t>
            </a:r>
            <a:r>
              <a:rPr sz="2700" b="0" spc="45" dirty="0">
                <a:solidFill>
                  <a:srgbClr val="FFFFFF"/>
                </a:solidFill>
                <a:latin typeface="Verdana"/>
                <a:cs typeface="Verdana"/>
              </a:rPr>
              <a:t>average</a:t>
            </a:r>
            <a:r>
              <a:rPr sz="2700" b="0" spc="-185" dirty="0">
                <a:solidFill>
                  <a:srgbClr val="FFFFFF"/>
                </a:solidFill>
                <a:latin typeface="Verdana"/>
                <a:cs typeface="Verdana"/>
              </a:rPr>
              <a:t> </a:t>
            </a:r>
            <a:r>
              <a:rPr sz="2700" b="0" dirty="0">
                <a:solidFill>
                  <a:srgbClr val="FFFFFF"/>
                </a:solidFill>
                <a:latin typeface="Verdana"/>
                <a:cs typeface="Verdana"/>
              </a:rPr>
              <a:t>computes</a:t>
            </a:r>
            <a:r>
              <a:rPr sz="2700" b="0" spc="-185" dirty="0">
                <a:solidFill>
                  <a:srgbClr val="FFFFFF"/>
                </a:solidFill>
                <a:latin typeface="Verdana"/>
                <a:cs typeface="Verdana"/>
              </a:rPr>
              <a:t> </a:t>
            </a:r>
            <a:r>
              <a:rPr sz="2700" b="0" spc="-25" dirty="0">
                <a:solidFill>
                  <a:srgbClr val="FFFFFF"/>
                </a:solidFill>
                <a:latin typeface="Verdana"/>
                <a:cs typeface="Verdana"/>
              </a:rPr>
              <a:t>the </a:t>
            </a:r>
            <a:r>
              <a:rPr sz="2700" b="0" dirty="0">
                <a:solidFill>
                  <a:srgbClr val="FFFFFF"/>
                </a:solidFill>
                <a:latin typeface="Verdana"/>
                <a:cs typeface="Verdana"/>
              </a:rPr>
              <a:t>mean</a:t>
            </a:r>
            <a:r>
              <a:rPr sz="2700" b="0" spc="-170" dirty="0">
                <a:solidFill>
                  <a:srgbClr val="FFFFFF"/>
                </a:solidFill>
                <a:latin typeface="Verdana"/>
                <a:cs typeface="Verdana"/>
              </a:rPr>
              <a:t> </a:t>
            </a:r>
            <a:r>
              <a:rPr sz="2700" b="0" dirty="0">
                <a:solidFill>
                  <a:srgbClr val="FFFFFF"/>
                </a:solidFill>
                <a:latin typeface="Verdana"/>
                <a:cs typeface="Verdana"/>
              </a:rPr>
              <a:t>of</a:t>
            </a:r>
            <a:r>
              <a:rPr sz="2700" b="0" spc="-170" dirty="0">
                <a:solidFill>
                  <a:srgbClr val="FFFFFF"/>
                </a:solidFill>
                <a:latin typeface="Verdana"/>
                <a:cs typeface="Verdana"/>
              </a:rPr>
              <a:t> </a:t>
            </a:r>
            <a:r>
              <a:rPr sz="2700" b="0" spc="-40" dirty="0">
                <a:solidFill>
                  <a:srgbClr val="FFFFFF"/>
                </a:solidFill>
                <a:latin typeface="Verdana"/>
                <a:cs typeface="Verdana"/>
              </a:rPr>
              <a:t>the</a:t>
            </a:r>
            <a:r>
              <a:rPr sz="2700" b="0" spc="-165" dirty="0">
                <a:solidFill>
                  <a:srgbClr val="FFFFFF"/>
                </a:solidFill>
                <a:latin typeface="Verdana"/>
                <a:cs typeface="Verdana"/>
              </a:rPr>
              <a:t> </a:t>
            </a:r>
            <a:r>
              <a:rPr sz="2700" b="0" spc="105" dirty="0">
                <a:solidFill>
                  <a:srgbClr val="FFFFFF"/>
                </a:solidFill>
                <a:latin typeface="Verdana"/>
                <a:cs typeface="Verdana"/>
              </a:rPr>
              <a:t>data</a:t>
            </a:r>
            <a:r>
              <a:rPr sz="2700" b="0" spc="-170" dirty="0">
                <a:solidFill>
                  <a:srgbClr val="FFFFFF"/>
                </a:solidFill>
                <a:latin typeface="Verdana"/>
                <a:cs typeface="Verdana"/>
              </a:rPr>
              <a:t> </a:t>
            </a:r>
            <a:r>
              <a:rPr sz="2700" b="0" spc="-55" dirty="0">
                <a:solidFill>
                  <a:srgbClr val="FFFFFF"/>
                </a:solidFill>
                <a:latin typeface="Verdana"/>
                <a:cs typeface="Verdana"/>
              </a:rPr>
              <a:t>over</a:t>
            </a:r>
            <a:r>
              <a:rPr sz="2700" b="0" spc="-170" dirty="0">
                <a:solidFill>
                  <a:srgbClr val="FFFFFF"/>
                </a:solidFill>
                <a:latin typeface="Verdana"/>
                <a:cs typeface="Verdana"/>
              </a:rPr>
              <a:t> </a:t>
            </a:r>
            <a:r>
              <a:rPr sz="2700" b="0" spc="210" dirty="0">
                <a:solidFill>
                  <a:srgbClr val="FFFFFF"/>
                </a:solidFill>
                <a:latin typeface="Verdana"/>
                <a:cs typeface="Verdana"/>
              </a:rPr>
              <a:t>a</a:t>
            </a:r>
            <a:r>
              <a:rPr sz="2700" b="0" spc="-165" dirty="0">
                <a:solidFill>
                  <a:srgbClr val="FFFFFF"/>
                </a:solidFill>
                <a:latin typeface="Verdana"/>
                <a:cs typeface="Verdana"/>
              </a:rPr>
              <a:t> </a:t>
            </a:r>
            <a:r>
              <a:rPr sz="2700" b="0" spc="-10" dirty="0">
                <a:solidFill>
                  <a:srgbClr val="FFFFFF"/>
                </a:solidFill>
                <a:latin typeface="Verdana"/>
                <a:cs typeface="Verdana"/>
              </a:rPr>
              <a:t>window </a:t>
            </a:r>
            <a:r>
              <a:rPr sz="2700" b="0" spc="-75" dirty="0">
                <a:solidFill>
                  <a:srgbClr val="FFFFFF"/>
                </a:solidFill>
                <a:latin typeface="Verdana"/>
                <a:cs typeface="Verdana"/>
              </a:rPr>
              <a:t>across</a:t>
            </a:r>
            <a:r>
              <a:rPr sz="2700" b="0" spc="-195" dirty="0">
                <a:solidFill>
                  <a:srgbClr val="FFFFFF"/>
                </a:solidFill>
                <a:latin typeface="Verdana"/>
                <a:cs typeface="Verdana"/>
              </a:rPr>
              <a:t> </a:t>
            </a:r>
            <a:r>
              <a:rPr sz="2700" b="0" spc="210" dirty="0">
                <a:solidFill>
                  <a:srgbClr val="FFFFFF"/>
                </a:solidFill>
                <a:latin typeface="Verdana"/>
                <a:cs typeface="Verdana"/>
              </a:rPr>
              <a:t>a</a:t>
            </a:r>
            <a:r>
              <a:rPr sz="2700" b="0" spc="-190" dirty="0">
                <a:solidFill>
                  <a:srgbClr val="FFFFFF"/>
                </a:solidFill>
                <a:latin typeface="Verdana"/>
                <a:cs typeface="Verdana"/>
              </a:rPr>
              <a:t> </a:t>
            </a:r>
            <a:r>
              <a:rPr sz="2700" b="0" spc="-85" dirty="0">
                <a:solidFill>
                  <a:srgbClr val="FFFFFF"/>
                </a:solidFill>
                <a:latin typeface="Verdana"/>
                <a:cs typeface="Verdana"/>
              </a:rPr>
              <a:t>time</a:t>
            </a:r>
            <a:r>
              <a:rPr sz="2700" b="0" spc="-190" dirty="0">
                <a:solidFill>
                  <a:srgbClr val="FFFFFF"/>
                </a:solidFill>
                <a:latin typeface="Verdana"/>
                <a:cs typeface="Verdana"/>
              </a:rPr>
              <a:t> </a:t>
            </a:r>
            <a:r>
              <a:rPr sz="2700" b="0" spc="-10" dirty="0">
                <a:solidFill>
                  <a:srgbClr val="FFFFFF"/>
                </a:solidFill>
                <a:latin typeface="Verdana"/>
                <a:cs typeface="Verdana"/>
              </a:rPr>
              <a:t>series</a:t>
            </a:r>
            <a:endParaRPr sz="2700">
              <a:latin typeface="Verdana"/>
              <a:cs typeface="Verdana"/>
            </a:endParaRPr>
          </a:p>
        </p:txBody>
      </p:sp>
      <p:grpSp>
        <p:nvGrpSpPr>
          <p:cNvPr id="7" name="object 7"/>
          <p:cNvGrpSpPr/>
          <p:nvPr/>
        </p:nvGrpSpPr>
        <p:grpSpPr>
          <a:xfrm>
            <a:off x="5080508" y="2601875"/>
            <a:ext cx="6289040" cy="1541780"/>
            <a:chOff x="5080508" y="2601875"/>
            <a:chExt cx="6289040" cy="1541780"/>
          </a:xfrm>
        </p:grpSpPr>
        <p:sp>
          <p:nvSpPr>
            <p:cNvPr id="8" name="object 8"/>
            <p:cNvSpPr/>
            <p:nvPr/>
          </p:nvSpPr>
          <p:spPr>
            <a:xfrm>
              <a:off x="5093208" y="2614575"/>
              <a:ext cx="6263640" cy="1516380"/>
            </a:xfrm>
            <a:custGeom>
              <a:avLst/>
              <a:gdLst/>
              <a:ahLst/>
              <a:cxnLst/>
              <a:rect l="l" t="t" r="r" b="b"/>
              <a:pathLst>
                <a:path w="6263640" h="1516379">
                  <a:moveTo>
                    <a:pt x="6010916" y="0"/>
                  </a:moveTo>
                  <a:lnTo>
                    <a:pt x="252723" y="0"/>
                  </a:lnTo>
                  <a:lnTo>
                    <a:pt x="207296" y="4071"/>
                  </a:lnTo>
                  <a:lnTo>
                    <a:pt x="164540" y="15811"/>
                  </a:lnTo>
                  <a:lnTo>
                    <a:pt x="125169" y="34504"/>
                  </a:lnTo>
                  <a:lnTo>
                    <a:pt x="89896" y="59437"/>
                  </a:lnTo>
                  <a:lnTo>
                    <a:pt x="59437" y="89897"/>
                  </a:lnTo>
                  <a:lnTo>
                    <a:pt x="34504" y="125170"/>
                  </a:lnTo>
                  <a:lnTo>
                    <a:pt x="15811" y="164541"/>
                  </a:lnTo>
                  <a:lnTo>
                    <a:pt x="4071" y="207297"/>
                  </a:lnTo>
                  <a:lnTo>
                    <a:pt x="0" y="252724"/>
                  </a:lnTo>
                  <a:lnTo>
                    <a:pt x="0" y="1263595"/>
                  </a:lnTo>
                  <a:lnTo>
                    <a:pt x="4071" y="1309023"/>
                  </a:lnTo>
                  <a:lnTo>
                    <a:pt x="15811" y="1351779"/>
                  </a:lnTo>
                  <a:lnTo>
                    <a:pt x="34504" y="1391150"/>
                  </a:lnTo>
                  <a:lnTo>
                    <a:pt x="59437" y="1426423"/>
                  </a:lnTo>
                  <a:lnTo>
                    <a:pt x="89896" y="1456882"/>
                  </a:lnTo>
                  <a:lnTo>
                    <a:pt x="125169" y="1481816"/>
                  </a:lnTo>
                  <a:lnTo>
                    <a:pt x="164540" y="1500509"/>
                  </a:lnTo>
                  <a:lnTo>
                    <a:pt x="207296" y="1512248"/>
                  </a:lnTo>
                  <a:lnTo>
                    <a:pt x="252723" y="1516320"/>
                  </a:lnTo>
                  <a:lnTo>
                    <a:pt x="6010916" y="1516320"/>
                  </a:lnTo>
                  <a:lnTo>
                    <a:pt x="6056343" y="1512248"/>
                  </a:lnTo>
                  <a:lnTo>
                    <a:pt x="6099099" y="1500509"/>
                  </a:lnTo>
                  <a:lnTo>
                    <a:pt x="6138470" y="1481816"/>
                  </a:lnTo>
                  <a:lnTo>
                    <a:pt x="6173743" y="1456882"/>
                  </a:lnTo>
                  <a:lnTo>
                    <a:pt x="6204202" y="1426423"/>
                  </a:lnTo>
                  <a:lnTo>
                    <a:pt x="6229135" y="1391150"/>
                  </a:lnTo>
                  <a:lnTo>
                    <a:pt x="6247828" y="1351779"/>
                  </a:lnTo>
                  <a:lnTo>
                    <a:pt x="6259568" y="1309023"/>
                  </a:lnTo>
                  <a:lnTo>
                    <a:pt x="6263640" y="1263595"/>
                  </a:lnTo>
                  <a:lnTo>
                    <a:pt x="6263640" y="252724"/>
                  </a:lnTo>
                  <a:lnTo>
                    <a:pt x="6259568" y="207297"/>
                  </a:lnTo>
                  <a:lnTo>
                    <a:pt x="6247828" y="164541"/>
                  </a:lnTo>
                  <a:lnTo>
                    <a:pt x="6229135" y="125170"/>
                  </a:lnTo>
                  <a:lnTo>
                    <a:pt x="6204202" y="89897"/>
                  </a:lnTo>
                  <a:lnTo>
                    <a:pt x="6173743" y="59437"/>
                  </a:lnTo>
                  <a:lnTo>
                    <a:pt x="6138470" y="34504"/>
                  </a:lnTo>
                  <a:lnTo>
                    <a:pt x="6099099" y="15811"/>
                  </a:lnTo>
                  <a:lnTo>
                    <a:pt x="6056343" y="4071"/>
                  </a:lnTo>
                  <a:lnTo>
                    <a:pt x="6010916" y="0"/>
                  </a:lnTo>
                  <a:close/>
                </a:path>
              </a:pathLst>
            </a:custGeom>
            <a:solidFill>
              <a:srgbClr val="4F81BD"/>
            </a:solidFill>
          </p:spPr>
          <p:txBody>
            <a:bodyPr wrap="square" lIns="0" tIns="0" rIns="0" bIns="0" rtlCol="0"/>
            <a:lstStyle/>
            <a:p>
              <a:endParaRPr/>
            </a:p>
          </p:txBody>
        </p:sp>
        <p:sp>
          <p:nvSpPr>
            <p:cNvPr id="9" name="object 9"/>
            <p:cNvSpPr/>
            <p:nvPr/>
          </p:nvSpPr>
          <p:spPr>
            <a:xfrm>
              <a:off x="5093208" y="2614575"/>
              <a:ext cx="6263640" cy="1516380"/>
            </a:xfrm>
            <a:custGeom>
              <a:avLst/>
              <a:gdLst/>
              <a:ahLst/>
              <a:cxnLst/>
              <a:rect l="l" t="t" r="r" b="b"/>
              <a:pathLst>
                <a:path w="6263640" h="1516379">
                  <a:moveTo>
                    <a:pt x="0" y="252724"/>
                  </a:moveTo>
                  <a:lnTo>
                    <a:pt x="4071" y="207297"/>
                  </a:lnTo>
                  <a:lnTo>
                    <a:pt x="15811" y="164540"/>
                  </a:lnTo>
                  <a:lnTo>
                    <a:pt x="34504" y="125169"/>
                  </a:lnTo>
                  <a:lnTo>
                    <a:pt x="59437" y="89897"/>
                  </a:lnTo>
                  <a:lnTo>
                    <a:pt x="89897" y="59437"/>
                  </a:lnTo>
                  <a:lnTo>
                    <a:pt x="125169" y="34504"/>
                  </a:lnTo>
                  <a:lnTo>
                    <a:pt x="164540" y="15811"/>
                  </a:lnTo>
                  <a:lnTo>
                    <a:pt x="207296" y="4071"/>
                  </a:lnTo>
                  <a:lnTo>
                    <a:pt x="252723" y="0"/>
                  </a:lnTo>
                  <a:lnTo>
                    <a:pt x="6010916" y="0"/>
                  </a:lnTo>
                  <a:lnTo>
                    <a:pt x="6056343" y="4071"/>
                  </a:lnTo>
                  <a:lnTo>
                    <a:pt x="6099099" y="15811"/>
                  </a:lnTo>
                  <a:lnTo>
                    <a:pt x="6138470" y="34504"/>
                  </a:lnTo>
                  <a:lnTo>
                    <a:pt x="6173743" y="59437"/>
                  </a:lnTo>
                  <a:lnTo>
                    <a:pt x="6204202" y="89897"/>
                  </a:lnTo>
                  <a:lnTo>
                    <a:pt x="6229135" y="125169"/>
                  </a:lnTo>
                  <a:lnTo>
                    <a:pt x="6247829" y="164540"/>
                  </a:lnTo>
                  <a:lnTo>
                    <a:pt x="6259568" y="207297"/>
                  </a:lnTo>
                  <a:lnTo>
                    <a:pt x="6263640" y="252724"/>
                  </a:lnTo>
                  <a:lnTo>
                    <a:pt x="6263640" y="1263595"/>
                  </a:lnTo>
                  <a:lnTo>
                    <a:pt x="6259568" y="1309022"/>
                  </a:lnTo>
                  <a:lnTo>
                    <a:pt x="6247829" y="1351778"/>
                  </a:lnTo>
                  <a:lnTo>
                    <a:pt x="6229135" y="1391150"/>
                  </a:lnTo>
                  <a:lnTo>
                    <a:pt x="6204202" y="1426422"/>
                  </a:lnTo>
                  <a:lnTo>
                    <a:pt x="6173743" y="1456882"/>
                  </a:lnTo>
                  <a:lnTo>
                    <a:pt x="6138470" y="1481815"/>
                  </a:lnTo>
                  <a:lnTo>
                    <a:pt x="6099099" y="1500508"/>
                  </a:lnTo>
                  <a:lnTo>
                    <a:pt x="6056343" y="1512248"/>
                  </a:lnTo>
                  <a:lnTo>
                    <a:pt x="6010916" y="1516320"/>
                  </a:lnTo>
                  <a:lnTo>
                    <a:pt x="252723" y="1516320"/>
                  </a:lnTo>
                  <a:lnTo>
                    <a:pt x="207296" y="1512248"/>
                  </a:lnTo>
                  <a:lnTo>
                    <a:pt x="164540" y="1500508"/>
                  </a:lnTo>
                  <a:lnTo>
                    <a:pt x="125169" y="1481815"/>
                  </a:lnTo>
                  <a:lnTo>
                    <a:pt x="89897" y="1456882"/>
                  </a:lnTo>
                  <a:lnTo>
                    <a:pt x="59437" y="1426422"/>
                  </a:lnTo>
                  <a:lnTo>
                    <a:pt x="34504" y="1391150"/>
                  </a:lnTo>
                  <a:lnTo>
                    <a:pt x="15811" y="1351778"/>
                  </a:lnTo>
                  <a:lnTo>
                    <a:pt x="4071" y="1309022"/>
                  </a:lnTo>
                  <a:lnTo>
                    <a:pt x="0" y="1263595"/>
                  </a:lnTo>
                  <a:lnTo>
                    <a:pt x="0" y="252724"/>
                  </a:lnTo>
                  <a:close/>
                </a:path>
              </a:pathLst>
            </a:custGeom>
            <a:ln w="25400">
              <a:solidFill>
                <a:srgbClr val="4F81BD"/>
              </a:solidFill>
            </a:ln>
          </p:spPr>
          <p:txBody>
            <a:bodyPr wrap="square" lIns="0" tIns="0" rIns="0" bIns="0" rtlCol="0"/>
            <a:lstStyle/>
            <a:p>
              <a:endParaRPr/>
            </a:p>
          </p:txBody>
        </p:sp>
      </p:grpSp>
      <p:sp>
        <p:nvSpPr>
          <p:cNvPr id="10" name="object 10"/>
          <p:cNvSpPr txBox="1"/>
          <p:nvPr/>
        </p:nvSpPr>
        <p:spPr>
          <a:xfrm>
            <a:off x="5257398" y="2753359"/>
            <a:ext cx="5214620" cy="1186815"/>
          </a:xfrm>
          <a:prstGeom prst="rect">
            <a:avLst/>
          </a:prstGeom>
        </p:spPr>
        <p:txBody>
          <a:bodyPr vert="horz" wrap="square" lIns="0" tIns="48895" rIns="0" bIns="0" rtlCol="0">
            <a:spAutoFit/>
          </a:bodyPr>
          <a:lstStyle/>
          <a:p>
            <a:pPr marL="12700" marR="5080">
              <a:lnSpc>
                <a:spcPct val="91100"/>
              </a:lnSpc>
              <a:spcBef>
                <a:spcPts val="385"/>
              </a:spcBef>
            </a:pPr>
            <a:r>
              <a:rPr sz="2700" spc="-155" dirty="0">
                <a:solidFill>
                  <a:srgbClr val="FFFFFF"/>
                </a:solidFill>
                <a:latin typeface="Verdana"/>
                <a:cs typeface="Verdana"/>
              </a:rPr>
              <a:t>The</a:t>
            </a:r>
            <a:r>
              <a:rPr sz="2700" spc="-190" dirty="0">
                <a:solidFill>
                  <a:srgbClr val="FFFFFF"/>
                </a:solidFill>
                <a:latin typeface="Verdana"/>
                <a:cs typeface="Verdana"/>
              </a:rPr>
              <a:t> </a:t>
            </a:r>
            <a:r>
              <a:rPr sz="2700" dirty="0">
                <a:solidFill>
                  <a:srgbClr val="FFFFFF"/>
                </a:solidFill>
                <a:latin typeface="Verdana"/>
                <a:cs typeface="Verdana"/>
              </a:rPr>
              <a:t>window</a:t>
            </a:r>
            <a:r>
              <a:rPr sz="2700" spc="-190" dirty="0">
                <a:solidFill>
                  <a:srgbClr val="FFFFFF"/>
                </a:solidFill>
                <a:latin typeface="Verdana"/>
                <a:cs typeface="Verdana"/>
              </a:rPr>
              <a:t> </a:t>
            </a:r>
            <a:r>
              <a:rPr sz="2700" spc="-195" dirty="0">
                <a:solidFill>
                  <a:srgbClr val="FFFFFF"/>
                </a:solidFill>
                <a:latin typeface="Verdana"/>
                <a:cs typeface="Verdana"/>
              </a:rPr>
              <a:t>size,</a:t>
            </a:r>
            <a:r>
              <a:rPr sz="2700" spc="-185" dirty="0">
                <a:solidFill>
                  <a:srgbClr val="FFFFFF"/>
                </a:solidFill>
                <a:latin typeface="Verdana"/>
                <a:cs typeface="Verdana"/>
              </a:rPr>
              <a:t> </a:t>
            </a:r>
            <a:r>
              <a:rPr sz="2700" spc="-190" dirty="0">
                <a:solidFill>
                  <a:srgbClr val="FFFFFF"/>
                </a:solidFill>
                <a:latin typeface="Verdana"/>
                <a:cs typeface="Verdana"/>
              </a:rPr>
              <a:t>m, </a:t>
            </a:r>
            <a:r>
              <a:rPr sz="2700" spc="-50" dirty="0">
                <a:solidFill>
                  <a:srgbClr val="FFFFFF"/>
                </a:solidFill>
                <a:latin typeface="Verdana"/>
                <a:cs typeface="Verdana"/>
              </a:rPr>
              <a:t>defines</a:t>
            </a:r>
            <a:r>
              <a:rPr sz="2700" spc="-185" dirty="0">
                <a:solidFill>
                  <a:srgbClr val="FFFFFF"/>
                </a:solidFill>
                <a:latin typeface="Verdana"/>
                <a:cs typeface="Verdana"/>
              </a:rPr>
              <a:t> </a:t>
            </a:r>
            <a:r>
              <a:rPr sz="2700" spc="-25" dirty="0">
                <a:solidFill>
                  <a:srgbClr val="FFFFFF"/>
                </a:solidFill>
                <a:latin typeface="Verdana"/>
                <a:cs typeface="Verdana"/>
              </a:rPr>
              <a:t>the </a:t>
            </a:r>
            <a:r>
              <a:rPr sz="2700" spc="-60" dirty="0">
                <a:solidFill>
                  <a:srgbClr val="FFFFFF"/>
                </a:solidFill>
                <a:latin typeface="Verdana"/>
                <a:cs typeface="Verdana"/>
              </a:rPr>
              <a:t>order</a:t>
            </a:r>
            <a:r>
              <a:rPr sz="2700" spc="-195" dirty="0">
                <a:solidFill>
                  <a:srgbClr val="FFFFFF"/>
                </a:solidFill>
                <a:latin typeface="Verdana"/>
                <a:cs typeface="Verdana"/>
              </a:rPr>
              <a:t> </a:t>
            </a:r>
            <a:r>
              <a:rPr sz="2700" dirty="0">
                <a:solidFill>
                  <a:srgbClr val="FFFFFF"/>
                </a:solidFill>
                <a:latin typeface="Verdana"/>
                <a:cs typeface="Verdana"/>
              </a:rPr>
              <a:t>of</a:t>
            </a:r>
            <a:r>
              <a:rPr sz="2700" spc="-190" dirty="0">
                <a:solidFill>
                  <a:srgbClr val="FFFFFF"/>
                </a:solidFill>
                <a:latin typeface="Verdana"/>
                <a:cs typeface="Verdana"/>
              </a:rPr>
              <a:t> </a:t>
            </a:r>
            <a:r>
              <a:rPr sz="2700" spc="-40" dirty="0">
                <a:solidFill>
                  <a:srgbClr val="FFFFFF"/>
                </a:solidFill>
                <a:latin typeface="Verdana"/>
                <a:cs typeface="Verdana"/>
              </a:rPr>
              <a:t>the</a:t>
            </a:r>
            <a:r>
              <a:rPr sz="2700" spc="-195" dirty="0">
                <a:solidFill>
                  <a:srgbClr val="FFFFFF"/>
                </a:solidFill>
                <a:latin typeface="Verdana"/>
                <a:cs typeface="Verdana"/>
              </a:rPr>
              <a:t> </a:t>
            </a:r>
            <a:r>
              <a:rPr sz="2700" spc="-45" dirty="0">
                <a:solidFill>
                  <a:srgbClr val="FFFFFF"/>
                </a:solidFill>
                <a:latin typeface="Verdana"/>
                <a:cs typeface="Verdana"/>
              </a:rPr>
              <a:t>moving</a:t>
            </a:r>
            <a:r>
              <a:rPr sz="2700" spc="-190" dirty="0">
                <a:solidFill>
                  <a:srgbClr val="FFFFFF"/>
                </a:solidFill>
                <a:latin typeface="Verdana"/>
                <a:cs typeface="Verdana"/>
              </a:rPr>
              <a:t> </a:t>
            </a:r>
            <a:r>
              <a:rPr sz="2700" spc="35" dirty="0">
                <a:solidFill>
                  <a:srgbClr val="FFFFFF"/>
                </a:solidFill>
                <a:latin typeface="Verdana"/>
                <a:cs typeface="Verdana"/>
              </a:rPr>
              <a:t>average </a:t>
            </a:r>
            <a:r>
              <a:rPr sz="2700" spc="65" dirty="0">
                <a:solidFill>
                  <a:srgbClr val="FFFFFF"/>
                </a:solidFill>
                <a:latin typeface="Verdana"/>
                <a:cs typeface="Verdana"/>
              </a:rPr>
              <a:t>denoted</a:t>
            </a:r>
            <a:r>
              <a:rPr sz="2700" spc="-190" dirty="0">
                <a:solidFill>
                  <a:srgbClr val="FFFFFF"/>
                </a:solidFill>
                <a:latin typeface="Verdana"/>
                <a:cs typeface="Verdana"/>
              </a:rPr>
              <a:t> </a:t>
            </a:r>
            <a:r>
              <a:rPr sz="2700" spc="-85" dirty="0">
                <a:solidFill>
                  <a:srgbClr val="FFFFFF"/>
                </a:solidFill>
                <a:latin typeface="Verdana"/>
                <a:cs typeface="Verdana"/>
              </a:rPr>
              <a:t>as</a:t>
            </a:r>
            <a:r>
              <a:rPr sz="2700" spc="-185" dirty="0">
                <a:solidFill>
                  <a:srgbClr val="FFFFFF"/>
                </a:solidFill>
                <a:latin typeface="Verdana"/>
                <a:cs typeface="Verdana"/>
              </a:rPr>
              <a:t> </a:t>
            </a:r>
            <a:r>
              <a:rPr sz="2700" spc="-229" dirty="0">
                <a:solidFill>
                  <a:srgbClr val="FFFFFF"/>
                </a:solidFill>
                <a:latin typeface="Verdana"/>
                <a:cs typeface="Verdana"/>
              </a:rPr>
              <a:t>m-</a:t>
            </a:r>
            <a:r>
              <a:rPr sz="2700" spc="140" dirty="0">
                <a:solidFill>
                  <a:srgbClr val="FFFFFF"/>
                </a:solidFill>
                <a:latin typeface="Verdana"/>
                <a:cs typeface="Verdana"/>
              </a:rPr>
              <a:t>MA</a:t>
            </a:r>
            <a:endParaRPr sz="2700">
              <a:latin typeface="Verdana"/>
              <a:cs typeface="Verdana"/>
            </a:endParaRPr>
          </a:p>
        </p:txBody>
      </p:sp>
      <p:grpSp>
        <p:nvGrpSpPr>
          <p:cNvPr id="11" name="object 11"/>
          <p:cNvGrpSpPr/>
          <p:nvPr/>
        </p:nvGrpSpPr>
        <p:grpSpPr>
          <a:xfrm>
            <a:off x="5080508" y="4195955"/>
            <a:ext cx="6289040" cy="1541780"/>
            <a:chOff x="5080508" y="4195955"/>
            <a:chExt cx="6289040" cy="1541780"/>
          </a:xfrm>
        </p:grpSpPr>
        <p:sp>
          <p:nvSpPr>
            <p:cNvPr id="12" name="object 12"/>
            <p:cNvSpPr/>
            <p:nvPr/>
          </p:nvSpPr>
          <p:spPr>
            <a:xfrm>
              <a:off x="5093208" y="4208655"/>
              <a:ext cx="6263640" cy="1516380"/>
            </a:xfrm>
            <a:custGeom>
              <a:avLst/>
              <a:gdLst/>
              <a:ahLst/>
              <a:cxnLst/>
              <a:rect l="l" t="t" r="r" b="b"/>
              <a:pathLst>
                <a:path w="6263640" h="1516379">
                  <a:moveTo>
                    <a:pt x="6010916" y="0"/>
                  </a:moveTo>
                  <a:lnTo>
                    <a:pt x="252723" y="0"/>
                  </a:lnTo>
                  <a:lnTo>
                    <a:pt x="207296" y="4071"/>
                  </a:lnTo>
                  <a:lnTo>
                    <a:pt x="164540" y="15811"/>
                  </a:lnTo>
                  <a:lnTo>
                    <a:pt x="125169" y="34504"/>
                  </a:lnTo>
                  <a:lnTo>
                    <a:pt x="89896" y="59437"/>
                  </a:lnTo>
                  <a:lnTo>
                    <a:pt x="59437" y="89897"/>
                  </a:lnTo>
                  <a:lnTo>
                    <a:pt x="34504" y="125170"/>
                  </a:lnTo>
                  <a:lnTo>
                    <a:pt x="15811" y="164541"/>
                  </a:lnTo>
                  <a:lnTo>
                    <a:pt x="4071" y="207297"/>
                  </a:lnTo>
                  <a:lnTo>
                    <a:pt x="0" y="252724"/>
                  </a:lnTo>
                  <a:lnTo>
                    <a:pt x="0" y="1263595"/>
                  </a:lnTo>
                  <a:lnTo>
                    <a:pt x="4071" y="1309023"/>
                  </a:lnTo>
                  <a:lnTo>
                    <a:pt x="15811" y="1351779"/>
                  </a:lnTo>
                  <a:lnTo>
                    <a:pt x="34504" y="1391150"/>
                  </a:lnTo>
                  <a:lnTo>
                    <a:pt x="59437" y="1426422"/>
                  </a:lnTo>
                  <a:lnTo>
                    <a:pt x="89896" y="1456882"/>
                  </a:lnTo>
                  <a:lnTo>
                    <a:pt x="125169" y="1481815"/>
                  </a:lnTo>
                  <a:lnTo>
                    <a:pt x="164540" y="1500509"/>
                  </a:lnTo>
                  <a:lnTo>
                    <a:pt x="207296" y="1512248"/>
                  </a:lnTo>
                  <a:lnTo>
                    <a:pt x="252723" y="1516320"/>
                  </a:lnTo>
                  <a:lnTo>
                    <a:pt x="6010916" y="1516320"/>
                  </a:lnTo>
                  <a:lnTo>
                    <a:pt x="6056343" y="1512248"/>
                  </a:lnTo>
                  <a:lnTo>
                    <a:pt x="6099099" y="1500509"/>
                  </a:lnTo>
                  <a:lnTo>
                    <a:pt x="6138470" y="1481815"/>
                  </a:lnTo>
                  <a:lnTo>
                    <a:pt x="6173743" y="1456882"/>
                  </a:lnTo>
                  <a:lnTo>
                    <a:pt x="6204202" y="1426422"/>
                  </a:lnTo>
                  <a:lnTo>
                    <a:pt x="6229135" y="1391150"/>
                  </a:lnTo>
                  <a:lnTo>
                    <a:pt x="6247828" y="1351779"/>
                  </a:lnTo>
                  <a:lnTo>
                    <a:pt x="6259568" y="1309023"/>
                  </a:lnTo>
                  <a:lnTo>
                    <a:pt x="6263640" y="1263595"/>
                  </a:lnTo>
                  <a:lnTo>
                    <a:pt x="6263640" y="252724"/>
                  </a:lnTo>
                  <a:lnTo>
                    <a:pt x="6259568" y="207297"/>
                  </a:lnTo>
                  <a:lnTo>
                    <a:pt x="6247828" y="164541"/>
                  </a:lnTo>
                  <a:lnTo>
                    <a:pt x="6229135" y="125170"/>
                  </a:lnTo>
                  <a:lnTo>
                    <a:pt x="6204202" y="89897"/>
                  </a:lnTo>
                  <a:lnTo>
                    <a:pt x="6173743" y="59437"/>
                  </a:lnTo>
                  <a:lnTo>
                    <a:pt x="6138470" y="34504"/>
                  </a:lnTo>
                  <a:lnTo>
                    <a:pt x="6099099" y="15811"/>
                  </a:lnTo>
                  <a:lnTo>
                    <a:pt x="6056343" y="4071"/>
                  </a:lnTo>
                  <a:lnTo>
                    <a:pt x="6010916" y="0"/>
                  </a:lnTo>
                  <a:close/>
                </a:path>
              </a:pathLst>
            </a:custGeom>
            <a:solidFill>
              <a:srgbClr val="4F81BD"/>
            </a:solidFill>
          </p:spPr>
          <p:txBody>
            <a:bodyPr wrap="square" lIns="0" tIns="0" rIns="0" bIns="0" rtlCol="0"/>
            <a:lstStyle/>
            <a:p>
              <a:endParaRPr/>
            </a:p>
          </p:txBody>
        </p:sp>
        <p:sp>
          <p:nvSpPr>
            <p:cNvPr id="13" name="object 13"/>
            <p:cNvSpPr/>
            <p:nvPr/>
          </p:nvSpPr>
          <p:spPr>
            <a:xfrm>
              <a:off x="5093208" y="4208655"/>
              <a:ext cx="6263640" cy="1516380"/>
            </a:xfrm>
            <a:custGeom>
              <a:avLst/>
              <a:gdLst/>
              <a:ahLst/>
              <a:cxnLst/>
              <a:rect l="l" t="t" r="r" b="b"/>
              <a:pathLst>
                <a:path w="6263640" h="1516379">
                  <a:moveTo>
                    <a:pt x="0" y="252724"/>
                  </a:moveTo>
                  <a:lnTo>
                    <a:pt x="4071" y="207297"/>
                  </a:lnTo>
                  <a:lnTo>
                    <a:pt x="15811" y="164540"/>
                  </a:lnTo>
                  <a:lnTo>
                    <a:pt x="34504" y="125169"/>
                  </a:lnTo>
                  <a:lnTo>
                    <a:pt x="59437" y="89897"/>
                  </a:lnTo>
                  <a:lnTo>
                    <a:pt x="89897" y="59437"/>
                  </a:lnTo>
                  <a:lnTo>
                    <a:pt x="125169" y="34504"/>
                  </a:lnTo>
                  <a:lnTo>
                    <a:pt x="164540" y="15811"/>
                  </a:lnTo>
                  <a:lnTo>
                    <a:pt x="207296" y="4071"/>
                  </a:lnTo>
                  <a:lnTo>
                    <a:pt x="252723" y="0"/>
                  </a:lnTo>
                  <a:lnTo>
                    <a:pt x="6010916" y="0"/>
                  </a:lnTo>
                  <a:lnTo>
                    <a:pt x="6056343" y="4071"/>
                  </a:lnTo>
                  <a:lnTo>
                    <a:pt x="6099099" y="15811"/>
                  </a:lnTo>
                  <a:lnTo>
                    <a:pt x="6138470" y="34504"/>
                  </a:lnTo>
                  <a:lnTo>
                    <a:pt x="6173743" y="59437"/>
                  </a:lnTo>
                  <a:lnTo>
                    <a:pt x="6204202" y="89897"/>
                  </a:lnTo>
                  <a:lnTo>
                    <a:pt x="6229135" y="125169"/>
                  </a:lnTo>
                  <a:lnTo>
                    <a:pt x="6247829" y="164540"/>
                  </a:lnTo>
                  <a:lnTo>
                    <a:pt x="6259568" y="207297"/>
                  </a:lnTo>
                  <a:lnTo>
                    <a:pt x="6263640" y="252724"/>
                  </a:lnTo>
                  <a:lnTo>
                    <a:pt x="6263640" y="1263595"/>
                  </a:lnTo>
                  <a:lnTo>
                    <a:pt x="6259568" y="1309022"/>
                  </a:lnTo>
                  <a:lnTo>
                    <a:pt x="6247829" y="1351778"/>
                  </a:lnTo>
                  <a:lnTo>
                    <a:pt x="6229135" y="1391150"/>
                  </a:lnTo>
                  <a:lnTo>
                    <a:pt x="6204202" y="1426422"/>
                  </a:lnTo>
                  <a:lnTo>
                    <a:pt x="6173743" y="1456882"/>
                  </a:lnTo>
                  <a:lnTo>
                    <a:pt x="6138470" y="1481815"/>
                  </a:lnTo>
                  <a:lnTo>
                    <a:pt x="6099099" y="1500508"/>
                  </a:lnTo>
                  <a:lnTo>
                    <a:pt x="6056343" y="1512248"/>
                  </a:lnTo>
                  <a:lnTo>
                    <a:pt x="6010916" y="1516320"/>
                  </a:lnTo>
                  <a:lnTo>
                    <a:pt x="252723" y="1516320"/>
                  </a:lnTo>
                  <a:lnTo>
                    <a:pt x="207296" y="1512248"/>
                  </a:lnTo>
                  <a:lnTo>
                    <a:pt x="164540" y="1500508"/>
                  </a:lnTo>
                  <a:lnTo>
                    <a:pt x="125169" y="1481815"/>
                  </a:lnTo>
                  <a:lnTo>
                    <a:pt x="89897" y="1456882"/>
                  </a:lnTo>
                  <a:lnTo>
                    <a:pt x="59437" y="1426422"/>
                  </a:lnTo>
                  <a:lnTo>
                    <a:pt x="34504" y="1391150"/>
                  </a:lnTo>
                  <a:lnTo>
                    <a:pt x="15811" y="1351778"/>
                  </a:lnTo>
                  <a:lnTo>
                    <a:pt x="4071" y="1309022"/>
                  </a:lnTo>
                  <a:lnTo>
                    <a:pt x="0" y="1263595"/>
                  </a:lnTo>
                  <a:lnTo>
                    <a:pt x="0" y="252724"/>
                  </a:lnTo>
                  <a:close/>
                </a:path>
              </a:pathLst>
            </a:custGeom>
            <a:ln w="25400">
              <a:solidFill>
                <a:srgbClr val="EEECE1"/>
              </a:solidFill>
            </a:ln>
          </p:spPr>
          <p:txBody>
            <a:bodyPr wrap="square" lIns="0" tIns="0" rIns="0" bIns="0" rtlCol="0"/>
            <a:lstStyle/>
            <a:p>
              <a:endParaRPr/>
            </a:p>
          </p:txBody>
        </p:sp>
      </p:grpSp>
      <p:sp>
        <p:nvSpPr>
          <p:cNvPr id="14" name="object 14"/>
          <p:cNvSpPr txBox="1"/>
          <p:nvPr/>
        </p:nvSpPr>
        <p:spPr>
          <a:xfrm>
            <a:off x="5257398" y="4347464"/>
            <a:ext cx="5857875" cy="1186815"/>
          </a:xfrm>
          <a:prstGeom prst="rect">
            <a:avLst/>
          </a:prstGeom>
        </p:spPr>
        <p:txBody>
          <a:bodyPr vert="horz" wrap="square" lIns="0" tIns="48895" rIns="0" bIns="0" rtlCol="0">
            <a:spAutoFit/>
          </a:bodyPr>
          <a:lstStyle/>
          <a:p>
            <a:pPr marL="12700" marR="5080">
              <a:lnSpc>
                <a:spcPct val="91100"/>
              </a:lnSpc>
              <a:spcBef>
                <a:spcPts val="385"/>
              </a:spcBef>
            </a:pPr>
            <a:r>
              <a:rPr sz="2700" dirty="0">
                <a:solidFill>
                  <a:srgbClr val="FFFFFF"/>
                </a:solidFill>
                <a:latin typeface="Verdana"/>
                <a:cs typeface="Verdana"/>
              </a:rPr>
              <a:t>An</a:t>
            </a:r>
            <a:r>
              <a:rPr sz="2700" spc="-110" dirty="0">
                <a:solidFill>
                  <a:srgbClr val="FFFFFF"/>
                </a:solidFill>
                <a:latin typeface="Verdana"/>
                <a:cs typeface="Verdana"/>
              </a:rPr>
              <a:t> </a:t>
            </a:r>
            <a:r>
              <a:rPr sz="2700" dirty="0">
                <a:solidFill>
                  <a:srgbClr val="FFFFFF"/>
                </a:solidFill>
                <a:latin typeface="Verdana"/>
                <a:cs typeface="Verdana"/>
              </a:rPr>
              <a:t>even</a:t>
            </a:r>
            <a:r>
              <a:rPr sz="2700" spc="-110" dirty="0">
                <a:solidFill>
                  <a:srgbClr val="FFFFFF"/>
                </a:solidFill>
                <a:latin typeface="Verdana"/>
                <a:cs typeface="Verdana"/>
              </a:rPr>
              <a:t> </a:t>
            </a:r>
            <a:r>
              <a:rPr sz="2700" dirty="0">
                <a:solidFill>
                  <a:srgbClr val="FFFFFF"/>
                </a:solidFill>
                <a:latin typeface="Verdana"/>
                <a:cs typeface="Verdana"/>
              </a:rPr>
              <a:t>ordered</a:t>
            </a:r>
            <a:r>
              <a:rPr sz="2700" spc="-105" dirty="0">
                <a:solidFill>
                  <a:srgbClr val="FFFFFF"/>
                </a:solidFill>
                <a:latin typeface="Verdana"/>
                <a:cs typeface="Verdana"/>
              </a:rPr>
              <a:t> </a:t>
            </a:r>
            <a:r>
              <a:rPr sz="2700" dirty="0">
                <a:solidFill>
                  <a:srgbClr val="FFFFFF"/>
                </a:solidFill>
                <a:latin typeface="Verdana"/>
                <a:cs typeface="Verdana"/>
              </a:rPr>
              <a:t>centered</a:t>
            </a:r>
            <a:r>
              <a:rPr sz="2700" spc="-110" dirty="0">
                <a:solidFill>
                  <a:srgbClr val="FFFFFF"/>
                </a:solidFill>
                <a:latin typeface="Verdana"/>
                <a:cs typeface="Verdana"/>
              </a:rPr>
              <a:t> </a:t>
            </a:r>
            <a:r>
              <a:rPr sz="2700" spc="-10" dirty="0">
                <a:solidFill>
                  <a:srgbClr val="FFFFFF"/>
                </a:solidFill>
                <a:latin typeface="Verdana"/>
                <a:cs typeface="Verdana"/>
              </a:rPr>
              <a:t>moving </a:t>
            </a:r>
            <a:r>
              <a:rPr sz="2700" spc="45" dirty="0">
                <a:solidFill>
                  <a:srgbClr val="FFFFFF"/>
                </a:solidFill>
                <a:latin typeface="Verdana"/>
                <a:cs typeface="Verdana"/>
              </a:rPr>
              <a:t>average</a:t>
            </a:r>
            <a:r>
              <a:rPr sz="2700" spc="-120" dirty="0">
                <a:solidFill>
                  <a:srgbClr val="FFFFFF"/>
                </a:solidFill>
                <a:latin typeface="Verdana"/>
                <a:cs typeface="Verdana"/>
              </a:rPr>
              <a:t> </a:t>
            </a:r>
            <a:r>
              <a:rPr sz="2700" spc="155" dirty="0">
                <a:solidFill>
                  <a:srgbClr val="FFFFFF"/>
                </a:solidFill>
                <a:latin typeface="Verdana"/>
                <a:cs typeface="Verdana"/>
              </a:rPr>
              <a:t>can</a:t>
            </a:r>
            <a:r>
              <a:rPr sz="2700" spc="-114" dirty="0">
                <a:solidFill>
                  <a:srgbClr val="FFFFFF"/>
                </a:solidFill>
                <a:latin typeface="Verdana"/>
                <a:cs typeface="Verdana"/>
              </a:rPr>
              <a:t> </a:t>
            </a:r>
            <a:r>
              <a:rPr sz="2700" spc="130" dirty="0">
                <a:solidFill>
                  <a:srgbClr val="FFFFFF"/>
                </a:solidFill>
                <a:latin typeface="Verdana"/>
                <a:cs typeface="Verdana"/>
              </a:rPr>
              <a:t>be</a:t>
            </a:r>
            <a:r>
              <a:rPr sz="2700" spc="-120" dirty="0">
                <a:solidFill>
                  <a:srgbClr val="FFFFFF"/>
                </a:solidFill>
                <a:latin typeface="Verdana"/>
                <a:cs typeface="Verdana"/>
              </a:rPr>
              <a:t> </a:t>
            </a:r>
            <a:r>
              <a:rPr sz="2700" dirty="0">
                <a:solidFill>
                  <a:srgbClr val="FFFFFF"/>
                </a:solidFill>
                <a:latin typeface="Verdana"/>
                <a:cs typeface="Verdana"/>
              </a:rPr>
              <a:t>obtained</a:t>
            </a:r>
            <a:r>
              <a:rPr sz="2700" spc="-114" dirty="0">
                <a:solidFill>
                  <a:srgbClr val="FFFFFF"/>
                </a:solidFill>
                <a:latin typeface="Verdana"/>
                <a:cs typeface="Verdana"/>
              </a:rPr>
              <a:t> </a:t>
            </a:r>
            <a:r>
              <a:rPr sz="2700" spc="-25" dirty="0">
                <a:solidFill>
                  <a:srgbClr val="FFFFFF"/>
                </a:solidFill>
                <a:latin typeface="Verdana"/>
                <a:cs typeface="Verdana"/>
              </a:rPr>
              <a:t>by </a:t>
            </a:r>
            <a:r>
              <a:rPr sz="2700" spc="-10" dirty="0">
                <a:solidFill>
                  <a:srgbClr val="FFFFFF"/>
                </a:solidFill>
                <a:latin typeface="Verdana"/>
                <a:cs typeface="Verdana"/>
              </a:rPr>
              <a:t>applying</a:t>
            </a:r>
            <a:r>
              <a:rPr sz="2700" spc="-180" dirty="0">
                <a:solidFill>
                  <a:srgbClr val="FFFFFF"/>
                </a:solidFill>
                <a:latin typeface="Verdana"/>
                <a:cs typeface="Verdana"/>
              </a:rPr>
              <a:t> </a:t>
            </a:r>
            <a:r>
              <a:rPr sz="2700" spc="70" dirty="0">
                <a:solidFill>
                  <a:srgbClr val="FFFFFF"/>
                </a:solidFill>
                <a:latin typeface="Verdana"/>
                <a:cs typeface="Verdana"/>
              </a:rPr>
              <a:t>an</a:t>
            </a:r>
            <a:r>
              <a:rPr sz="2700" spc="-175" dirty="0">
                <a:solidFill>
                  <a:srgbClr val="FFFFFF"/>
                </a:solidFill>
                <a:latin typeface="Verdana"/>
                <a:cs typeface="Verdana"/>
              </a:rPr>
              <a:t> </a:t>
            </a:r>
            <a:r>
              <a:rPr sz="2700" dirty="0">
                <a:solidFill>
                  <a:srgbClr val="FFFFFF"/>
                </a:solidFill>
                <a:latin typeface="Verdana"/>
                <a:cs typeface="Verdana"/>
              </a:rPr>
              <a:t>additional</a:t>
            </a:r>
            <a:r>
              <a:rPr sz="2700" spc="-180" dirty="0">
                <a:solidFill>
                  <a:srgbClr val="FFFFFF"/>
                </a:solidFill>
                <a:latin typeface="Verdana"/>
                <a:cs typeface="Verdana"/>
              </a:rPr>
              <a:t> </a:t>
            </a:r>
            <a:r>
              <a:rPr sz="2700" spc="-280" dirty="0">
                <a:solidFill>
                  <a:srgbClr val="FFFFFF"/>
                </a:solidFill>
                <a:latin typeface="Verdana"/>
                <a:cs typeface="Verdana"/>
              </a:rPr>
              <a:t>2-</a:t>
            </a:r>
            <a:r>
              <a:rPr sz="2700" spc="140" dirty="0">
                <a:solidFill>
                  <a:srgbClr val="FFFFFF"/>
                </a:solidFill>
                <a:latin typeface="Verdana"/>
                <a:cs typeface="Verdana"/>
              </a:rPr>
              <a:t>MA</a:t>
            </a:r>
            <a:endParaRPr sz="2700">
              <a:latin typeface="Verdana"/>
              <a:cs typeface="Verdana"/>
            </a:endParaRPr>
          </a:p>
        </p:txBody>
      </p:sp>
      <p:sp>
        <p:nvSpPr>
          <p:cNvPr id="15" name="object 15"/>
          <p:cNvSpPr txBox="1"/>
          <p:nvPr/>
        </p:nvSpPr>
        <p:spPr>
          <a:xfrm>
            <a:off x="11080115" y="6432927"/>
            <a:ext cx="193675" cy="212725"/>
          </a:xfrm>
          <a:prstGeom prst="rect">
            <a:avLst/>
          </a:prstGeom>
        </p:spPr>
        <p:txBody>
          <a:bodyPr vert="horz" wrap="square" lIns="0" tIns="13335" rIns="0" bIns="0" rtlCol="0">
            <a:spAutoFit/>
          </a:bodyPr>
          <a:lstStyle/>
          <a:p>
            <a:pPr marL="12700">
              <a:lnSpc>
                <a:spcPct val="100000"/>
              </a:lnSpc>
              <a:spcBef>
                <a:spcPts val="105"/>
              </a:spcBef>
            </a:pPr>
            <a:r>
              <a:rPr sz="1200" spc="-75" dirty="0">
                <a:solidFill>
                  <a:srgbClr val="898989"/>
                </a:solidFill>
                <a:latin typeface="Verdana"/>
                <a:cs typeface="Verdana"/>
              </a:rPr>
              <a:t>30</a:t>
            </a:r>
            <a:endParaRPr sz="1200">
              <a:latin typeface="Verdana"/>
              <a:cs typeface="Verdan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FCF1B-C5EE-4CD2-9271-C245732A1955}"/>
              </a:ext>
            </a:extLst>
          </p:cNvPr>
          <p:cNvSpPr>
            <a:spLocks noGrp="1"/>
          </p:cNvSpPr>
          <p:nvPr>
            <p:ph type="title"/>
          </p:nvPr>
        </p:nvSpPr>
        <p:spPr>
          <a:xfrm>
            <a:off x="707231" y="515619"/>
            <a:ext cx="10777537" cy="615553"/>
          </a:xfrm>
        </p:spPr>
        <p:txBody>
          <a:bodyPr/>
          <a:lstStyle/>
          <a:p>
            <a:r>
              <a:rPr lang="en-IN" sz="4000" b="1" i="0" u="none" strike="noStrike" baseline="0" dirty="0">
                <a:latin typeface="CenturyGothic-Bold"/>
              </a:rPr>
              <a:t>                             Moving average</a:t>
            </a:r>
            <a:endParaRPr lang="en-IN" sz="8000" dirty="0"/>
          </a:p>
        </p:txBody>
      </p:sp>
      <p:pic>
        <p:nvPicPr>
          <p:cNvPr id="5" name="Picture 4">
            <a:extLst>
              <a:ext uri="{FF2B5EF4-FFF2-40B4-BE49-F238E27FC236}">
                <a16:creationId xmlns:a16="http://schemas.microsoft.com/office/drawing/2014/main" id="{A5C067AA-F28C-48A9-863D-057DA33F3222}"/>
              </a:ext>
            </a:extLst>
          </p:cNvPr>
          <p:cNvPicPr>
            <a:picLocks noChangeAspect="1"/>
          </p:cNvPicPr>
          <p:nvPr/>
        </p:nvPicPr>
        <p:blipFill>
          <a:blip r:embed="rId2"/>
          <a:stretch>
            <a:fillRect/>
          </a:stretch>
        </p:blipFill>
        <p:spPr>
          <a:xfrm>
            <a:off x="0" y="1447800"/>
            <a:ext cx="12192000" cy="5179730"/>
          </a:xfrm>
          <a:prstGeom prst="rect">
            <a:avLst/>
          </a:prstGeom>
        </p:spPr>
      </p:pic>
    </p:spTree>
    <p:extLst>
      <p:ext uri="{BB962C8B-B14F-4D97-AF65-F5344CB8AC3E}">
        <p14:creationId xmlns:p14="http://schemas.microsoft.com/office/powerpoint/2010/main" val="6107597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798A-31AD-4686-AC5F-A852A9C217ED}"/>
              </a:ext>
            </a:extLst>
          </p:cNvPr>
          <p:cNvSpPr>
            <a:spLocks noGrp="1"/>
          </p:cNvSpPr>
          <p:nvPr>
            <p:ph type="title"/>
          </p:nvPr>
        </p:nvSpPr>
        <p:spPr>
          <a:xfrm>
            <a:off x="707231" y="515619"/>
            <a:ext cx="10777537" cy="677108"/>
          </a:xfrm>
        </p:spPr>
        <p:txBody>
          <a:bodyPr/>
          <a:lstStyle/>
          <a:p>
            <a:r>
              <a:rPr lang="en-IN" dirty="0"/>
              <a:t>                 Limitations</a:t>
            </a:r>
          </a:p>
        </p:txBody>
      </p:sp>
      <p:pic>
        <p:nvPicPr>
          <p:cNvPr id="5" name="Picture 4">
            <a:extLst>
              <a:ext uri="{FF2B5EF4-FFF2-40B4-BE49-F238E27FC236}">
                <a16:creationId xmlns:a16="http://schemas.microsoft.com/office/drawing/2014/main" id="{F86B3D24-43AA-4DDE-8416-4DDAD4758D09}"/>
              </a:ext>
            </a:extLst>
          </p:cNvPr>
          <p:cNvPicPr>
            <a:picLocks noChangeAspect="1"/>
          </p:cNvPicPr>
          <p:nvPr/>
        </p:nvPicPr>
        <p:blipFill>
          <a:blip r:embed="rId2"/>
          <a:stretch>
            <a:fillRect/>
          </a:stretch>
        </p:blipFill>
        <p:spPr>
          <a:xfrm>
            <a:off x="-1" y="1676400"/>
            <a:ext cx="12192000" cy="5109205"/>
          </a:xfrm>
          <a:prstGeom prst="rect">
            <a:avLst/>
          </a:prstGeom>
        </p:spPr>
      </p:pic>
    </p:spTree>
    <p:extLst>
      <p:ext uri="{BB962C8B-B14F-4D97-AF65-F5344CB8AC3E}">
        <p14:creationId xmlns:p14="http://schemas.microsoft.com/office/powerpoint/2010/main" val="28154729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798A-31AD-4686-AC5F-A852A9C217ED}"/>
              </a:ext>
            </a:extLst>
          </p:cNvPr>
          <p:cNvSpPr>
            <a:spLocks noGrp="1"/>
          </p:cNvSpPr>
          <p:nvPr>
            <p:ph type="title"/>
          </p:nvPr>
        </p:nvSpPr>
        <p:spPr>
          <a:xfrm>
            <a:off x="707231" y="515619"/>
            <a:ext cx="10777537" cy="677108"/>
          </a:xfrm>
        </p:spPr>
        <p:txBody>
          <a:bodyPr/>
          <a:lstStyle/>
          <a:p>
            <a:r>
              <a:rPr lang="en-IN" dirty="0"/>
              <a:t>                 Limitations</a:t>
            </a:r>
          </a:p>
        </p:txBody>
      </p:sp>
      <p:pic>
        <p:nvPicPr>
          <p:cNvPr id="4" name="Picture 3">
            <a:extLst>
              <a:ext uri="{FF2B5EF4-FFF2-40B4-BE49-F238E27FC236}">
                <a16:creationId xmlns:a16="http://schemas.microsoft.com/office/drawing/2014/main" id="{EC0A5308-32A2-476F-95CA-15B4D16F0329}"/>
              </a:ext>
            </a:extLst>
          </p:cNvPr>
          <p:cNvPicPr>
            <a:picLocks noChangeAspect="1"/>
          </p:cNvPicPr>
          <p:nvPr/>
        </p:nvPicPr>
        <p:blipFill>
          <a:blip r:embed="rId2"/>
          <a:stretch>
            <a:fillRect/>
          </a:stretch>
        </p:blipFill>
        <p:spPr>
          <a:xfrm>
            <a:off x="-1" y="1524000"/>
            <a:ext cx="12192000" cy="5133975"/>
          </a:xfrm>
          <a:prstGeom prst="rect">
            <a:avLst/>
          </a:prstGeom>
        </p:spPr>
      </p:pic>
    </p:spTree>
    <p:extLst>
      <p:ext uri="{BB962C8B-B14F-4D97-AF65-F5344CB8AC3E}">
        <p14:creationId xmlns:p14="http://schemas.microsoft.com/office/powerpoint/2010/main" val="28168942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798A-31AD-4686-AC5F-A852A9C217ED}"/>
              </a:ext>
            </a:extLst>
          </p:cNvPr>
          <p:cNvSpPr>
            <a:spLocks noGrp="1"/>
          </p:cNvSpPr>
          <p:nvPr>
            <p:ph type="title"/>
          </p:nvPr>
        </p:nvSpPr>
        <p:spPr>
          <a:xfrm>
            <a:off x="707231" y="515619"/>
            <a:ext cx="10777537" cy="677108"/>
          </a:xfrm>
        </p:spPr>
        <p:txBody>
          <a:bodyPr/>
          <a:lstStyle/>
          <a:p>
            <a:r>
              <a:rPr lang="en-IN" dirty="0"/>
              <a:t>                 Limitations</a:t>
            </a:r>
          </a:p>
        </p:txBody>
      </p:sp>
      <p:pic>
        <p:nvPicPr>
          <p:cNvPr id="5" name="Picture 4">
            <a:extLst>
              <a:ext uri="{FF2B5EF4-FFF2-40B4-BE49-F238E27FC236}">
                <a16:creationId xmlns:a16="http://schemas.microsoft.com/office/drawing/2014/main" id="{F03818EF-ABB9-475E-B2DD-52AD2867DA6A}"/>
              </a:ext>
            </a:extLst>
          </p:cNvPr>
          <p:cNvPicPr>
            <a:picLocks noChangeAspect="1"/>
          </p:cNvPicPr>
          <p:nvPr/>
        </p:nvPicPr>
        <p:blipFill>
          <a:blip r:embed="rId2"/>
          <a:stretch>
            <a:fillRect/>
          </a:stretch>
        </p:blipFill>
        <p:spPr>
          <a:xfrm>
            <a:off x="51543" y="1447800"/>
            <a:ext cx="12088912" cy="5249008"/>
          </a:xfrm>
          <a:prstGeom prst="rect">
            <a:avLst/>
          </a:prstGeom>
        </p:spPr>
      </p:pic>
    </p:spTree>
    <p:extLst>
      <p:ext uri="{BB962C8B-B14F-4D97-AF65-F5344CB8AC3E}">
        <p14:creationId xmlns:p14="http://schemas.microsoft.com/office/powerpoint/2010/main" val="17693054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B94235-0419-49AD-817D-8463F12231EE}"/>
              </a:ext>
            </a:extLst>
          </p:cNvPr>
          <p:cNvPicPr>
            <a:picLocks noChangeAspect="1"/>
          </p:cNvPicPr>
          <p:nvPr/>
        </p:nvPicPr>
        <p:blipFill>
          <a:blip r:embed="rId2"/>
          <a:stretch>
            <a:fillRect/>
          </a:stretch>
        </p:blipFill>
        <p:spPr>
          <a:xfrm>
            <a:off x="0" y="240616"/>
            <a:ext cx="12192000" cy="6376768"/>
          </a:xfrm>
          <a:prstGeom prst="rect">
            <a:avLst/>
          </a:prstGeom>
        </p:spPr>
      </p:pic>
    </p:spTree>
    <p:extLst>
      <p:ext uri="{BB962C8B-B14F-4D97-AF65-F5344CB8AC3E}">
        <p14:creationId xmlns:p14="http://schemas.microsoft.com/office/powerpoint/2010/main" val="39638768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038860" rIns="0" bIns="0" rtlCol="0">
            <a:spAutoFit/>
          </a:bodyPr>
          <a:lstStyle/>
          <a:p>
            <a:pPr marL="161925">
              <a:lnSpc>
                <a:spcPct val="100000"/>
              </a:lnSpc>
              <a:spcBef>
                <a:spcPts val="100"/>
              </a:spcBef>
            </a:pPr>
            <a:r>
              <a:rPr sz="8000" spc="-1330" dirty="0"/>
              <a:t>LOWESS</a:t>
            </a:r>
            <a:r>
              <a:rPr sz="8000" spc="-490" dirty="0"/>
              <a:t> </a:t>
            </a:r>
            <a:r>
              <a:rPr sz="8000" spc="-1055" dirty="0"/>
              <a:t>(Theory)</a:t>
            </a:r>
            <a:endParaRPr sz="8000" dirty="0"/>
          </a:p>
        </p:txBody>
      </p:sp>
      <p:sp>
        <p:nvSpPr>
          <p:cNvPr id="3" name="object 3"/>
          <p:cNvSpPr txBox="1"/>
          <p:nvPr/>
        </p:nvSpPr>
        <p:spPr>
          <a:xfrm>
            <a:off x="8281351" y="4600955"/>
            <a:ext cx="2985770" cy="946150"/>
          </a:xfrm>
          <a:prstGeom prst="rect">
            <a:avLst/>
          </a:prstGeom>
        </p:spPr>
        <p:txBody>
          <a:bodyPr vert="horz" wrap="square" lIns="0" tIns="72390" rIns="0" bIns="0" rtlCol="0">
            <a:spAutoFit/>
          </a:bodyPr>
          <a:lstStyle/>
          <a:p>
            <a:pPr marL="12700" marR="5080" indent="828675">
              <a:lnSpc>
                <a:spcPts val="3410"/>
              </a:lnSpc>
              <a:spcBef>
                <a:spcPts val="570"/>
              </a:spcBef>
            </a:pPr>
            <a:r>
              <a:rPr sz="3200" b="1" spc="-420" dirty="0">
                <a:solidFill>
                  <a:srgbClr val="898989"/>
                </a:solidFill>
                <a:latin typeface="Verdana"/>
                <a:cs typeface="Verdana"/>
              </a:rPr>
              <a:t>Time</a:t>
            </a:r>
            <a:r>
              <a:rPr sz="3200" b="1" spc="-195" dirty="0">
                <a:solidFill>
                  <a:srgbClr val="898989"/>
                </a:solidFill>
                <a:latin typeface="Verdana"/>
                <a:cs typeface="Verdana"/>
              </a:rPr>
              <a:t> </a:t>
            </a:r>
            <a:r>
              <a:rPr sz="3200" b="1" spc="-360" dirty="0">
                <a:solidFill>
                  <a:srgbClr val="898989"/>
                </a:solidFill>
                <a:latin typeface="Verdana"/>
                <a:cs typeface="Verdana"/>
              </a:rPr>
              <a:t>series </a:t>
            </a:r>
            <a:r>
              <a:rPr sz="3200" b="1" spc="-240" dirty="0">
                <a:solidFill>
                  <a:srgbClr val="898989"/>
                </a:solidFill>
                <a:latin typeface="Verdana"/>
                <a:cs typeface="Verdana"/>
              </a:rPr>
              <a:t>decomposition</a:t>
            </a:r>
            <a:endParaRPr sz="3200">
              <a:latin typeface="Verdana"/>
              <a:cs typeface="Verdana"/>
            </a:endParaRPr>
          </a:p>
        </p:txBody>
      </p:sp>
      <p:grpSp>
        <p:nvGrpSpPr>
          <p:cNvPr id="4" name="object 4"/>
          <p:cNvGrpSpPr/>
          <p:nvPr/>
        </p:nvGrpSpPr>
        <p:grpSpPr>
          <a:xfrm>
            <a:off x="841247" y="4294795"/>
            <a:ext cx="10506710" cy="55244"/>
            <a:chOff x="841247" y="4294795"/>
            <a:chExt cx="10506710" cy="55244"/>
          </a:xfrm>
        </p:grpSpPr>
        <p:sp>
          <p:nvSpPr>
            <p:cNvPr id="5" name="object 5"/>
            <p:cNvSpPr/>
            <p:nvPr/>
          </p:nvSpPr>
          <p:spPr>
            <a:xfrm>
              <a:off x="841247" y="4331166"/>
              <a:ext cx="6560184" cy="18415"/>
            </a:xfrm>
            <a:custGeom>
              <a:avLst/>
              <a:gdLst/>
              <a:ahLst/>
              <a:cxnLst/>
              <a:rect l="l" t="t" r="r" b="b"/>
              <a:pathLst>
                <a:path w="6560184" h="18414">
                  <a:moveTo>
                    <a:pt x="0" y="18287"/>
                  </a:moveTo>
                  <a:lnTo>
                    <a:pt x="6559675" y="18287"/>
                  </a:lnTo>
                  <a:lnTo>
                    <a:pt x="6559675" y="0"/>
                  </a:lnTo>
                  <a:lnTo>
                    <a:pt x="0" y="0"/>
                  </a:lnTo>
                  <a:lnTo>
                    <a:pt x="0" y="18287"/>
                  </a:lnTo>
                  <a:close/>
                </a:path>
              </a:pathLst>
            </a:custGeom>
            <a:solidFill>
              <a:srgbClr val="D5D5D5"/>
            </a:solidFill>
          </p:spPr>
          <p:txBody>
            <a:bodyPr wrap="square" lIns="0" tIns="0" rIns="0" bIns="0" rtlCol="0"/>
            <a:lstStyle/>
            <a:p>
              <a:endParaRPr/>
            </a:p>
          </p:txBody>
        </p:sp>
        <p:sp>
          <p:nvSpPr>
            <p:cNvPr id="6" name="object 6"/>
            <p:cNvSpPr/>
            <p:nvPr/>
          </p:nvSpPr>
          <p:spPr>
            <a:xfrm>
              <a:off x="7400923" y="4294795"/>
              <a:ext cx="3947160" cy="55244"/>
            </a:xfrm>
            <a:custGeom>
              <a:avLst/>
              <a:gdLst/>
              <a:ahLst/>
              <a:cxnLst/>
              <a:rect l="l" t="t" r="r" b="b"/>
              <a:pathLst>
                <a:path w="3947159" h="55245">
                  <a:moveTo>
                    <a:pt x="3946779" y="0"/>
                  </a:moveTo>
                  <a:lnTo>
                    <a:pt x="0" y="0"/>
                  </a:lnTo>
                  <a:lnTo>
                    <a:pt x="0" y="54863"/>
                  </a:lnTo>
                  <a:lnTo>
                    <a:pt x="3946779" y="54863"/>
                  </a:lnTo>
                  <a:lnTo>
                    <a:pt x="3946779" y="0"/>
                  </a:lnTo>
                  <a:close/>
                </a:path>
              </a:pathLst>
            </a:custGeom>
            <a:solidFill>
              <a:srgbClr val="C0504D"/>
            </a:solidFill>
          </p:spPr>
          <p:txBody>
            <a:bodyPr wrap="square" lIns="0" tIns="0" rIns="0" bIns="0" rtlCol="0"/>
            <a:lstStyle/>
            <a:p>
              <a:endParaRPr/>
            </a:p>
          </p:txBody>
        </p:sp>
      </p:grpSp>
      <p:sp>
        <p:nvSpPr>
          <p:cNvPr id="7" name="object 7"/>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1</a:t>
            </a:r>
            <a:endParaRPr sz="1200">
              <a:latin typeface="Verdana"/>
              <a:cs typeface="Verdan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3281" y="701547"/>
            <a:ext cx="2866390" cy="817880"/>
          </a:xfrm>
          <a:prstGeom prst="rect">
            <a:avLst/>
          </a:prstGeom>
        </p:spPr>
        <p:txBody>
          <a:bodyPr vert="horz" wrap="square" lIns="0" tIns="12700" rIns="0" bIns="0" rtlCol="0">
            <a:spAutoFit/>
          </a:bodyPr>
          <a:lstStyle/>
          <a:p>
            <a:pPr marL="12700">
              <a:lnSpc>
                <a:spcPct val="100000"/>
              </a:lnSpc>
              <a:spcBef>
                <a:spcPts val="100"/>
              </a:spcBef>
            </a:pPr>
            <a:r>
              <a:rPr sz="5200" spc="-484" dirty="0"/>
              <a:t>Contents</a:t>
            </a:r>
            <a:endParaRPr sz="5200"/>
          </a:p>
        </p:txBody>
      </p:sp>
      <p:grpSp>
        <p:nvGrpSpPr>
          <p:cNvPr id="3" name="object 3"/>
          <p:cNvGrpSpPr/>
          <p:nvPr/>
        </p:nvGrpSpPr>
        <p:grpSpPr>
          <a:xfrm>
            <a:off x="2883000" y="2201293"/>
            <a:ext cx="2196465" cy="2196465"/>
            <a:chOff x="2883000" y="2201293"/>
            <a:chExt cx="2196465" cy="2196465"/>
          </a:xfrm>
        </p:grpSpPr>
        <p:sp>
          <p:nvSpPr>
            <p:cNvPr id="4" name="object 4"/>
            <p:cNvSpPr/>
            <p:nvPr/>
          </p:nvSpPr>
          <p:spPr>
            <a:xfrm>
              <a:off x="2883000" y="2201293"/>
              <a:ext cx="2196465" cy="2196465"/>
            </a:xfrm>
            <a:custGeom>
              <a:avLst/>
              <a:gdLst/>
              <a:ahLst/>
              <a:cxnLst/>
              <a:rect l="l" t="t" r="r" b="b"/>
              <a:pathLst>
                <a:path w="2196465" h="2196465">
                  <a:moveTo>
                    <a:pt x="2196000" y="0"/>
                  </a:moveTo>
                  <a:lnTo>
                    <a:pt x="652805" y="0"/>
                  </a:lnTo>
                  <a:lnTo>
                    <a:pt x="604085" y="1790"/>
                  </a:lnTo>
                  <a:lnTo>
                    <a:pt x="556338" y="7078"/>
                  </a:lnTo>
                  <a:lnTo>
                    <a:pt x="509689" y="15736"/>
                  </a:lnTo>
                  <a:lnTo>
                    <a:pt x="464266" y="27639"/>
                  </a:lnTo>
                  <a:lnTo>
                    <a:pt x="420193" y="42660"/>
                  </a:lnTo>
                  <a:lnTo>
                    <a:pt x="377598" y="60673"/>
                  </a:lnTo>
                  <a:lnTo>
                    <a:pt x="336607" y="81552"/>
                  </a:lnTo>
                  <a:lnTo>
                    <a:pt x="297345" y="105170"/>
                  </a:lnTo>
                  <a:lnTo>
                    <a:pt x="259940" y="131402"/>
                  </a:lnTo>
                  <a:lnTo>
                    <a:pt x="224516" y="160121"/>
                  </a:lnTo>
                  <a:lnTo>
                    <a:pt x="191201" y="191201"/>
                  </a:lnTo>
                  <a:lnTo>
                    <a:pt x="160121" y="224516"/>
                  </a:lnTo>
                  <a:lnTo>
                    <a:pt x="131402" y="259940"/>
                  </a:lnTo>
                  <a:lnTo>
                    <a:pt x="105170"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3" y="2195998"/>
                  </a:lnTo>
                  <a:lnTo>
                    <a:pt x="1591913" y="2194208"/>
                  </a:lnTo>
                  <a:lnTo>
                    <a:pt x="1639660" y="2188920"/>
                  </a:lnTo>
                  <a:lnTo>
                    <a:pt x="1686309" y="2180262"/>
                  </a:lnTo>
                  <a:lnTo>
                    <a:pt x="1731732" y="2168359"/>
                  </a:lnTo>
                  <a:lnTo>
                    <a:pt x="1775805" y="2153338"/>
                  </a:lnTo>
                  <a:lnTo>
                    <a:pt x="1818400" y="2135325"/>
                  </a:lnTo>
                  <a:lnTo>
                    <a:pt x="1859391" y="2114446"/>
                  </a:lnTo>
                  <a:lnTo>
                    <a:pt x="1898653" y="2090828"/>
                  </a:lnTo>
                  <a:lnTo>
                    <a:pt x="1936059" y="2064596"/>
                  </a:lnTo>
                  <a:lnTo>
                    <a:pt x="1971482" y="2035877"/>
                  </a:lnTo>
                  <a:lnTo>
                    <a:pt x="2004797" y="2004796"/>
                  </a:lnTo>
                  <a:lnTo>
                    <a:pt x="2035877" y="1971482"/>
                  </a:lnTo>
                  <a:lnTo>
                    <a:pt x="2064596"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5" name="object 5"/>
            <p:cNvPicPr/>
            <p:nvPr/>
          </p:nvPicPr>
          <p:blipFill>
            <a:blip r:embed="rId2" cstate="print"/>
            <a:stretch>
              <a:fillRect/>
            </a:stretch>
          </p:blipFill>
          <p:spPr>
            <a:xfrm>
              <a:off x="3349752" y="2667000"/>
              <a:ext cx="1261872" cy="1264920"/>
            </a:xfrm>
            <a:prstGeom prst="rect">
              <a:avLst/>
            </a:prstGeom>
          </p:spPr>
        </p:pic>
      </p:grpSp>
      <p:sp>
        <p:nvSpPr>
          <p:cNvPr id="6" name="object 6"/>
          <p:cNvSpPr txBox="1"/>
          <p:nvPr/>
        </p:nvSpPr>
        <p:spPr>
          <a:xfrm>
            <a:off x="2596762" y="5068823"/>
            <a:ext cx="2768600" cy="732790"/>
          </a:xfrm>
          <a:prstGeom prst="rect">
            <a:avLst/>
          </a:prstGeom>
        </p:spPr>
        <p:txBody>
          <a:bodyPr vert="horz" wrap="square" lIns="0" tIns="6350" rIns="0" bIns="0" rtlCol="0">
            <a:spAutoFit/>
          </a:bodyPr>
          <a:lstStyle/>
          <a:p>
            <a:pPr marL="508634" marR="5080" indent="-496570">
              <a:lnSpc>
                <a:spcPct val="101699"/>
              </a:lnSpc>
              <a:spcBef>
                <a:spcPts val="50"/>
              </a:spcBef>
            </a:pPr>
            <a:r>
              <a:rPr sz="2300" spc="-210" dirty="0">
                <a:solidFill>
                  <a:srgbClr val="4F81BD"/>
                </a:solidFill>
                <a:latin typeface="Verdana"/>
                <a:cs typeface="Verdana"/>
              </a:rPr>
              <a:t>LOWESS</a:t>
            </a:r>
            <a:r>
              <a:rPr sz="2300" spc="-155" dirty="0">
                <a:solidFill>
                  <a:srgbClr val="4F81BD"/>
                </a:solidFill>
                <a:latin typeface="Verdana"/>
                <a:cs typeface="Verdana"/>
              </a:rPr>
              <a:t> </a:t>
            </a:r>
            <a:r>
              <a:rPr sz="2300" spc="-90" dirty="0">
                <a:solidFill>
                  <a:srgbClr val="4F81BD"/>
                </a:solidFill>
                <a:latin typeface="Verdana"/>
                <a:cs typeface="Verdana"/>
              </a:rPr>
              <a:t>FOR</a:t>
            </a:r>
            <a:r>
              <a:rPr sz="2300" spc="-150" dirty="0">
                <a:solidFill>
                  <a:srgbClr val="4F81BD"/>
                </a:solidFill>
                <a:latin typeface="Verdana"/>
                <a:cs typeface="Verdana"/>
              </a:rPr>
              <a:t> </a:t>
            </a:r>
            <a:r>
              <a:rPr sz="2300" spc="-185" dirty="0">
                <a:solidFill>
                  <a:srgbClr val="4F81BD"/>
                </a:solidFill>
                <a:latin typeface="Verdana"/>
                <a:cs typeface="Verdana"/>
              </a:rPr>
              <a:t>TREND </a:t>
            </a:r>
            <a:r>
              <a:rPr sz="2300" spc="-50" dirty="0">
                <a:solidFill>
                  <a:srgbClr val="4F81BD"/>
                </a:solidFill>
                <a:latin typeface="Verdana"/>
                <a:cs typeface="Verdana"/>
              </a:rPr>
              <a:t>EXTRACTION</a:t>
            </a:r>
            <a:endParaRPr sz="2300" dirty="0">
              <a:latin typeface="Verdana"/>
              <a:cs typeface="Verdana"/>
            </a:endParaRPr>
          </a:p>
        </p:txBody>
      </p:sp>
      <p:grpSp>
        <p:nvGrpSpPr>
          <p:cNvPr id="7" name="object 7"/>
          <p:cNvGrpSpPr/>
          <p:nvPr/>
        </p:nvGrpSpPr>
        <p:grpSpPr>
          <a:xfrm>
            <a:off x="7112999" y="2201293"/>
            <a:ext cx="2196465" cy="2196465"/>
            <a:chOff x="7112999" y="2201293"/>
            <a:chExt cx="2196465" cy="2196465"/>
          </a:xfrm>
        </p:grpSpPr>
        <p:sp>
          <p:nvSpPr>
            <p:cNvPr id="8" name="object 8"/>
            <p:cNvSpPr/>
            <p:nvPr/>
          </p:nvSpPr>
          <p:spPr>
            <a:xfrm>
              <a:off x="7112999" y="2201293"/>
              <a:ext cx="2196465" cy="2196465"/>
            </a:xfrm>
            <a:custGeom>
              <a:avLst/>
              <a:gdLst/>
              <a:ahLst/>
              <a:cxnLst/>
              <a:rect l="l" t="t" r="r" b="b"/>
              <a:pathLst>
                <a:path w="2196465" h="2196465">
                  <a:moveTo>
                    <a:pt x="2196000" y="0"/>
                  </a:moveTo>
                  <a:lnTo>
                    <a:pt x="652805" y="0"/>
                  </a:lnTo>
                  <a:lnTo>
                    <a:pt x="604085" y="1790"/>
                  </a:lnTo>
                  <a:lnTo>
                    <a:pt x="556338" y="7078"/>
                  </a:lnTo>
                  <a:lnTo>
                    <a:pt x="509690" y="15736"/>
                  </a:lnTo>
                  <a:lnTo>
                    <a:pt x="464266" y="27639"/>
                  </a:lnTo>
                  <a:lnTo>
                    <a:pt x="420194" y="42660"/>
                  </a:lnTo>
                  <a:lnTo>
                    <a:pt x="377599" y="60673"/>
                  </a:lnTo>
                  <a:lnTo>
                    <a:pt x="336607" y="81552"/>
                  </a:lnTo>
                  <a:lnTo>
                    <a:pt x="297346" y="105170"/>
                  </a:lnTo>
                  <a:lnTo>
                    <a:pt x="259940" y="131402"/>
                  </a:lnTo>
                  <a:lnTo>
                    <a:pt x="224517" y="160121"/>
                  </a:lnTo>
                  <a:lnTo>
                    <a:pt x="191202" y="191201"/>
                  </a:lnTo>
                  <a:lnTo>
                    <a:pt x="160122" y="224516"/>
                  </a:lnTo>
                  <a:lnTo>
                    <a:pt x="131403" y="259940"/>
                  </a:lnTo>
                  <a:lnTo>
                    <a:pt x="105171"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4" y="2195998"/>
                  </a:lnTo>
                  <a:lnTo>
                    <a:pt x="1591914" y="2194208"/>
                  </a:lnTo>
                  <a:lnTo>
                    <a:pt x="1639661" y="2188920"/>
                  </a:lnTo>
                  <a:lnTo>
                    <a:pt x="1686309" y="2180262"/>
                  </a:lnTo>
                  <a:lnTo>
                    <a:pt x="1731733" y="2168359"/>
                  </a:lnTo>
                  <a:lnTo>
                    <a:pt x="1775805" y="2153338"/>
                  </a:lnTo>
                  <a:lnTo>
                    <a:pt x="1818400" y="2135325"/>
                  </a:lnTo>
                  <a:lnTo>
                    <a:pt x="1859392" y="2114446"/>
                  </a:lnTo>
                  <a:lnTo>
                    <a:pt x="1898653" y="2090828"/>
                  </a:lnTo>
                  <a:lnTo>
                    <a:pt x="1936059" y="2064596"/>
                  </a:lnTo>
                  <a:lnTo>
                    <a:pt x="1971482" y="2035877"/>
                  </a:lnTo>
                  <a:lnTo>
                    <a:pt x="2004797" y="2004796"/>
                  </a:lnTo>
                  <a:lnTo>
                    <a:pt x="2035877" y="1971482"/>
                  </a:lnTo>
                  <a:lnTo>
                    <a:pt x="2064597"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9" name="object 9"/>
            <p:cNvPicPr/>
            <p:nvPr/>
          </p:nvPicPr>
          <p:blipFill>
            <a:blip r:embed="rId3" cstate="print"/>
            <a:stretch>
              <a:fillRect/>
            </a:stretch>
          </p:blipFill>
          <p:spPr>
            <a:xfrm>
              <a:off x="7580375" y="2667000"/>
              <a:ext cx="1261872" cy="1264920"/>
            </a:xfrm>
            <a:prstGeom prst="rect">
              <a:avLst/>
            </a:prstGeom>
          </p:spPr>
        </p:pic>
      </p:grpSp>
      <p:sp>
        <p:nvSpPr>
          <p:cNvPr id="10" name="object 10"/>
          <p:cNvSpPr txBox="1"/>
          <p:nvPr/>
        </p:nvSpPr>
        <p:spPr>
          <a:xfrm>
            <a:off x="6742657" y="5068823"/>
            <a:ext cx="2936875" cy="375920"/>
          </a:xfrm>
          <a:prstGeom prst="rect">
            <a:avLst/>
          </a:prstGeom>
        </p:spPr>
        <p:txBody>
          <a:bodyPr vert="horz" wrap="square" lIns="0" tIns="12700" rIns="0" bIns="0" rtlCol="0">
            <a:spAutoFit/>
          </a:bodyPr>
          <a:lstStyle/>
          <a:p>
            <a:pPr marL="12700">
              <a:lnSpc>
                <a:spcPct val="100000"/>
              </a:lnSpc>
              <a:spcBef>
                <a:spcPts val="100"/>
              </a:spcBef>
            </a:pPr>
            <a:r>
              <a:rPr sz="2300" spc="-260" dirty="0">
                <a:solidFill>
                  <a:srgbClr val="4F81BD"/>
                </a:solidFill>
                <a:latin typeface="Verdana"/>
                <a:cs typeface="Verdana"/>
              </a:rPr>
              <a:t>DISCUSS</a:t>
            </a:r>
            <a:r>
              <a:rPr sz="2300" spc="-150" dirty="0">
                <a:solidFill>
                  <a:srgbClr val="4F81BD"/>
                </a:solidFill>
                <a:latin typeface="Verdana"/>
                <a:cs typeface="Verdana"/>
              </a:rPr>
              <a:t> </a:t>
            </a:r>
            <a:r>
              <a:rPr sz="2300" spc="-210" dirty="0">
                <a:solidFill>
                  <a:srgbClr val="4F81BD"/>
                </a:solidFill>
                <a:latin typeface="Verdana"/>
                <a:cs typeface="Verdana"/>
              </a:rPr>
              <a:t>LIMITATIONS</a:t>
            </a:r>
            <a:endParaRPr sz="2300">
              <a:latin typeface="Verdana"/>
              <a:cs typeface="Verdana"/>
            </a:endParaRPr>
          </a:p>
        </p:txBody>
      </p:sp>
      <p:sp>
        <p:nvSpPr>
          <p:cNvPr id="11" name="object 11"/>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2</a:t>
            </a:r>
            <a:endParaRPr sz="1200">
              <a:latin typeface="Verdana"/>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7CDA-440C-40B6-AA8F-77AC2FFDAC4B}"/>
              </a:ext>
            </a:extLst>
          </p:cNvPr>
          <p:cNvSpPr>
            <a:spLocks noGrp="1"/>
          </p:cNvSpPr>
          <p:nvPr>
            <p:ph type="title"/>
          </p:nvPr>
        </p:nvSpPr>
        <p:spPr>
          <a:xfrm>
            <a:off x="707231" y="237292"/>
            <a:ext cx="10777537" cy="677108"/>
          </a:xfrm>
        </p:spPr>
        <p:txBody>
          <a:bodyPr/>
          <a:lstStyle/>
          <a:p>
            <a:r>
              <a:rPr lang="en-IN" dirty="0"/>
              <a:t>              Seasonality</a:t>
            </a:r>
          </a:p>
        </p:txBody>
      </p:sp>
      <p:sp>
        <p:nvSpPr>
          <p:cNvPr id="9" name="TextBox 8">
            <a:extLst>
              <a:ext uri="{FF2B5EF4-FFF2-40B4-BE49-F238E27FC236}">
                <a16:creationId xmlns:a16="http://schemas.microsoft.com/office/drawing/2014/main" id="{DF1A09FD-712B-4BA6-B21E-AB20D16D74ED}"/>
              </a:ext>
            </a:extLst>
          </p:cNvPr>
          <p:cNvSpPr txBox="1"/>
          <p:nvPr/>
        </p:nvSpPr>
        <p:spPr>
          <a:xfrm>
            <a:off x="228600" y="5715000"/>
            <a:ext cx="11734800" cy="954107"/>
          </a:xfrm>
          <a:prstGeom prst="rect">
            <a:avLst/>
          </a:prstGeom>
          <a:noFill/>
        </p:spPr>
        <p:txBody>
          <a:bodyPr wrap="square">
            <a:spAutoFit/>
          </a:bodyPr>
          <a:lstStyle/>
          <a:p>
            <a:r>
              <a:rPr lang="en-US" sz="1400" dirty="0"/>
              <a:t>January 1 (Thursday): It is a holiday (New Year's Day), which might show a different load pattern compared to regular weekdays.</a:t>
            </a:r>
          </a:p>
          <a:p>
            <a:r>
              <a:rPr lang="en-US" sz="1400" dirty="0"/>
              <a:t>January 2 (Friday): A regular weekday, which should show normal working day load patterns.</a:t>
            </a:r>
          </a:p>
          <a:p>
            <a:r>
              <a:rPr lang="en-US" sz="1400" dirty="0"/>
              <a:t>January 3 (Saturday): A weekend, which typically has lower and more variable load compared to weekdays.</a:t>
            </a:r>
          </a:p>
          <a:p>
            <a:r>
              <a:rPr lang="en-US" sz="1400" dirty="0"/>
              <a:t>January 4 (Sunday): Another weekend day, which should have similar characteristics to Saturday.</a:t>
            </a:r>
            <a:endParaRPr lang="en-IN" sz="1400" dirty="0"/>
          </a:p>
        </p:txBody>
      </p:sp>
      <p:pic>
        <p:nvPicPr>
          <p:cNvPr id="11" name="Picture 10">
            <a:extLst>
              <a:ext uri="{FF2B5EF4-FFF2-40B4-BE49-F238E27FC236}">
                <a16:creationId xmlns:a16="http://schemas.microsoft.com/office/drawing/2014/main" id="{9FBCE564-106A-46A2-A212-A5758D383221}"/>
              </a:ext>
            </a:extLst>
          </p:cNvPr>
          <p:cNvPicPr>
            <a:picLocks noChangeAspect="1"/>
          </p:cNvPicPr>
          <p:nvPr/>
        </p:nvPicPr>
        <p:blipFill>
          <a:blip r:embed="rId2"/>
          <a:stretch>
            <a:fillRect/>
          </a:stretch>
        </p:blipFill>
        <p:spPr>
          <a:xfrm>
            <a:off x="1170887" y="1192054"/>
            <a:ext cx="8201713" cy="4370546"/>
          </a:xfrm>
          <a:prstGeom prst="rect">
            <a:avLst/>
          </a:prstGeom>
        </p:spPr>
      </p:pic>
    </p:spTree>
    <p:extLst>
      <p:ext uri="{BB962C8B-B14F-4D97-AF65-F5344CB8AC3E}">
        <p14:creationId xmlns:p14="http://schemas.microsoft.com/office/powerpoint/2010/main" val="41705698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28725">
              <a:lnSpc>
                <a:spcPct val="100000"/>
              </a:lnSpc>
              <a:spcBef>
                <a:spcPts val="100"/>
              </a:spcBef>
            </a:pPr>
            <a:r>
              <a:rPr spc="-595" dirty="0"/>
              <a:t>How</a:t>
            </a:r>
            <a:r>
              <a:rPr spc="-270" dirty="0"/>
              <a:t> </a:t>
            </a:r>
            <a:r>
              <a:rPr spc="-125" dirty="0"/>
              <a:t>can</a:t>
            </a:r>
            <a:r>
              <a:rPr spc="-275" dirty="0"/>
              <a:t> </a:t>
            </a:r>
            <a:r>
              <a:rPr spc="-470" dirty="0"/>
              <a:t>we</a:t>
            </a:r>
            <a:r>
              <a:rPr spc="-280" dirty="0"/>
              <a:t> </a:t>
            </a:r>
            <a:r>
              <a:rPr spc="-375" dirty="0"/>
              <a:t>extract</a:t>
            </a:r>
            <a:r>
              <a:rPr spc="-265" dirty="0"/>
              <a:t> </a:t>
            </a:r>
            <a:r>
              <a:rPr spc="-440" dirty="0"/>
              <a:t>the</a:t>
            </a:r>
            <a:r>
              <a:rPr spc="-275" dirty="0"/>
              <a:t> </a:t>
            </a:r>
            <a:r>
              <a:rPr spc="-440" dirty="0"/>
              <a:t>trend?</a:t>
            </a:r>
          </a:p>
        </p:txBody>
      </p:sp>
      <p:grpSp>
        <p:nvGrpSpPr>
          <p:cNvPr id="3" name="object 3"/>
          <p:cNvGrpSpPr/>
          <p:nvPr/>
        </p:nvGrpSpPr>
        <p:grpSpPr>
          <a:xfrm>
            <a:off x="751860" y="1301750"/>
            <a:ext cx="10723245" cy="4254500"/>
            <a:chOff x="751860" y="1301750"/>
            <a:chExt cx="10723245" cy="4254500"/>
          </a:xfrm>
        </p:grpSpPr>
        <p:pic>
          <p:nvPicPr>
            <p:cNvPr id="4" name="object 4"/>
            <p:cNvPicPr/>
            <p:nvPr/>
          </p:nvPicPr>
          <p:blipFill>
            <a:blip r:embed="rId2" cstate="print"/>
            <a:stretch>
              <a:fillRect/>
            </a:stretch>
          </p:blipFill>
          <p:spPr>
            <a:xfrm>
              <a:off x="768350" y="1301750"/>
              <a:ext cx="10655298" cy="4254500"/>
            </a:xfrm>
            <a:prstGeom prst="rect">
              <a:avLst/>
            </a:prstGeom>
          </p:spPr>
        </p:pic>
        <p:sp>
          <p:nvSpPr>
            <p:cNvPr id="5" name="object 5"/>
            <p:cNvSpPr/>
            <p:nvPr/>
          </p:nvSpPr>
          <p:spPr>
            <a:xfrm>
              <a:off x="751860" y="2547331"/>
              <a:ext cx="10723245" cy="1701800"/>
            </a:xfrm>
            <a:custGeom>
              <a:avLst/>
              <a:gdLst/>
              <a:ahLst/>
              <a:cxnLst/>
              <a:rect l="l" t="t" r="r" b="b"/>
              <a:pathLst>
                <a:path w="10723245" h="1701800">
                  <a:moveTo>
                    <a:pt x="418011" y="1663699"/>
                  </a:moveTo>
                  <a:lnTo>
                    <a:pt x="2274" y="1663699"/>
                  </a:lnTo>
                  <a:lnTo>
                    <a:pt x="0" y="1676399"/>
                  </a:lnTo>
                  <a:lnTo>
                    <a:pt x="2229" y="1689099"/>
                  </a:lnTo>
                  <a:lnTo>
                    <a:pt x="8311" y="1701799"/>
                  </a:lnTo>
                  <a:lnTo>
                    <a:pt x="187776" y="1701799"/>
                  </a:lnTo>
                  <a:lnTo>
                    <a:pt x="213645" y="1689099"/>
                  </a:lnTo>
                  <a:lnTo>
                    <a:pt x="299074" y="1689099"/>
                  </a:lnTo>
                  <a:lnTo>
                    <a:pt x="331412" y="1676399"/>
                  </a:lnTo>
                  <a:lnTo>
                    <a:pt x="399228" y="1676399"/>
                  </a:lnTo>
                  <a:lnTo>
                    <a:pt x="418011" y="1663699"/>
                  </a:lnTo>
                  <a:close/>
                </a:path>
                <a:path w="10723245" h="1701800">
                  <a:moveTo>
                    <a:pt x="534583" y="1650999"/>
                  </a:moveTo>
                  <a:lnTo>
                    <a:pt x="18545" y="1650999"/>
                  </a:lnTo>
                  <a:lnTo>
                    <a:pt x="8671" y="1663699"/>
                  </a:lnTo>
                  <a:lnTo>
                    <a:pt x="476198" y="1663699"/>
                  </a:lnTo>
                  <a:lnTo>
                    <a:pt x="534583" y="1650999"/>
                  </a:lnTo>
                  <a:close/>
                </a:path>
                <a:path w="10723245" h="1701800">
                  <a:moveTo>
                    <a:pt x="627171" y="1638299"/>
                  </a:moveTo>
                  <a:lnTo>
                    <a:pt x="139540" y="1638299"/>
                  </a:lnTo>
                  <a:lnTo>
                    <a:pt x="120921" y="1650999"/>
                  </a:lnTo>
                  <a:lnTo>
                    <a:pt x="589308" y="1650999"/>
                  </a:lnTo>
                  <a:lnTo>
                    <a:pt x="627171" y="1638299"/>
                  </a:lnTo>
                  <a:close/>
                </a:path>
                <a:path w="10723245" h="1701800">
                  <a:moveTo>
                    <a:pt x="701691" y="1625599"/>
                  </a:moveTo>
                  <a:lnTo>
                    <a:pt x="264916" y="1625599"/>
                  </a:lnTo>
                  <a:lnTo>
                    <a:pt x="234728" y="1638299"/>
                  </a:lnTo>
                  <a:lnTo>
                    <a:pt x="682543" y="1638299"/>
                  </a:lnTo>
                  <a:lnTo>
                    <a:pt x="701691" y="1625599"/>
                  </a:lnTo>
                  <a:close/>
                </a:path>
                <a:path w="10723245" h="1701800">
                  <a:moveTo>
                    <a:pt x="794440" y="1612899"/>
                  </a:moveTo>
                  <a:lnTo>
                    <a:pt x="391500" y="1612899"/>
                  </a:lnTo>
                  <a:lnTo>
                    <a:pt x="355922" y="1625599"/>
                  </a:lnTo>
                  <a:lnTo>
                    <a:pt x="765842" y="1625599"/>
                  </a:lnTo>
                  <a:lnTo>
                    <a:pt x="794440" y="1612899"/>
                  </a:lnTo>
                  <a:close/>
                </a:path>
                <a:path w="10723245" h="1701800">
                  <a:moveTo>
                    <a:pt x="866533" y="1600199"/>
                  </a:moveTo>
                  <a:lnTo>
                    <a:pt x="468967" y="1600199"/>
                  </a:lnTo>
                  <a:lnTo>
                    <a:pt x="449233" y="1612899"/>
                  </a:lnTo>
                  <a:lnTo>
                    <a:pt x="842721" y="1612899"/>
                  </a:lnTo>
                  <a:lnTo>
                    <a:pt x="866533" y="1600199"/>
                  </a:lnTo>
                  <a:close/>
                </a:path>
                <a:path w="10723245" h="1701800">
                  <a:moveTo>
                    <a:pt x="992080" y="1587499"/>
                  </a:moveTo>
                  <a:lnTo>
                    <a:pt x="581580" y="1587499"/>
                  </a:lnTo>
                  <a:lnTo>
                    <a:pt x="546002" y="1600199"/>
                  </a:lnTo>
                  <a:lnTo>
                    <a:pt x="963994" y="1600199"/>
                  </a:lnTo>
                  <a:lnTo>
                    <a:pt x="992080" y="1587499"/>
                  </a:lnTo>
                  <a:close/>
                </a:path>
                <a:path w="10723245" h="1701800">
                  <a:moveTo>
                    <a:pt x="1110733" y="1574799"/>
                  </a:moveTo>
                  <a:lnTo>
                    <a:pt x="655808" y="1574799"/>
                  </a:lnTo>
                  <a:lnTo>
                    <a:pt x="619522" y="1587499"/>
                  </a:lnTo>
                  <a:lnTo>
                    <a:pt x="1079691" y="1587499"/>
                  </a:lnTo>
                  <a:lnTo>
                    <a:pt x="1110733" y="1574799"/>
                  </a:lnTo>
                  <a:close/>
                </a:path>
                <a:path w="10723245" h="1701800">
                  <a:moveTo>
                    <a:pt x="1196623" y="1562099"/>
                  </a:moveTo>
                  <a:lnTo>
                    <a:pt x="757031" y="1562099"/>
                  </a:lnTo>
                  <a:lnTo>
                    <a:pt x="725869" y="1574799"/>
                  </a:lnTo>
                  <a:lnTo>
                    <a:pt x="1168871" y="1574799"/>
                  </a:lnTo>
                  <a:lnTo>
                    <a:pt x="1196623" y="1562099"/>
                  </a:lnTo>
                  <a:close/>
                </a:path>
                <a:path w="10723245" h="1701800">
                  <a:moveTo>
                    <a:pt x="1357830" y="1549399"/>
                  </a:moveTo>
                  <a:lnTo>
                    <a:pt x="834699" y="1549399"/>
                  </a:lnTo>
                  <a:lnTo>
                    <a:pt x="812429" y="1562099"/>
                  </a:lnTo>
                  <a:lnTo>
                    <a:pt x="1330855" y="1562099"/>
                  </a:lnTo>
                  <a:lnTo>
                    <a:pt x="1357830" y="1549399"/>
                  </a:lnTo>
                  <a:close/>
                </a:path>
                <a:path w="10723245" h="1701800">
                  <a:moveTo>
                    <a:pt x="1478067" y="1536699"/>
                  </a:moveTo>
                  <a:lnTo>
                    <a:pt x="929836" y="1536699"/>
                  </a:lnTo>
                  <a:lnTo>
                    <a:pt x="903090" y="1549399"/>
                  </a:lnTo>
                  <a:lnTo>
                    <a:pt x="1450841" y="1549399"/>
                  </a:lnTo>
                  <a:lnTo>
                    <a:pt x="1478067" y="1536699"/>
                  </a:lnTo>
                  <a:close/>
                </a:path>
                <a:path w="10723245" h="1701800">
                  <a:moveTo>
                    <a:pt x="1589544" y="1523999"/>
                  </a:moveTo>
                  <a:lnTo>
                    <a:pt x="1043820" y="1523999"/>
                  </a:lnTo>
                  <a:lnTo>
                    <a:pt x="1015151" y="1536699"/>
                  </a:lnTo>
                  <a:lnTo>
                    <a:pt x="1553355" y="1536699"/>
                  </a:lnTo>
                  <a:lnTo>
                    <a:pt x="1589544" y="1523999"/>
                  </a:lnTo>
                  <a:close/>
                </a:path>
                <a:path w="10723245" h="1701800">
                  <a:moveTo>
                    <a:pt x="1695948" y="1511299"/>
                  </a:moveTo>
                  <a:lnTo>
                    <a:pt x="1161607" y="1511299"/>
                  </a:lnTo>
                  <a:lnTo>
                    <a:pt x="1135719" y="1523999"/>
                  </a:lnTo>
                  <a:lnTo>
                    <a:pt x="1660668" y="1523999"/>
                  </a:lnTo>
                  <a:lnTo>
                    <a:pt x="1695948" y="1511299"/>
                  </a:lnTo>
                  <a:close/>
                </a:path>
                <a:path w="10723245" h="1701800">
                  <a:moveTo>
                    <a:pt x="1797407" y="1498599"/>
                  </a:moveTo>
                  <a:lnTo>
                    <a:pt x="1265934" y="1498599"/>
                  </a:lnTo>
                  <a:lnTo>
                    <a:pt x="1237109" y="1511299"/>
                  </a:lnTo>
                  <a:lnTo>
                    <a:pt x="1765944" y="1511299"/>
                  </a:lnTo>
                  <a:lnTo>
                    <a:pt x="1797407" y="1498599"/>
                  </a:lnTo>
                  <a:close/>
                </a:path>
                <a:path w="10723245" h="1701800">
                  <a:moveTo>
                    <a:pt x="1889138" y="1485899"/>
                  </a:moveTo>
                  <a:lnTo>
                    <a:pt x="1421469" y="1485899"/>
                  </a:lnTo>
                  <a:lnTo>
                    <a:pt x="1402010" y="1498599"/>
                  </a:lnTo>
                  <a:lnTo>
                    <a:pt x="1862044" y="1498599"/>
                  </a:lnTo>
                  <a:lnTo>
                    <a:pt x="1889138" y="1485899"/>
                  </a:lnTo>
                  <a:close/>
                </a:path>
                <a:path w="10723245" h="1701800">
                  <a:moveTo>
                    <a:pt x="2020893" y="1473199"/>
                  </a:moveTo>
                  <a:lnTo>
                    <a:pt x="1516234" y="1473199"/>
                  </a:lnTo>
                  <a:lnTo>
                    <a:pt x="1492379" y="1485899"/>
                  </a:lnTo>
                  <a:lnTo>
                    <a:pt x="1988208" y="1485899"/>
                  </a:lnTo>
                  <a:lnTo>
                    <a:pt x="2020893" y="1473199"/>
                  </a:lnTo>
                  <a:close/>
                </a:path>
                <a:path w="10723245" h="1701800">
                  <a:moveTo>
                    <a:pt x="2176267" y="1460499"/>
                  </a:moveTo>
                  <a:lnTo>
                    <a:pt x="1652642" y="1460499"/>
                  </a:lnTo>
                  <a:lnTo>
                    <a:pt x="1617362" y="1473199"/>
                  </a:lnTo>
                  <a:lnTo>
                    <a:pt x="2137574" y="1473199"/>
                  </a:lnTo>
                  <a:lnTo>
                    <a:pt x="2176267" y="1460499"/>
                  </a:lnTo>
                  <a:close/>
                </a:path>
                <a:path w="10723245" h="1701800">
                  <a:moveTo>
                    <a:pt x="2336969" y="1435099"/>
                  </a:moveTo>
                  <a:lnTo>
                    <a:pt x="1855092" y="1435099"/>
                  </a:lnTo>
                  <a:lnTo>
                    <a:pt x="1821707" y="1447799"/>
                  </a:lnTo>
                  <a:lnTo>
                    <a:pt x="1759983" y="1447799"/>
                  </a:lnTo>
                  <a:lnTo>
                    <a:pt x="1723766" y="1460499"/>
                  </a:lnTo>
                  <a:lnTo>
                    <a:pt x="2247108" y="1460499"/>
                  </a:lnTo>
                  <a:lnTo>
                    <a:pt x="2317668" y="1447799"/>
                  </a:lnTo>
                  <a:lnTo>
                    <a:pt x="2336969" y="1435099"/>
                  </a:lnTo>
                  <a:close/>
                </a:path>
                <a:path w="10723245" h="1701800">
                  <a:moveTo>
                    <a:pt x="2418644" y="1422399"/>
                  </a:moveTo>
                  <a:lnTo>
                    <a:pt x="1950782" y="1422399"/>
                  </a:lnTo>
                  <a:lnTo>
                    <a:pt x="1918715" y="1435099"/>
                  </a:lnTo>
                  <a:lnTo>
                    <a:pt x="2385691" y="1435099"/>
                  </a:lnTo>
                  <a:lnTo>
                    <a:pt x="2418644" y="1422399"/>
                  </a:lnTo>
                  <a:close/>
                </a:path>
                <a:path w="10723245" h="1701800">
                  <a:moveTo>
                    <a:pt x="2474468" y="1409699"/>
                  </a:moveTo>
                  <a:lnTo>
                    <a:pt x="2070018" y="1409699"/>
                  </a:lnTo>
                  <a:lnTo>
                    <a:pt x="2042596" y="1422399"/>
                  </a:lnTo>
                  <a:lnTo>
                    <a:pt x="2447452" y="1422399"/>
                  </a:lnTo>
                  <a:lnTo>
                    <a:pt x="2474468" y="1409699"/>
                  </a:lnTo>
                  <a:close/>
                </a:path>
                <a:path w="10723245" h="1701800">
                  <a:moveTo>
                    <a:pt x="2527996" y="1396999"/>
                  </a:moveTo>
                  <a:lnTo>
                    <a:pt x="2203802" y="1396999"/>
                  </a:lnTo>
                  <a:lnTo>
                    <a:pt x="2170514" y="1409699"/>
                  </a:lnTo>
                  <a:lnTo>
                    <a:pt x="2504251" y="1409699"/>
                  </a:lnTo>
                  <a:lnTo>
                    <a:pt x="2527996" y="1396999"/>
                  </a:lnTo>
                  <a:close/>
                </a:path>
                <a:path w="10723245" h="1701800">
                  <a:moveTo>
                    <a:pt x="2598597" y="1384299"/>
                  </a:moveTo>
                  <a:lnTo>
                    <a:pt x="2307981" y="1384299"/>
                  </a:lnTo>
                  <a:lnTo>
                    <a:pt x="2274362" y="1396999"/>
                  </a:lnTo>
                  <a:lnTo>
                    <a:pt x="2574551" y="1396999"/>
                  </a:lnTo>
                  <a:lnTo>
                    <a:pt x="2598597" y="1384299"/>
                  </a:lnTo>
                  <a:close/>
                </a:path>
                <a:path w="10723245" h="1701800">
                  <a:moveTo>
                    <a:pt x="2646257" y="1371599"/>
                  </a:moveTo>
                  <a:lnTo>
                    <a:pt x="2374987" y="1371599"/>
                  </a:lnTo>
                  <a:lnTo>
                    <a:pt x="2344220" y="1384299"/>
                  </a:lnTo>
                  <a:lnTo>
                    <a:pt x="2623966" y="1384299"/>
                  </a:lnTo>
                  <a:lnTo>
                    <a:pt x="2646257" y="1371599"/>
                  </a:lnTo>
                  <a:close/>
                </a:path>
                <a:path w="10723245" h="1701800">
                  <a:moveTo>
                    <a:pt x="2732140" y="1358899"/>
                  </a:moveTo>
                  <a:lnTo>
                    <a:pt x="2435442" y="1358899"/>
                  </a:lnTo>
                  <a:lnTo>
                    <a:pt x="2405939" y="1371599"/>
                  </a:lnTo>
                  <a:lnTo>
                    <a:pt x="2669870" y="1371599"/>
                  </a:lnTo>
                  <a:lnTo>
                    <a:pt x="2732140" y="1358899"/>
                  </a:lnTo>
                  <a:close/>
                </a:path>
                <a:path w="10723245" h="1701800">
                  <a:moveTo>
                    <a:pt x="2778767" y="1346199"/>
                  </a:moveTo>
                  <a:lnTo>
                    <a:pt x="2492434" y="1346199"/>
                  </a:lnTo>
                  <a:lnTo>
                    <a:pt x="2462540" y="1358899"/>
                  </a:lnTo>
                  <a:lnTo>
                    <a:pt x="2755987" y="1358899"/>
                  </a:lnTo>
                  <a:lnTo>
                    <a:pt x="2778767" y="1346199"/>
                  </a:lnTo>
                  <a:close/>
                </a:path>
                <a:path w="10723245" h="1701800">
                  <a:moveTo>
                    <a:pt x="2848304" y="1320799"/>
                  </a:moveTo>
                  <a:lnTo>
                    <a:pt x="2610333" y="1320799"/>
                  </a:lnTo>
                  <a:lnTo>
                    <a:pt x="2585824" y="1333499"/>
                  </a:lnTo>
                  <a:lnTo>
                    <a:pt x="2564034" y="1333499"/>
                  </a:lnTo>
                  <a:lnTo>
                    <a:pt x="2541999" y="1346199"/>
                  </a:lnTo>
                  <a:lnTo>
                    <a:pt x="2805378" y="1346199"/>
                  </a:lnTo>
                  <a:lnTo>
                    <a:pt x="2825548" y="1333499"/>
                  </a:lnTo>
                  <a:lnTo>
                    <a:pt x="2848304" y="1320799"/>
                  </a:lnTo>
                  <a:close/>
                </a:path>
                <a:path w="10723245" h="1701800">
                  <a:moveTo>
                    <a:pt x="2892439" y="1308099"/>
                  </a:moveTo>
                  <a:lnTo>
                    <a:pt x="2656480" y="1308099"/>
                  </a:lnTo>
                  <a:lnTo>
                    <a:pt x="2632800" y="1320799"/>
                  </a:lnTo>
                  <a:lnTo>
                    <a:pt x="2879384" y="1320799"/>
                  </a:lnTo>
                  <a:lnTo>
                    <a:pt x="2892439" y="1308099"/>
                  </a:lnTo>
                  <a:close/>
                </a:path>
                <a:path w="10723245" h="1701800">
                  <a:moveTo>
                    <a:pt x="2931764" y="1295399"/>
                  </a:moveTo>
                  <a:lnTo>
                    <a:pt x="2721645" y="1295399"/>
                  </a:lnTo>
                  <a:lnTo>
                    <a:pt x="2677811" y="1308099"/>
                  </a:lnTo>
                  <a:lnTo>
                    <a:pt x="2909000" y="1308099"/>
                  </a:lnTo>
                  <a:lnTo>
                    <a:pt x="2931764" y="1295399"/>
                  </a:lnTo>
                  <a:close/>
                </a:path>
                <a:path w="10723245" h="1701800">
                  <a:moveTo>
                    <a:pt x="2964401" y="1282699"/>
                  </a:moveTo>
                  <a:lnTo>
                    <a:pt x="2789242" y="1282699"/>
                  </a:lnTo>
                  <a:lnTo>
                    <a:pt x="2766213" y="1295399"/>
                  </a:lnTo>
                  <a:lnTo>
                    <a:pt x="2949502" y="1295399"/>
                  </a:lnTo>
                  <a:lnTo>
                    <a:pt x="2964401" y="1282699"/>
                  </a:lnTo>
                  <a:close/>
                </a:path>
                <a:path w="10723245" h="1701800">
                  <a:moveTo>
                    <a:pt x="3020703" y="1269999"/>
                  </a:moveTo>
                  <a:lnTo>
                    <a:pt x="2827560" y="1269999"/>
                  </a:lnTo>
                  <a:lnTo>
                    <a:pt x="2805726" y="1282699"/>
                  </a:lnTo>
                  <a:lnTo>
                    <a:pt x="3004881" y="1282699"/>
                  </a:lnTo>
                  <a:lnTo>
                    <a:pt x="3020703" y="1269999"/>
                  </a:lnTo>
                  <a:close/>
                </a:path>
                <a:path w="10723245" h="1701800">
                  <a:moveTo>
                    <a:pt x="3129899" y="1244599"/>
                  </a:moveTo>
                  <a:lnTo>
                    <a:pt x="2891827" y="1244599"/>
                  </a:lnTo>
                  <a:lnTo>
                    <a:pt x="2868871" y="1257299"/>
                  </a:lnTo>
                  <a:lnTo>
                    <a:pt x="2844127" y="1269999"/>
                  </a:lnTo>
                  <a:lnTo>
                    <a:pt x="3053911" y="1269999"/>
                  </a:lnTo>
                  <a:lnTo>
                    <a:pt x="3074859" y="1257299"/>
                  </a:lnTo>
                  <a:lnTo>
                    <a:pt x="3101928" y="1257299"/>
                  </a:lnTo>
                  <a:lnTo>
                    <a:pt x="3129899" y="1244599"/>
                  </a:lnTo>
                  <a:close/>
                </a:path>
                <a:path w="10723245" h="1701800">
                  <a:moveTo>
                    <a:pt x="3251690" y="1206499"/>
                  </a:moveTo>
                  <a:lnTo>
                    <a:pt x="3042130" y="1206499"/>
                  </a:lnTo>
                  <a:lnTo>
                    <a:pt x="3023840" y="1219199"/>
                  </a:lnTo>
                  <a:lnTo>
                    <a:pt x="2988270" y="1219199"/>
                  </a:lnTo>
                  <a:lnTo>
                    <a:pt x="2970629" y="1231899"/>
                  </a:lnTo>
                  <a:lnTo>
                    <a:pt x="2937669" y="1231899"/>
                  </a:lnTo>
                  <a:lnTo>
                    <a:pt x="2910999" y="1244599"/>
                  </a:lnTo>
                  <a:lnTo>
                    <a:pt x="3160245" y="1244599"/>
                  </a:lnTo>
                  <a:lnTo>
                    <a:pt x="3188428" y="1231899"/>
                  </a:lnTo>
                  <a:lnTo>
                    <a:pt x="3219458" y="1219199"/>
                  </a:lnTo>
                  <a:lnTo>
                    <a:pt x="3251690" y="1206499"/>
                  </a:lnTo>
                  <a:close/>
                </a:path>
                <a:path w="10723245" h="1701800">
                  <a:moveTo>
                    <a:pt x="3451757" y="1142999"/>
                  </a:moveTo>
                  <a:lnTo>
                    <a:pt x="3274214" y="1142999"/>
                  </a:lnTo>
                  <a:lnTo>
                    <a:pt x="3235929" y="1155699"/>
                  </a:lnTo>
                  <a:lnTo>
                    <a:pt x="3202620" y="1168399"/>
                  </a:lnTo>
                  <a:lnTo>
                    <a:pt x="3171132" y="1181099"/>
                  </a:lnTo>
                  <a:lnTo>
                    <a:pt x="3142402" y="1181099"/>
                  </a:lnTo>
                  <a:lnTo>
                    <a:pt x="3114064" y="1193799"/>
                  </a:lnTo>
                  <a:lnTo>
                    <a:pt x="3087532" y="1206499"/>
                  </a:lnTo>
                  <a:lnTo>
                    <a:pt x="3269502" y="1206499"/>
                  </a:lnTo>
                  <a:lnTo>
                    <a:pt x="3288581" y="1193799"/>
                  </a:lnTo>
                  <a:lnTo>
                    <a:pt x="3328042" y="1193799"/>
                  </a:lnTo>
                  <a:lnTo>
                    <a:pt x="3350095" y="1181099"/>
                  </a:lnTo>
                  <a:lnTo>
                    <a:pt x="3372573" y="1168399"/>
                  </a:lnTo>
                  <a:lnTo>
                    <a:pt x="3408610" y="1168399"/>
                  </a:lnTo>
                  <a:lnTo>
                    <a:pt x="3451757" y="1142999"/>
                  </a:lnTo>
                  <a:close/>
                </a:path>
                <a:path w="10723245" h="1701800">
                  <a:moveTo>
                    <a:pt x="3541554" y="1117599"/>
                  </a:moveTo>
                  <a:lnTo>
                    <a:pt x="3357859" y="1117599"/>
                  </a:lnTo>
                  <a:lnTo>
                    <a:pt x="3335561" y="1130299"/>
                  </a:lnTo>
                  <a:lnTo>
                    <a:pt x="3312295" y="1130299"/>
                  </a:lnTo>
                  <a:lnTo>
                    <a:pt x="3293310" y="1142999"/>
                  </a:lnTo>
                  <a:lnTo>
                    <a:pt x="3485395" y="1142999"/>
                  </a:lnTo>
                  <a:lnTo>
                    <a:pt x="3523234" y="1130299"/>
                  </a:lnTo>
                  <a:lnTo>
                    <a:pt x="3541554" y="1117599"/>
                  </a:lnTo>
                  <a:close/>
                </a:path>
                <a:path w="10723245" h="1701800">
                  <a:moveTo>
                    <a:pt x="3665557" y="1079499"/>
                  </a:moveTo>
                  <a:lnTo>
                    <a:pt x="3511436" y="1079499"/>
                  </a:lnTo>
                  <a:lnTo>
                    <a:pt x="3473596" y="1092199"/>
                  </a:lnTo>
                  <a:lnTo>
                    <a:pt x="3455277" y="1104899"/>
                  </a:lnTo>
                  <a:lnTo>
                    <a:pt x="3416681" y="1104899"/>
                  </a:lnTo>
                  <a:lnTo>
                    <a:pt x="3394543" y="1117599"/>
                  </a:lnTo>
                  <a:lnTo>
                    <a:pt x="3559067" y="1117599"/>
                  </a:lnTo>
                  <a:lnTo>
                    <a:pt x="3647148" y="1092199"/>
                  </a:lnTo>
                  <a:lnTo>
                    <a:pt x="3665557" y="1079499"/>
                  </a:lnTo>
                  <a:close/>
                </a:path>
                <a:path w="10723245" h="1701800">
                  <a:moveTo>
                    <a:pt x="3917504" y="990600"/>
                  </a:moveTo>
                  <a:lnTo>
                    <a:pt x="3804092" y="990600"/>
                  </a:lnTo>
                  <a:lnTo>
                    <a:pt x="3778409" y="1003300"/>
                  </a:lnTo>
                  <a:lnTo>
                    <a:pt x="3751979" y="1016000"/>
                  </a:lnTo>
                  <a:lnTo>
                    <a:pt x="3687759" y="1041400"/>
                  </a:lnTo>
                  <a:lnTo>
                    <a:pt x="3653816" y="1041400"/>
                  </a:lnTo>
                  <a:lnTo>
                    <a:pt x="3635878" y="1054100"/>
                  </a:lnTo>
                  <a:lnTo>
                    <a:pt x="3617162" y="1054100"/>
                  </a:lnTo>
                  <a:lnTo>
                    <a:pt x="3546602" y="1079499"/>
                  </a:lnTo>
                  <a:lnTo>
                    <a:pt x="3699679" y="1079499"/>
                  </a:lnTo>
                  <a:lnTo>
                    <a:pt x="3763738" y="1054100"/>
                  </a:lnTo>
                  <a:lnTo>
                    <a:pt x="3792886" y="1041400"/>
                  </a:lnTo>
                  <a:lnTo>
                    <a:pt x="3818902" y="1028700"/>
                  </a:lnTo>
                  <a:lnTo>
                    <a:pt x="3842898" y="1028700"/>
                  </a:lnTo>
                  <a:lnTo>
                    <a:pt x="3868315" y="1016000"/>
                  </a:lnTo>
                  <a:lnTo>
                    <a:pt x="3892304" y="1003300"/>
                  </a:lnTo>
                  <a:lnTo>
                    <a:pt x="3917504" y="990600"/>
                  </a:lnTo>
                  <a:close/>
                </a:path>
                <a:path w="10723245" h="1701800">
                  <a:moveTo>
                    <a:pt x="6011545" y="1066799"/>
                  </a:moveTo>
                  <a:lnTo>
                    <a:pt x="5695501" y="1066799"/>
                  </a:lnTo>
                  <a:lnTo>
                    <a:pt x="5714539" y="1079499"/>
                  </a:lnTo>
                  <a:lnTo>
                    <a:pt x="5985522" y="1079499"/>
                  </a:lnTo>
                  <a:lnTo>
                    <a:pt x="6011545" y="1066799"/>
                  </a:lnTo>
                  <a:close/>
                </a:path>
                <a:path w="10723245" h="1701800">
                  <a:moveTo>
                    <a:pt x="6105543" y="1054100"/>
                  </a:moveTo>
                  <a:lnTo>
                    <a:pt x="5652403" y="1054100"/>
                  </a:lnTo>
                  <a:lnTo>
                    <a:pt x="5667754" y="1066799"/>
                  </a:lnTo>
                  <a:lnTo>
                    <a:pt x="6081661" y="1066799"/>
                  </a:lnTo>
                  <a:lnTo>
                    <a:pt x="6105543" y="1054100"/>
                  </a:lnTo>
                  <a:close/>
                </a:path>
                <a:path w="10723245" h="1701800">
                  <a:moveTo>
                    <a:pt x="5446995" y="850900"/>
                  </a:moveTo>
                  <a:lnTo>
                    <a:pt x="5290950" y="850900"/>
                  </a:lnTo>
                  <a:lnTo>
                    <a:pt x="5319127" y="863600"/>
                  </a:lnTo>
                  <a:lnTo>
                    <a:pt x="5345242" y="863600"/>
                  </a:lnTo>
                  <a:lnTo>
                    <a:pt x="5358887" y="876300"/>
                  </a:lnTo>
                  <a:lnTo>
                    <a:pt x="5374732" y="876300"/>
                  </a:lnTo>
                  <a:lnTo>
                    <a:pt x="5399183" y="889000"/>
                  </a:lnTo>
                  <a:lnTo>
                    <a:pt x="5408465" y="901700"/>
                  </a:lnTo>
                  <a:lnTo>
                    <a:pt x="5412275" y="901700"/>
                  </a:lnTo>
                  <a:lnTo>
                    <a:pt x="5427555" y="914400"/>
                  </a:lnTo>
                  <a:lnTo>
                    <a:pt x="5440711" y="927100"/>
                  </a:lnTo>
                  <a:lnTo>
                    <a:pt x="5455047" y="939800"/>
                  </a:lnTo>
                  <a:lnTo>
                    <a:pt x="5477269" y="952500"/>
                  </a:lnTo>
                  <a:lnTo>
                    <a:pt x="5494055" y="965200"/>
                  </a:lnTo>
                  <a:lnTo>
                    <a:pt x="5507101" y="965200"/>
                  </a:lnTo>
                  <a:lnTo>
                    <a:pt x="5523164" y="977900"/>
                  </a:lnTo>
                  <a:lnTo>
                    <a:pt x="5547910" y="990600"/>
                  </a:lnTo>
                  <a:lnTo>
                    <a:pt x="5561100" y="1003300"/>
                  </a:lnTo>
                  <a:lnTo>
                    <a:pt x="5585577" y="1028700"/>
                  </a:lnTo>
                  <a:lnTo>
                    <a:pt x="5606679" y="1041400"/>
                  </a:lnTo>
                  <a:lnTo>
                    <a:pt x="5627158" y="1054100"/>
                  </a:lnTo>
                  <a:lnTo>
                    <a:pt x="6153828" y="1054100"/>
                  </a:lnTo>
                  <a:lnTo>
                    <a:pt x="6173380" y="1041400"/>
                  </a:lnTo>
                  <a:lnTo>
                    <a:pt x="6223243" y="1041400"/>
                  </a:lnTo>
                  <a:lnTo>
                    <a:pt x="6240409" y="1028700"/>
                  </a:lnTo>
                  <a:lnTo>
                    <a:pt x="6281897" y="1028700"/>
                  </a:lnTo>
                  <a:lnTo>
                    <a:pt x="6303921" y="1016000"/>
                  </a:lnTo>
                  <a:lnTo>
                    <a:pt x="5690090" y="1016000"/>
                  </a:lnTo>
                  <a:lnTo>
                    <a:pt x="5675357" y="1003300"/>
                  </a:lnTo>
                  <a:lnTo>
                    <a:pt x="5651928" y="1003300"/>
                  </a:lnTo>
                  <a:lnTo>
                    <a:pt x="5648589" y="990600"/>
                  </a:lnTo>
                  <a:lnTo>
                    <a:pt x="5628791" y="990600"/>
                  </a:lnTo>
                  <a:lnTo>
                    <a:pt x="5613894" y="977900"/>
                  </a:lnTo>
                  <a:lnTo>
                    <a:pt x="5600585" y="965200"/>
                  </a:lnTo>
                  <a:lnTo>
                    <a:pt x="5583649" y="952500"/>
                  </a:lnTo>
                  <a:lnTo>
                    <a:pt x="5564439" y="939800"/>
                  </a:lnTo>
                  <a:lnTo>
                    <a:pt x="5537706" y="927100"/>
                  </a:lnTo>
                  <a:lnTo>
                    <a:pt x="5521729" y="914400"/>
                  </a:lnTo>
                  <a:lnTo>
                    <a:pt x="5504175" y="901700"/>
                  </a:lnTo>
                  <a:lnTo>
                    <a:pt x="5488312" y="889000"/>
                  </a:lnTo>
                  <a:lnTo>
                    <a:pt x="5473641" y="876300"/>
                  </a:lnTo>
                  <a:lnTo>
                    <a:pt x="5459712" y="863600"/>
                  </a:lnTo>
                  <a:lnTo>
                    <a:pt x="5446995" y="850900"/>
                  </a:lnTo>
                  <a:close/>
                </a:path>
                <a:path w="10723245" h="1701800">
                  <a:moveTo>
                    <a:pt x="6367060" y="1003300"/>
                  </a:moveTo>
                  <a:lnTo>
                    <a:pt x="6029215" y="1003300"/>
                  </a:lnTo>
                  <a:lnTo>
                    <a:pt x="6007705" y="1016000"/>
                  </a:lnTo>
                  <a:lnTo>
                    <a:pt x="6336823" y="1016000"/>
                  </a:lnTo>
                  <a:lnTo>
                    <a:pt x="6367060" y="1003300"/>
                  </a:lnTo>
                  <a:close/>
                </a:path>
                <a:path w="10723245" h="1701800">
                  <a:moveTo>
                    <a:pt x="6457916" y="977900"/>
                  </a:moveTo>
                  <a:lnTo>
                    <a:pt x="6210962" y="977900"/>
                  </a:lnTo>
                  <a:lnTo>
                    <a:pt x="6194468" y="990600"/>
                  </a:lnTo>
                  <a:lnTo>
                    <a:pt x="6144250" y="990600"/>
                  </a:lnTo>
                  <a:lnTo>
                    <a:pt x="6112774" y="1003300"/>
                  </a:lnTo>
                  <a:lnTo>
                    <a:pt x="6399993" y="1003300"/>
                  </a:lnTo>
                  <a:lnTo>
                    <a:pt x="6439792" y="990600"/>
                  </a:lnTo>
                  <a:lnTo>
                    <a:pt x="6457916" y="977900"/>
                  </a:lnTo>
                  <a:close/>
                </a:path>
                <a:path w="10723245" h="1701800">
                  <a:moveTo>
                    <a:pt x="4077925" y="927100"/>
                  </a:moveTo>
                  <a:lnTo>
                    <a:pt x="3976154" y="927100"/>
                  </a:lnTo>
                  <a:lnTo>
                    <a:pt x="3953037" y="939800"/>
                  </a:lnTo>
                  <a:lnTo>
                    <a:pt x="3928843" y="952500"/>
                  </a:lnTo>
                  <a:lnTo>
                    <a:pt x="3904277" y="952500"/>
                  </a:lnTo>
                  <a:lnTo>
                    <a:pt x="3854046" y="977900"/>
                  </a:lnTo>
                  <a:lnTo>
                    <a:pt x="3827996" y="990600"/>
                  </a:lnTo>
                  <a:lnTo>
                    <a:pt x="3942154" y="990600"/>
                  </a:lnTo>
                  <a:lnTo>
                    <a:pt x="3966907" y="977900"/>
                  </a:lnTo>
                  <a:lnTo>
                    <a:pt x="3989874" y="965200"/>
                  </a:lnTo>
                  <a:lnTo>
                    <a:pt x="4013556" y="965200"/>
                  </a:lnTo>
                  <a:lnTo>
                    <a:pt x="4036906" y="952500"/>
                  </a:lnTo>
                  <a:lnTo>
                    <a:pt x="4058301" y="939800"/>
                  </a:lnTo>
                  <a:lnTo>
                    <a:pt x="4077925" y="927100"/>
                  </a:lnTo>
                  <a:close/>
                </a:path>
                <a:path w="10723245" h="1701800">
                  <a:moveTo>
                    <a:pt x="6500249" y="965200"/>
                  </a:moveTo>
                  <a:lnTo>
                    <a:pt x="6269669" y="965200"/>
                  </a:lnTo>
                  <a:lnTo>
                    <a:pt x="6256411" y="977900"/>
                  </a:lnTo>
                  <a:lnTo>
                    <a:pt x="6473124" y="977900"/>
                  </a:lnTo>
                  <a:lnTo>
                    <a:pt x="6500249" y="965200"/>
                  </a:lnTo>
                  <a:close/>
                </a:path>
                <a:path w="10723245" h="1701800">
                  <a:moveTo>
                    <a:pt x="6549638" y="952500"/>
                  </a:moveTo>
                  <a:lnTo>
                    <a:pt x="6324094" y="952500"/>
                  </a:lnTo>
                  <a:lnTo>
                    <a:pt x="6301568" y="965200"/>
                  </a:lnTo>
                  <a:lnTo>
                    <a:pt x="6531511" y="965200"/>
                  </a:lnTo>
                  <a:lnTo>
                    <a:pt x="6549638" y="952500"/>
                  </a:lnTo>
                  <a:close/>
                </a:path>
                <a:path w="10723245" h="1701800">
                  <a:moveTo>
                    <a:pt x="6639823" y="927100"/>
                  </a:moveTo>
                  <a:lnTo>
                    <a:pt x="6421674" y="927100"/>
                  </a:lnTo>
                  <a:lnTo>
                    <a:pt x="6403438" y="939800"/>
                  </a:lnTo>
                  <a:lnTo>
                    <a:pt x="6384921" y="939800"/>
                  </a:lnTo>
                  <a:lnTo>
                    <a:pt x="6369798" y="952500"/>
                  </a:lnTo>
                  <a:lnTo>
                    <a:pt x="6594591" y="952500"/>
                  </a:lnTo>
                  <a:lnTo>
                    <a:pt x="6614903" y="939800"/>
                  </a:lnTo>
                  <a:lnTo>
                    <a:pt x="6639823" y="927100"/>
                  </a:lnTo>
                  <a:close/>
                </a:path>
                <a:path w="10723245" h="1701800">
                  <a:moveTo>
                    <a:pt x="4212397" y="876300"/>
                  </a:moveTo>
                  <a:lnTo>
                    <a:pt x="4078157" y="876300"/>
                  </a:lnTo>
                  <a:lnTo>
                    <a:pt x="4059487" y="889000"/>
                  </a:lnTo>
                  <a:lnTo>
                    <a:pt x="4038937" y="901700"/>
                  </a:lnTo>
                  <a:lnTo>
                    <a:pt x="4020691" y="914400"/>
                  </a:lnTo>
                  <a:lnTo>
                    <a:pt x="3997421" y="927100"/>
                  </a:lnTo>
                  <a:lnTo>
                    <a:pt x="4095465" y="927100"/>
                  </a:lnTo>
                  <a:lnTo>
                    <a:pt x="4109193" y="914400"/>
                  </a:lnTo>
                  <a:lnTo>
                    <a:pt x="4125227" y="914400"/>
                  </a:lnTo>
                  <a:lnTo>
                    <a:pt x="4141220" y="901700"/>
                  </a:lnTo>
                  <a:lnTo>
                    <a:pt x="4155980" y="901700"/>
                  </a:lnTo>
                  <a:lnTo>
                    <a:pt x="4179098" y="889000"/>
                  </a:lnTo>
                  <a:lnTo>
                    <a:pt x="4212397" y="876300"/>
                  </a:lnTo>
                  <a:close/>
                </a:path>
                <a:path w="10723245" h="1701800">
                  <a:moveTo>
                    <a:pt x="6679360" y="914400"/>
                  </a:moveTo>
                  <a:lnTo>
                    <a:pt x="6470782" y="914400"/>
                  </a:lnTo>
                  <a:lnTo>
                    <a:pt x="6456651" y="927100"/>
                  </a:lnTo>
                  <a:lnTo>
                    <a:pt x="6655424" y="927100"/>
                  </a:lnTo>
                  <a:lnTo>
                    <a:pt x="6679360" y="914400"/>
                  </a:lnTo>
                  <a:close/>
                </a:path>
                <a:path w="10723245" h="1701800">
                  <a:moveTo>
                    <a:pt x="6719794" y="901700"/>
                  </a:moveTo>
                  <a:lnTo>
                    <a:pt x="6519313" y="901700"/>
                  </a:lnTo>
                  <a:lnTo>
                    <a:pt x="6501440" y="914400"/>
                  </a:lnTo>
                  <a:lnTo>
                    <a:pt x="6697099" y="914400"/>
                  </a:lnTo>
                  <a:lnTo>
                    <a:pt x="6719794" y="901700"/>
                  </a:lnTo>
                  <a:close/>
                </a:path>
                <a:path w="10723245" h="1701800">
                  <a:moveTo>
                    <a:pt x="6754264" y="889000"/>
                  </a:moveTo>
                  <a:lnTo>
                    <a:pt x="6580407" y="889000"/>
                  </a:lnTo>
                  <a:lnTo>
                    <a:pt x="6557520" y="901700"/>
                  </a:lnTo>
                  <a:lnTo>
                    <a:pt x="6737059" y="901700"/>
                  </a:lnTo>
                  <a:lnTo>
                    <a:pt x="6754264" y="889000"/>
                  </a:lnTo>
                  <a:close/>
                </a:path>
                <a:path w="10723245" h="1701800">
                  <a:moveTo>
                    <a:pt x="6886474" y="838200"/>
                  </a:moveTo>
                  <a:lnTo>
                    <a:pt x="6736967" y="838200"/>
                  </a:lnTo>
                  <a:lnTo>
                    <a:pt x="6718967" y="850900"/>
                  </a:lnTo>
                  <a:lnTo>
                    <a:pt x="6699812" y="850900"/>
                  </a:lnTo>
                  <a:lnTo>
                    <a:pt x="6677117" y="863600"/>
                  </a:lnTo>
                  <a:lnTo>
                    <a:pt x="6659851" y="863600"/>
                  </a:lnTo>
                  <a:lnTo>
                    <a:pt x="6638351" y="876300"/>
                  </a:lnTo>
                  <a:lnTo>
                    <a:pt x="6623046" y="876300"/>
                  </a:lnTo>
                  <a:lnTo>
                    <a:pt x="6598687" y="889000"/>
                  </a:lnTo>
                  <a:lnTo>
                    <a:pt x="6784739" y="889000"/>
                  </a:lnTo>
                  <a:lnTo>
                    <a:pt x="6802387" y="876300"/>
                  </a:lnTo>
                  <a:lnTo>
                    <a:pt x="6822374" y="863600"/>
                  </a:lnTo>
                  <a:lnTo>
                    <a:pt x="6886474" y="838200"/>
                  </a:lnTo>
                  <a:close/>
                </a:path>
                <a:path w="10723245" h="1701800">
                  <a:moveTo>
                    <a:pt x="4306682" y="850900"/>
                  </a:moveTo>
                  <a:lnTo>
                    <a:pt x="4146550" y="850900"/>
                  </a:lnTo>
                  <a:lnTo>
                    <a:pt x="4119931" y="863600"/>
                  </a:lnTo>
                  <a:lnTo>
                    <a:pt x="4105245" y="876300"/>
                  </a:lnTo>
                  <a:lnTo>
                    <a:pt x="4249458" y="876300"/>
                  </a:lnTo>
                  <a:lnTo>
                    <a:pt x="4262980" y="863600"/>
                  </a:lnTo>
                  <a:lnTo>
                    <a:pt x="4306682" y="850900"/>
                  </a:lnTo>
                  <a:close/>
                </a:path>
                <a:path w="10723245" h="1701800">
                  <a:moveTo>
                    <a:pt x="4440466" y="825500"/>
                  </a:moveTo>
                  <a:lnTo>
                    <a:pt x="4197288" y="825500"/>
                  </a:lnTo>
                  <a:lnTo>
                    <a:pt x="4174394" y="838200"/>
                  </a:lnTo>
                  <a:lnTo>
                    <a:pt x="4161097" y="850900"/>
                  </a:lnTo>
                  <a:lnTo>
                    <a:pt x="4380454" y="850900"/>
                  </a:lnTo>
                  <a:lnTo>
                    <a:pt x="4401552" y="838200"/>
                  </a:lnTo>
                  <a:lnTo>
                    <a:pt x="4420583" y="838200"/>
                  </a:lnTo>
                  <a:lnTo>
                    <a:pt x="4440466" y="825500"/>
                  </a:lnTo>
                  <a:close/>
                </a:path>
                <a:path w="10723245" h="1701800">
                  <a:moveTo>
                    <a:pt x="5424208" y="838200"/>
                  </a:moveTo>
                  <a:lnTo>
                    <a:pt x="5276004" y="838200"/>
                  </a:lnTo>
                  <a:lnTo>
                    <a:pt x="5287225" y="850900"/>
                  </a:lnTo>
                  <a:lnTo>
                    <a:pt x="5434095" y="850900"/>
                  </a:lnTo>
                  <a:lnTo>
                    <a:pt x="5424208" y="838200"/>
                  </a:lnTo>
                  <a:close/>
                </a:path>
                <a:path w="10723245" h="1701800">
                  <a:moveTo>
                    <a:pt x="5404288" y="825500"/>
                  </a:moveTo>
                  <a:lnTo>
                    <a:pt x="5245629" y="825500"/>
                  </a:lnTo>
                  <a:lnTo>
                    <a:pt x="5261965" y="838200"/>
                  </a:lnTo>
                  <a:lnTo>
                    <a:pt x="5422565" y="838200"/>
                  </a:lnTo>
                  <a:lnTo>
                    <a:pt x="5404288" y="825500"/>
                  </a:lnTo>
                  <a:close/>
                </a:path>
                <a:path w="10723245" h="1701800">
                  <a:moveTo>
                    <a:pt x="6927055" y="825500"/>
                  </a:moveTo>
                  <a:lnTo>
                    <a:pt x="6765163" y="825500"/>
                  </a:lnTo>
                  <a:lnTo>
                    <a:pt x="6750412" y="838200"/>
                  </a:lnTo>
                  <a:lnTo>
                    <a:pt x="6905689" y="838200"/>
                  </a:lnTo>
                  <a:lnTo>
                    <a:pt x="6927055" y="825500"/>
                  </a:lnTo>
                  <a:close/>
                </a:path>
                <a:path w="10723245" h="1701800">
                  <a:moveTo>
                    <a:pt x="4572379" y="812800"/>
                  </a:moveTo>
                  <a:lnTo>
                    <a:pt x="4250029" y="812800"/>
                  </a:lnTo>
                  <a:lnTo>
                    <a:pt x="4234690" y="825500"/>
                  </a:lnTo>
                  <a:lnTo>
                    <a:pt x="4556815" y="825500"/>
                  </a:lnTo>
                  <a:lnTo>
                    <a:pt x="4572379" y="812800"/>
                  </a:lnTo>
                  <a:close/>
                </a:path>
                <a:path w="10723245" h="1701800">
                  <a:moveTo>
                    <a:pt x="5367183" y="812800"/>
                  </a:moveTo>
                  <a:lnTo>
                    <a:pt x="5154415" y="812800"/>
                  </a:lnTo>
                  <a:lnTo>
                    <a:pt x="5188207" y="825500"/>
                  </a:lnTo>
                  <a:lnTo>
                    <a:pt x="5384099" y="825500"/>
                  </a:lnTo>
                  <a:lnTo>
                    <a:pt x="5367183" y="812800"/>
                  </a:lnTo>
                  <a:close/>
                </a:path>
                <a:path w="10723245" h="1701800">
                  <a:moveTo>
                    <a:pt x="7147087" y="762000"/>
                  </a:moveTo>
                  <a:lnTo>
                    <a:pt x="6952879" y="762000"/>
                  </a:lnTo>
                  <a:lnTo>
                    <a:pt x="6934503" y="774700"/>
                  </a:lnTo>
                  <a:lnTo>
                    <a:pt x="6913210" y="774700"/>
                  </a:lnTo>
                  <a:lnTo>
                    <a:pt x="6867782" y="787400"/>
                  </a:lnTo>
                  <a:lnTo>
                    <a:pt x="6843797" y="800100"/>
                  </a:lnTo>
                  <a:lnTo>
                    <a:pt x="6800596" y="812800"/>
                  </a:lnTo>
                  <a:lnTo>
                    <a:pt x="6781536" y="825500"/>
                  </a:lnTo>
                  <a:lnTo>
                    <a:pt x="6964967" y="825500"/>
                  </a:lnTo>
                  <a:lnTo>
                    <a:pt x="7000591" y="812800"/>
                  </a:lnTo>
                  <a:lnTo>
                    <a:pt x="7023710" y="812800"/>
                  </a:lnTo>
                  <a:lnTo>
                    <a:pt x="7046609" y="800100"/>
                  </a:lnTo>
                  <a:lnTo>
                    <a:pt x="7075093" y="787400"/>
                  </a:lnTo>
                  <a:lnTo>
                    <a:pt x="7098579" y="787400"/>
                  </a:lnTo>
                  <a:lnTo>
                    <a:pt x="7147087" y="762000"/>
                  </a:lnTo>
                  <a:close/>
                </a:path>
                <a:path w="10723245" h="1701800">
                  <a:moveTo>
                    <a:pt x="5319103" y="800100"/>
                  </a:moveTo>
                  <a:lnTo>
                    <a:pt x="4296715" y="800100"/>
                  </a:lnTo>
                  <a:lnTo>
                    <a:pt x="4279548" y="812800"/>
                  </a:lnTo>
                  <a:lnTo>
                    <a:pt x="5346989" y="812800"/>
                  </a:lnTo>
                  <a:lnTo>
                    <a:pt x="5319103" y="800100"/>
                  </a:lnTo>
                  <a:close/>
                </a:path>
                <a:path w="10723245" h="1701800">
                  <a:moveTo>
                    <a:pt x="5294903" y="787400"/>
                  </a:moveTo>
                  <a:lnTo>
                    <a:pt x="4367557" y="787400"/>
                  </a:lnTo>
                  <a:lnTo>
                    <a:pt x="4350539" y="800100"/>
                  </a:lnTo>
                  <a:lnTo>
                    <a:pt x="5305881" y="800100"/>
                  </a:lnTo>
                  <a:lnTo>
                    <a:pt x="5294903" y="787400"/>
                  </a:lnTo>
                  <a:close/>
                </a:path>
                <a:path w="10723245" h="1701800">
                  <a:moveTo>
                    <a:pt x="5272225" y="774700"/>
                  </a:moveTo>
                  <a:lnTo>
                    <a:pt x="4406488" y="774700"/>
                  </a:lnTo>
                  <a:lnTo>
                    <a:pt x="4392448" y="787400"/>
                  </a:lnTo>
                  <a:lnTo>
                    <a:pt x="5291307" y="787400"/>
                  </a:lnTo>
                  <a:lnTo>
                    <a:pt x="5272225" y="774700"/>
                  </a:lnTo>
                  <a:close/>
                </a:path>
                <a:path w="10723245" h="1701800">
                  <a:moveTo>
                    <a:pt x="5210897" y="762000"/>
                  </a:moveTo>
                  <a:lnTo>
                    <a:pt x="4500601" y="762000"/>
                  </a:lnTo>
                  <a:lnTo>
                    <a:pt x="4480892" y="774700"/>
                  </a:lnTo>
                  <a:lnTo>
                    <a:pt x="5225681" y="774700"/>
                  </a:lnTo>
                  <a:lnTo>
                    <a:pt x="5210897" y="762000"/>
                  </a:lnTo>
                  <a:close/>
                </a:path>
                <a:path w="10723245" h="1701800">
                  <a:moveTo>
                    <a:pt x="7334184" y="698500"/>
                  </a:moveTo>
                  <a:lnTo>
                    <a:pt x="7153071" y="698500"/>
                  </a:lnTo>
                  <a:lnTo>
                    <a:pt x="7127416" y="711200"/>
                  </a:lnTo>
                  <a:lnTo>
                    <a:pt x="7078543" y="723900"/>
                  </a:lnTo>
                  <a:lnTo>
                    <a:pt x="7055772" y="736600"/>
                  </a:lnTo>
                  <a:lnTo>
                    <a:pt x="7029217" y="749300"/>
                  </a:lnTo>
                  <a:lnTo>
                    <a:pt x="7007661" y="749300"/>
                  </a:lnTo>
                  <a:lnTo>
                    <a:pt x="6986640" y="762000"/>
                  </a:lnTo>
                  <a:lnTo>
                    <a:pt x="7172376" y="762000"/>
                  </a:lnTo>
                  <a:lnTo>
                    <a:pt x="7197479" y="749300"/>
                  </a:lnTo>
                  <a:lnTo>
                    <a:pt x="7224600" y="736600"/>
                  </a:lnTo>
                  <a:lnTo>
                    <a:pt x="7250400" y="723900"/>
                  </a:lnTo>
                  <a:lnTo>
                    <a:pt x="7278029" y="723900"/>
                  </a:lnTo>
                  <a:lnTo>
                    <a:pt x="7304785" y="711200"/>
                  </a:lnTo>
                  <a:lnTo>
                    <a:pt x="7334184" y="698500"/>
                  </a:lnTo>
                  <a:close/>
                </a:path>
                <a:path w="10723245" h="1701800">
                  <a:moveTo>
                    <a:pt x="7496188" y="647700"/>
                  </a:moveTo>
                  <a:lnTo>
                    <a:pt x="7318140" y="647700"/>
                  </a:lnTo>
                  <a:lnTo>
                    <a:pt x="7289247" y="660400"/>
                  </a:lnTo>
                  <a:lnTo>
                    <a:pt x="7261765" y="660400"/>
                  </a:lnTo>
                  <a:lnTo>
                    <a:pt x="7232003" y="673100"/>
                  </a:lnTo>
                  <a:lnTo>
                    <a:pt x="7205992" y="685800"/>
                  </a:lnTo>
                  <a:lnTo>
                    <a:pt x="7178871" y="698500"/>
                  </a:lnTo>
                  <a:lnTo>
                    <a:pt x="7358930" y="698500"/>
                  </a:lnTo>
                  <a:lnTo>
                    <a:pt x="7387933" y="685800"/>
                  </a:lnTo>
                  <a:lnTo>
                    <a:pt x="7411418" y="673100"/>
                  </a:lnTo>
                  <a:lnTo>
                    <a:pt x="7433662" y="673100"/>
                  </a:lnTo>
                  <a:lnTo>
                    <a:pt x="7476591" y="660400"/>
                  </a:lnTo>
                  <a:lnTo>
                    <a:pt x="7496188" y="647700"/>
                  </a:lnTo>
                  <a:close/>
                </a:path>
                <a:path w="10723245" h="1701800">
                  <a:moveTo>
                    <a:pt x="7565419" y="622300"/>
                  </a:moveTo>
                  <a:lnTo>
                    <a:pt x="7393169" y="622300"/>
                  </a:lnTo>
                  <a:lnTo>
                    <a:pt x="7368613" y="635000"/>
                  </a:lnTo>
                  <a:lnTo>
                    <a:pt x="7342057" y="647700"/>
                  </a:lnTo>
                  <a:lnTo>
                    <a:pt x="7514826" y="647700"/>
                  </a:lnTo>
                  <a:lnTo>
                    <a:pt x="7528990" y="635000"/>
                  </a:lnTo>
                  <a:lnTo>
                    <a:pt x="7546749" y="635000"/>
                  </a:lnTo>
                  <a:lnTo>
                    <a:pt x="7565419" y="622300"/>
                  </a:lnTo>
                  <a:close/>
                </a:path>
                <a:path w="10723245" h="1701800">
                  <a:moveTo>
                    <a:pt x="7609332" y="609600"/>
                  </a:moveTo>
                  <a:lnTo>
                    <a:pt x="7439521" y="609600"/>
                  </a:lnTo>
                  <a:lnTo>
                    <a:pt x="7417920" y="622300"/>
                  </a:lnTo>
                  <a:lnTo>
                    <a:pt x="7585728" y="622300"/>
                  </a:lnTo>
                  <a:lnTo>
                    <a:pt x="7609332" y="609600"/>
                  </a:lnTo>
                  <a:close/>
                </a:path>
                <a:path w="10723245" h="1701800">
                  <a:moveTo>
                    <a:pt x="7650714" y="596900"/>
                  </a:moveTo>
                  <a:lnTo>
                    <a:pt x="7477604" y="596900"/>
                  </a:lnTo>
                  <a:lnTo>
                    <a:pt x="7459882" y="609600"/>
                  </a:lnTo>
                  <a:lnTo>
                    <a:pt x="7628928" y="609600"/>
                  </a:lnTo>
                  <a:lnTo>
                    <a:pt x="7650714" y="596900"/>
                  </a:lnTo>
                  <a:close/>
                </a:path>
                <a:path w="10723245" h="1701800">
                  <a:moveTo>
                    <a:pt x="7760554" y="558800"/>
                  </a:moveTo>
                  <a:lnTo>
                    <a:pt x="7591021" y="558800"/>
                  </a:lnTo>
                  <a:lnTo>
                    <a:pt x="7567418" y="571500"/>
                  </a:lnTo>
                  <a:lnTo>
                    <a:pt x="7547822" y="571500"/>
                  </a:lnTo>
                  <a:lnTo>
                    <a:pt x="7528172" y="584200"/>
                  </a:lnTo>
                  <a:lnTo>
                    <a:pt x="7510481" y="584200"/>
                  </a:lnTo>
                  <a:lnTo>
                    <a:pt x="7495841" y="596900"/>
                  </a:lnTo>
                  <a:lnTo>
                    <a:pt x="7671350" y="596900"/>
                  </a:lnTo>
                  <a:lnTo>
                    <a:pt x="7714968" y="584200"/>
                  </a:lnTo>
                  <a:lnTo>
                    <a:pt x="7738954" y="571500"/>
                  </a:lnTo>
                  <a:lnTo>
                    <a:pt x="7760554" y="558800"/>
                  </a:lnTo>
                  <a:close/>
                </a:path>
                <a:path w="10723245" h="1701800">
                  <a:moveTo>
                    <a:pt x="7829301" y="533400"/>
                  </a:moveTo>
                  <a:lnTo>
                    <a:pt x="7677061" y="533400"/>
                  </a:lnTo>
                  <a:lnTo>
                    <a:pt x="7655461" y="546100"/>
                  </a:lnTo>
                  <a:lnTo>
                    <a:pt x="7634280" y="546100"/>
                  </a:lnTo>
                  <a:lnTo>
                    <a:pt x="7612077" y="558800"/>
                  </a:lnTo>
                  <a:lnTo>
                    <a:pt x="7784287" y="558800"/>
                  </a:lnTo>
                  <a:lnTo>
                    <a:pt x="7807059" y="546100"/>
                  </a:lnTo>
                  <a:lnTo>
                    <a:pt x="7829301" y="533400"/>
                  </a:lnTo>
                  <a:close/>
                </a:path>
                <a:path w="10723245" h="1701800">
                  <a:moveTo>
                    <a:pt x="7945908" y="508000"/>
                  </a:moveTo>
                  <a:lnTo>
                    <a:pt x="7740224" y="508000"/>
                  </a:lnTo>
                  <a:lnTo>
                    <a:pt x="7696276" y="533400"/>
                  </a:lnTo>
                  <a:lnTo>
                    <a:pt x="7870504" y="533400"/>
                  </a:lnTo>
                  <a:lnTo>
                    <a:pt x="7893830" y="520700"/>
                  </a:lnTo>
                  <a:lnTo>
                    <a:pt x="7912991" y="520700"/>
                  </a:lnTo>
                  <a:lnTo>
                    <a:pt x="7945908" y="508000"/>
                  </a:lnTo>
                  <a:close/>
                </a:path>
                <a:path w="10723245" h="1701800">
                  <a:moveTo>
                    <a:pt x="8027040" y="482600"/>
                  </a:moveTo>
                  <a:lnTo>
                    <a:pt x="7811139" y="482600"/>
                  </a:lnTo>
                  <a:lnTo>
                    <a:pt x="7788809" y="495300"/>
                  </a:lnTo>
                  <a:lnTo>
                    <a:pt x="7764252" y="508000"/>
                  </a:lnTo>
                  <a:lnTo>
                    <a:pt x="7968303" y="508000"/>
                  </a:lnTo>
                  <a:lnTo>
                    <a:pt x="7998197" y="495300"/>
                  </a:lnTo>
                  <a:lnTo>
                    <a:pt x="8027040" y="482600"/>
                  </a:lnTo>
                  <a:close/>
                </a:path>
                <a:path w="10723245" h="1701800">
                  <a:moveTo>
                    <a:pt x="8069521" y="469900"/>
                  </a:moveTo>
                  <a:lnTo>
                    <a:pt x="7856760" y="469900"/>
                  </a:lnTo>
                  <a:lnTo>
                    <a:pt x="7836886" y="482600"/>
                  </a:lnTo>
                  <a:lnTo>
                    <a:pt x="8043080" y="482600"/>
                  </a:lnTo>
                  <a:lnTo>
                    <a:pt x="8069521" y="469900"/>
                  </a:lnTo>
                  <a:close/>
                </a:path>
                <a:path w="10723245" h="1701800">
                  <a:moveTo>
                    <a:pt x="8115223" y="457200"/>
                  </a:moveTo>
                  <a:lnTo>
                    <a:pt x="7900082" y="457200"/>
                  </a:lnTo>
                  <a:lnTo>
                    <a:pt x="7880440" y="469900"/>
                  </a:lnTo>
                  <a:lnTo>
                    <a:pt x="8095500" y="469900"/>
                  </a:lnTo>
                  <a:lnTo>
                    <a:pt x="8115223" y="457200"/>
                  </a:lnTo>
                  <a:close/>
                </a:path>
                <a:path w="10723245" h="1701800">
                  <a:moveTo>
                    <a:pt x="8145876" y="444500"/>
                  </a:moveTo>
                  <a:lnTo>
                    <a:pt x="7954713" y="444500"/>
                  </a:lnTo>
                  <a:lnTo>
                    <a:pt x="7932767" y="457200"/>
                  </a:lnTo>
                  <a:lnTo>
                    <a:pt x="8129523" y="457200"/>
                  </a:lnTo>
                  <a:lnTo>
                    <a:pt x="8145876" y="444500"/>
                  </a:lnTo>
                  <a:close/>
                </a:path>
                <a:path w="10723245" h="1701800">
                  <a:moveTo>
                    <a:pt x="8223537" y="431800"/>
                  </a:moveTo>
                  <a:lnTo>
                    <a:pt x="8009909" y="431800"/>
                  </a:lnTo>
                  <a:lnTo>
                    <a:pt x="7981310" y="444500"/>
                  </a:lnTo>
                  <a:lnTo>
                    <a:pt x="8197740" y="444500"/>
                  </a:lnTo>
                  <a:lnTo>
                    <a:pt x="8223537" y="431800"/>
                  </a:lnTo>
                  <a:close/>
                </a:path>
                <a:path w="10723245" h="1701800">
                  <a:moveTo>
                    <a:pt x="8385813" y="393700"/>
                  </a:moveTo>
                  <a:lnTo>
                    <a:pt x="8132149" y="393700"/>
                  </a:lnTo>
                  <a:lnTo>
                    <a:pt x="8111235" y="406400"/>
                  </a:lnTo>
                  <a:lnTo>
                    <a:pt x="8079968" y="406400"/>
                  </a:lnTo>
                  <a:lnTo>
                    <a:pt x="8024870" y="431800"/>
                  </a:lnTo>
                  <a:lnTo>
                    <a:pt x="8262905" y="431800"/>
                  </a:lnTo>
                  <a:lnTo>
                    <a:pt x="8287661" y="419100"/>
                  </a:lnTo>
                  <a:lnTo>
                    <a:pt x="8321541" y="419100"/>
                  </a:lnTo>
                  <a:lnTo>
                    <a:pt x="8350480" y="406400"/>
                  </a:lnTo>
                  <a:lnTo>
                    <a:pt x="8385813" y="393700"/>
                  </a:lnTo>
                  <a:close/>
                </a:path>
                <a:path w="10723245" h="1701800">
                  <a:moveTo>
                    <a:pt x="8444992" y="381000"/>
                  </a:moveTo>
                  <a:lnTo>
                    <a:pt x="8186221" y="381000"/>
                  </a:lnTo>
                  <a:lnTo>
                    <a:pt x="8169532" y="393700"/>
                  </a:lnTo>
                  <a:lnTo>
                    <a:pt x="8415824" y="393700"/>
                  </a:lnTo>
                  <a:lnTo>
                    <a:pt x="8444992" y="381000"/>
                  </a:lnTo>
                  <a:close/>
                </a:path>
                <a:path w="10723245" h="1701800">
                  <a:moveTo>
                    <a:pt x="8495320" y="368300"/>
                  </a:moveTo>
                  <a:lnTo>
                    <a:pt x="8251330" y="368300"/>
                  </a:lnTo>
                  <a:lnTo>
                    <a:pt x="8229287" y="381000"/>
                  </a:lnTo>
                  <a:lnTo>
                    <a:pt x="8470148" y="381000"/>
                  </a:lnTo>
                  <a:lnTo>
                    <a:pt x="8495320" y="368300"/>
                  </a:lnTo>
                  <a:close/>
                </a:path>
                <a:path w="10723245" h="1701800">
                  <a:moveTo>
                    <a:pt x="8570956" y="355600"/>
                  </a:moveTo>
                  <a:lnTo>
                    <a:pt x="8308750" y="355600"/>
                  </a:lnTo>
                  <a:lnTo>
                    <a:pt x="8273970" y="368300"/>
                  </a:lnTo>
                  <a:lnTo>
                    <a:pt x="8545299" y="368300"/>
                  </a:lnTo>
                  <a:lnTo>
                    <a:pt x="8570956" y="355600"/>
                  </a:lnTo>
                  <a:close/>
                </a:path>
                <a:path w="10723245" h="1701800">
                  <a:moveTo>
                    <a:pt x="8651859" y="342900"/>
                  </a:moveTo>
                  <a:lnTo>
                    <a:pt x="8371566" y="342900"/>
                  </a:lnTo>
                  <a:lnTo>
                    <a:pt x="8337858" y="355600"/>
                  </a:lnTo>
                  <a:lnTo>
                    <a:pt x="8624597" y="355600"/>
                  </a:lnTo>
                  <a:lnTo>
                    <a:pt x="8651859" y="342900"/>
                  </a:lnTo>
                  <a:close/>
                </a:path>
                <a:path w="10723245" h="1701800">
                  <a:moveTo>
                    <a:pt x="8790401" y="317500"/>
                  </a:moveTo>
                  <a:lnTo>
                    <a:pt x="8458391" y="317500"/>
                  </a:lnTo>
                  <a:lnTo>
                    <a:pt x="8430643" y="330200"/>
                  </a:lnTo>
                  <a:lnTo>
                    <a:pt x="8402158" y="342900"/>
                  </a:lnTo>
                  <a:lnTo>
                    <a:pt x="8705383" y="342900"/>
                  </a:lnTo>
                  <a:lnTo>
                    <a:pt x="8734166" y="330200"/>
                  </a:lnTo>
                  <a:lnTo>
                    <a:pt x="8762262" y="330200"/>
                  </a:lnTo>
                  <a:lnTo>
                    <a:pt x="8790401" y="317500"/>
                  </a:lnTo>
                  <a:close/>
                </a:path>
                <a:path w="10723245" h="1701800">
                  <a:moveTo>
                    <a:pt x="8869858" y="304800"/>
                  </a:moveTo>
                  <a:lnTo>
                    <a:pt x="8535393" y="304800"/>
                  </a:lnTo>
                  <a:lnTo>
                    <a:pt x="8508132" y="317500"/>
                  </a:lnTo>
                  <a:lnTo>
                    <a:pt x="8846442" y="317500"/>
                  </a:lnTo>
                  <a:lnTo>
                    <a:pt x="8869858" y="304800"/>
                  </a:lnTo>
                  <a:close/>
                </a:path>
                <a:path w="10723245" h="1701800">
                  <a:moveTo>
                    <a:pt x="8912710" y="292100"/>
                  </a:moveTo>
                  <a:lnTo>
                    <a:pt x="8614692" y="292100"/>
                  </a:lnTo>
                  <a:lnTo>
                    <a:pt x="8589034" y="304800"/>
                  </a:lnTo>
                  <a:lnTo>
                    <a:pt x="8893550" y="304800"/>
                  </a:lnTo>
                  <a:lnTo>
                    <a:pt x="8912710" y="292100"/>
                  </a:lnTo>
                  <a:close/>
                </a:path>
                <a:path w="10723245" h="1701800">
                  <a:moveTo>
                    <a:pt x="8970998" y="279400"/>
                  </a:moveTo>
                  <a:lnTo>
                    <a:pt x="8695824" y="279400"/>
                  </a:lnTo>
                  <a:lnTo>
                    <a:pt x="8667727" y="292100"/>
                  </a:lnTo>
                  <a:lnTo>
                    <a:pt x="8952404" y="292100"/>
                  </a:lnTo>
                  <a:lnTo>
                    <a:pt x="8970998" y="279400"/>
                  </a:lnTo>
                  <a:close/>
                </a:path>
                <a:path w="10723245" h="1701800">
                  <a:moveTo>
                    <a:pt x="9035110" y="266700"/>
                  </a:moveTo>
                  <a:lnTo>
                    <a:pt x="8752990" y="266700"/>
                  </a:lnTo>
                  <a:lnTo>
                    <a:pt x="8724608" y="279400"/>
                  </a:lnTo>
                  <a:lnTo>
                    <a:pt x="9013781" y="279400"/>
                  </a:lnTo>
                  <a:lnTo>
                    <a:pt x="9035110" y="266700"/>
                  </a:lnTo>
                  <a:close/>
                </a:path>
                <a:path w="10723245" h="1701800">
                  <a:moveTo>
                    <a:pt x="9114223" y="254000"/>
                  </a:moveTo>
                  <a:lnTo>
                    <a:pt x="8833733" y="254000"/>
                  </a:lnTo>
                  <a:lnTo>
                    <a:pt x="8807109" y="266700"/>
                  </a:lnTo>
                  <a:lnTo>
                    <a:pt x="9084676" y="266700"/>
                  </a:lnTo>
                  <a:lnTo>
                    <a:pt x="9114223" y="254000"/>
                  </a:lnTo>
                  <a:close/>
                </a:path>
                <a:path w="10723245" h="1701800">
                  <a:moveTo>
                    <a:pt x="9168739" y="241300"/>
                  </a:moveTo>
                  <a:lnTo>
                    <a:pt x="8880160" y="241300"/>
                  </a:lnTo>
                  <a:lnTo>
                    <a:pt x="8856480" y="254000"/>
                  </a:lnTo>
                  <a:lnTo>
                    <a:pt x="9140606" y="254000"/>
                  </a:lnTo>
                  <a:lnTo>
                    <a:pt x="9168739" y="241300"/>
                  </a:lnTo>
                  <a:close/>
                </a:path>
                <a:path w="10723245" h="1701800">
                  <a:moveTo>
                    <a:pt x="9254006" y="228600"/>
                  </a:moveTo>
                  <a:lnTo>
                    <a:pt x="8940672" y="228600"/>
                  </a:lnTo>
                  <a:lnTo>
                    <a:pt x="8920027" y="241300"/>
                  </a:lnTo>
                  <a:lnTo>
                    <a:pt x="9197442" y="241300"/>
                  </a:lnTo>
                  <a:lnTo>
                    <a:pt x="9254006" y="228600"/>
                  </a:lnTo>
                  <a:close/>
                </a:path>
                <a:path w="10723245" h="1701800">
                  <a:moveTo>
                    <a:pt x="9307057" y="215900"/>
                  </a:moveTo>
                  <a:lnTo>
                    <a:pt x="9002560" y="215900"/>
                  </a:lnTo>
                  <a:lnTo>
                    <a:pt x="8959450" y="228600"/>
                  </a:lnTo>
                  <a:lnTo>
                    <a:pt x="9282552" y="228600"/>
                  </a:lnTo>
                  <a:lnTo>
                    <a:pt x="9307057" y="215900"/>
                  </a:lnTo>
                  <a:close/>
                </a:path>
                <a:path w="10723245" h="1701800">
                  <a:moveTo>
                    <a:pt x="9354010" y="203200"/>
                  </a:moveTo>
                  <a:lnTo>
                    <a:pt x="9077158" y="203200"/>
                  </a:lnTo>
                  <a:lnTo>
                    <a:pt x="9049113" y="215900"/>
                  </a:lnTo>
                  <a:lnTo>
                    <a:pt x="9331201" y="215900"/>
                  </a:lnTo>
                  <a:lnTo>
                    <a:pt x="9354010" y="203200"/>
                  </a:lnTo>
                  <a:close/>
                </a:path>
                <a:path w="10723245" h="1701800">
                  <a:moveTo>
                    <a:pt x="9440099" y="190500"/>
                  </a:moveTo>
                  <a:lnTo>
                    <a:pt x="9159908" y="190500"/>
                  </a:lnTo>
                  <a:lnTo>
                    <a:pt x="9132091" y="203200"/>
                  </a:lnTo>
                  <a:lnTo>
                    <a:pt x="9396974" y="203200"/>
                  </a:lnTo>
                  <a:lnTo>
                    <a:pt x="9440099" y="190500"/>
                  </a:lnTo>
                  <a:close/>
                </a:path>
                <a:path w="10723245" h="1701800">
                  <a:moveTo>
                    <a:pt x="9489767" y="177800"/>
                  </a:moveTo>
                  <a:lnTo>
                    <a:pt x="9244921" y="177800"/>
                  </a:lnTo>
                  <a:lnTo>
                    <a:pt x="9188665" y="190500"/>
                  </a:lnTo>
                  <a:lnTo>
                    <a:pt x="9464059" y="190500"/>
                  </a:lnTo>
                  <a:lnTo>
                    <a:pt x="9489767" y="177800"/>
                  </a:lnTo>
                  <a:close/>
                </a:path>
                <a:path w="10723245" h="1701800">
                  <a:moveTo>
                    <a:pt x="9543408" y="165100"/>
                  </a:moveTo>
                  <a:lnTo>
                    <a:pt x="9296149" y="165100"/>
                  </a:lnTo>
                  <a:lnTo>
                    <a:pt x="9270614" y="177800"/>
                  </a:lnTo>
                  <a:lnTo>
                    <a:pt x="9517482" y="177800"/>
                  </a:lnTo>
                  <a:lnTo>
                    <a:pt x="9543408" y="165100"/>
                  </a:lnTo>
                  <a:close/>
                </a:path>
                <a:path w="10723245" h="1701800">
                  <a:moveTo>
                    <a:pt x="9617723" y="152400"/>
                  </a:moveTo>
                  <a:lnTo>
                    <a:pt x="9366457" y="152400"/>
                  </a:lnTo>
                  <a:lnTo>
                    <a:pt x="9345924" y="165100"/>
                  </a:lnTo>
                  <a:lnTo>
                    <a:pt x="9593317" y="165100"/>
                  </a:lnTo>
                  <a:lnTo>
                    <a:pt x="9617723" y="152400"/>
                  </a:lnTo>
                  <a:close/>
                </a:path>
                <a:path w="10723245" h="1701800">
                  <a:moveTo>
                    <a:pt x="9697896" y="139700"/>
                  </a:moveTo>
                  <a:lnTo>
                    <a:pt x="9431491" y="139700"/>
                  </a:lnTo>
                  <a:lnTo>
                    <a:pt x="9387770" y="152400"/>
                  </a:lnTo>
                  <a:lnTo>
                    <a:pt x="9677462" y="152400"/>
                  </a:lnTo>
                  <a:lnTo>
                    <a:pt x="9697896" y="139700"/>
                  </a:lnTo>
                  <a:close/>
                </a:path>
                <a:path w="10723245" h="1701800">
                  <a:moveTo>
                    <a:pt x="9838313" y="127000"/>
                  </a:moveTo>
                  <a:lnTo>
                    <a:pt x="9509463" y="127000"/>
                  </a:lnTo>
                  <a:lnTo>
                    <a:pt x="9481749" y="139700"/>
                  </a:lnTo>
                  <a:lnTo>
                    <a:pt x="9809983" y="139700"/>
                  </a:lnTo>
                  <a:lnTo>
                    <a:pt x="9838313" y="127000"/>
                  </a:lnTo>
                  <a:close/>
                </a:path>
                <a:path w="10723245" h="1701800">
                  <a:moveTo>
                    <a:pt x="9948554" y="114300"/>
                  </a:moveTo>
                  <a:lnTo>
                    <a:pt x="9562153" y="114300"/>
                  </a:lnTo>
                  <a:lnTo>
                    <a:pt x="9535291" y="127000"/>
                  </a:lnTo>
                  <a:lnTo>
                    <a:pt x="9862019" y="127000"/>
                  </a:lnTo>
                  <a:lnTo>
                    <a:pt x="9948554" y="114300"/>
                  </a:lnTo>
                  <a:close/>
                </a:path>
                <a:path w="10723245" h="1701800">
                  <a:moveTo>
                    <a:pt x="9998813" y="101600"/>
                  </a:moveTo>
                  <a:lnTo>
                    <a:pt x="9654408" y="101600"/>
                  </a:lnTo>
                  <a:lnTo>
                    <a:pt x="9631438" y="114300"/>
                  </a:lnTo>
                  <a:lnTo>
                    <a:pt x="9974249" y="114300"/>
                  </a:lnTo>
                  <a:lnTo>
                    <a:pt x="9998813" y="101600"/>
                  </a:lnTo>
                  <a:close/>
                </a:path>
                <a:path w="10723245" h="1701800">
                  <a:moveTo>
                    <a:pt x="10215915" y="88900"/>
                  </a:moveTo>
                  <a:lnTo>
                    <a:pt x="9720797" y="88900"/>
                  </a:lnTo>
                  <a:lnTo>
                    <a:pt x="9702169" y="101600"/>
                  </a:lnTo>
                  <a:lnTo>
                    <a:pt x="10200728" y="101600"/>
                  </a:lnTo>
                  <a:lnTo>
                    <a:pt x="10215915" y="88900"/>
                  </a:lnTo>
                  <a:close/>
                </a:path>
                <a:path w="10723245" h="1701800">
                  <a:moveTo>
                    <a:pt x="10313136" y="76200"/>
                  </a:moveTo>
                  <a:lnTo>
                    <a:pt x="9855588" y="76200"/>
                  </a:lnTo>
                  <a:lnTo>
                    <a:pt x="9831651" y="88900"/>
                  </a:lnTo>
                  <a:lnTo>
                    <a:pt x="10283696" y="88900"/>
                  </a:lnTo>
                  <a:lnTo>
                    <a:pt x="10313136" y="76200"/>
                  </a:lnTo>
                  <a:close/>
                </a:path>
                <a:path w="10723245" h="1701800">
                  <a:moveTo>
                    <a:pt x="10581775" y="63500"/>
                  </a:moveTo>
                  <a:lnTo>
                    <a:pt x="9940102" y="63500"/>
                  </a:lnTo>
                  <a:lnTo>
                    <a:pt x="9883717" y="76200"/>
                  </a:lnTo>
                  <a:lnTo>
                    <a:pt x="10564009" y="76200"/>
                  </a:lnTo>
                  <a:lnTo>
                    <a:pt x="10581775" y="63500"/>
                  </a:lnTo>
                  <a:close/>
                </a:path>
                <a:path w="10723245" h="1701800">
                  <a:moveTo>
                    <a:pt x="10705556" y="50800"/>
                  </a:moveTo>
                  <a:lnTo>
                    <a:pt x="10012586" y="50800"/>
                  </a:lnTo>
                  <a:lnTo>
                    <a:pt x="9989733" y="63500"/>
                  </a:lnTo>
                  <a:lnTo>
                    <a:pt x="10694095" y="63500"/>
                  </a:lnTo>
                  <a:lnTo>
                    <a:pt x="10705556" y="50800"/>
                  </a:lnTo>
                  <a:close/>
                </a:path>
                <a:path w="10723245" h="1701800">
                  <a:moveTo>
                    <a:pt x="10706433" y="55246"/>
                  </a:moveTo>
                  <a:lnTo>
                    <a:pt x="10694095" y="63500"/>
                  </a:lnTo>
                  <a:lnTo>
                    <a:pt x="10702553" y="63500"/>
                  </a:lnTo>
                  <a:lnTo>
                    <a:pt x="10706433" y="55246"/>
                  </a:lnTo>
                  <a:close/>
                </a:path>
                <a:path w="10723245" h="1701800">
                  <a:moveTo>
                    <a:pt x="10713080" y="50800"/>
                  </a:moveTo>
                  <a:lnTo>
                    <a:pt x="10708523" y="50800"/>
                  </a:lnTo>
                  <a:lnTo>
                    <a:pt x="10706433" y="55246"/>
                  </a:lnTo>
                  <a:lnTo>
                    <a:pt x="10713080" y="50800"/>
                  </a:lnTo>
                  <a:close/>
                </a:path>
                <a:path w="10723245" h="1701800">
                  <a:moveTo>
                    <a:pt x="10153015" y="38100"/>
                  </a:moveTo>
                  <a:lnTo>
                    <a:pt x="10117375" y="38100"/>
                  </a:lnTo>
                  <a:lnTo>
                    <a:pt x="10101140" y="50800"/>
                  </a:lnTo>
                  <a:lnTo>
                    <a:pt x="10171183" y="50800"/>
                  </a:lnTo>
                  <a:lnTo>
                    <a:pt x="10153015" y="38100"/>
                  </a:lnTo>
                  <a:close/>
                </a:path>
                <a:path w="10723245" h="1701800">
                  <a:moveTo>
                    <a:pt x="10723191" y="25400"/>
                  </a:moveTo>
                  <a:lnTo>
                    <a:pt x="10245433" y="25400"/>
                  </a:lnTo>
                  <a:lnTo>
                    <a:pt x="10227432" y="38100"/>
                  </a:lnTo>
                  <a:lnTo>
                    <a:pt x="10189836" y="38100"/>
                  </a:lnTo>
                  <a:lnTo>
                    <a:pt x="10171183" y="50800"/>
                  </a:lnTo>
                  <a:lnTo>
                    <a:pt x="10714790" y="50800"/>
                  </a:lnTo>
                  <a:lnTo>
                    <a:pt x="10720950" y="38100"/>
                  </a:lnTo>
                  <a:lnTo>
                    <a:pt x="10723191" y="25400"/>
                  </a:lnTo>
                  <a:close/>
                </a:path>
                <a:path w="10723245" h="1701800">
                  <a:moveTo>
                    <a:pt x="10705860" y="0"/>
                  </a:moveTo>
                  <a:lnTo>
                    <a:pt x="10689881" y="0"/>
                  </a:lnTo>
                  <a:lnTo>
                    <a:pt x="10674030" y="12700"/>
                  </a:lnTo>
                  <a:lnTo>
                    <a:pt x="10518970" y="12700"/>
                  </a:lnTo>
                  <a:lnTo>
                    <a:pt x="10498441" y="25400"/>
                  </a:lnTo>
                  <a:lnTo>
                    <a:pt x="10720961" y="25400"/>
                  </a:lnTo>
                  <a:lnTo>
                    <a:pt x="10714880" y="12700"/>
                  </a:lnTo>
                  <a:lnTo>
                    <a:pt x="10705860" y="0"/>
                  </a:lnTo>
                  <a:close/>
                </a:path>
                <a:path w="10723245" h="1701800">
                  <a:moveTo>
                    <a:pt x="10679352" y="0"/>
                  </a:moveTo>
                  <a:lnTo>
                    <a:pt x="10675547" y="0"/>
                  </a:lnTo>
                  <a:lnTo>
                    <a:pt x="10661032" y="12700"/>
                  </a:lnTo>
                  <a:lnTo>
                    <a:pt x="10674030" y="12700"/>
                  </a:lnTo>
                  <a:lnTo>
                    <a:pt x="10679352" y="0"/>
                  </a:lnTo>
                  <a:close/>
                </a:path>
                <a:path w="10723245" h="1701800">
                  <a:moveTo>
                    <a:pt x="10689881" y="0"/>
                  </a:moveTo>
                  <a:lnTo>
                    <a:pt x="10679352" y="0"/>
                  </a:lnTo>
                  <a:lnTo>
                    <a:pt x="10674030" y="12700"/>
                  </a:lnTo>
                  <a:lnTo>
                    <a:pt x="10689881" y="0"/>
                  </a:lnTo>
                  <a:close/>
                </a:path>
              </a:pathLst>
            </a:custGeom>
            <a:solidFill>
              <a:srgbClr val="E71224">
                <a:alpha val="75289"/>
              </a:srgbClr>
            </a:solidFill>
          </p:spPr>
          <p:txBody>
            <a:bodyPr wrap="square" lIns="0" tIns="0" rIns="0" bIns="0" rtlCol="0"/>
            <a:lstStyle/>
            <a:p>
              <a:endParaRPr/>
            </a:p>
          </p:txBody>
        </p:sp>
      </p:gr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3</a:t>
            </a:r>
          </a:p>
        </p:txBody>
      </p:sp>
      <p:sp>
        <p:nvSpPr>
          <p:cNvPr id="8" name="TextBox 7">
            <a:extLst>
              <a:ext uri="{FF2B5EF4-FFF2-40B4-BE49-F238E27FC236}">
                <a16:creationId xmlns:a16="http://schemas.microsoft.com/office/drawing/2014/main" id="{B9BE2ACD-7F90-418E-B572-54F6FFE5CEF8}"/>
              </a:ext>
            </a:extLst>
          </p:cNvPr>
          <p:cNvSpPr txBox="1"/>
          <p:nvPr/>
        </p:nvSpPr>
        <p:spPr>
          <a:xfrm>
            <a:off x="2057400" y="5943600"/>
            <a:ext cx="7697066" cy="369332"/>
          </a:xfrm>
          <a:prstGeom prst="rect">
            <a:avLst/>
          </a:prstGeom>
          <a:noFill/>
        </p:spPr>
        <p:txBody>
          <a:bodyPr wrap="square">
            <a:spAutoFit/>
          </a:bodyPr>
          <a:lstStyle/>
          <a:p>
            <a:pPr marL="354965" indent="-342265">
              <a:lnSpc>
                <a:spcPct val="100000"/>
              </a:lnSpc>
              <a:spcBef>
                <a:spcPts val="720"/>
              </a:spcBef>
              <a:buFont typeface="Arial MT"/>
              <a:buChar char="•"/>
              <a:tabLst>
                <a:tab pos="354965" algn="l"/>
              </a:tabLst>
            </a:pPr>
            <a:r>
              <a:rPr lang="en-IN" sz="1800" spc="-35" dirty="0">
                <a:latin typeface="Verdana"/>
                <a:cs typeface="Verdana"/>
              </a:rPr>
              <a:t>Extract-Trend- the change in the base line of the time series</a:t>
            </a:r>
            <a:endParaRPr lang="en-IN" sz="1800" dirty="0">
              <a:latin typeface="Verdana"/>
              <a:cs typeface="Verdana"/>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014D4-6586-4F08-95C3-A097C055CA92}"/>
              </a:ext>
            </a:extLst>
          </p:cNvPr>
          <p:cNvSpPr>
            <a:spLocks noGrp="1"/>
          </p:cNvSpPr>
          <p:nvPr>
            <p:ph type="title"/>
          </p:nvPr>
        </p:nvSpPr>
        <p:spPr>
          <a:xfrm>
            <a:off x="707231" y="228600"/>
            <a:ext cx="10777537" cy="677108"/>
          </a:xfrm>
        </p:spPr>
        <p:txBody>
          <a:bodyPr/>
          <a:lstStyle/>
          <a:p>
            <a:r>
              <a:rPr lang="en-IN" dirty="0"/>
              <a:t>        Classical Decomposition</a:t>
            </a:r>
          </a:p>
        </p:txBody>
      </p:sp>
      <p:pic>
        <p:nvPicPr>
          <p:cNvPr id="5" name="Picture 4">
            <a:extLst>
              <a:ext uri="{FF2B5EF4-FFF2-40B4-BE49-F238E27FC236}">
                <a16:creationId xmlns:a16="http://schemas.microsoft.com/office/drawing/2014/main" id="{FF944515-D36F-4253-995D-6FCA5A269096}"/>
              </a:ext>
            </a:extLst>
          </p:cNvPr>
          <p:cNvPicPr>
            <a:picLocks noChangeAspect="1"/>
          </p:cNvPicPr>
          <p:nvPr/>
        </p:nvPicPr>
        <p:blipFill>
          <a:blip r:embed="rId2"/>
          <a:stretch>
            <a:fillRect/>
          </a:stretch>
        </p:blipFill>
        <p:spPr>
          <a:xfrm>
            <a:off x="3911" y="990600"/>
            <a:ext cx="12184175" cy="5973009"/>
          </a:xfrm>
          <a:prstGeom prst="rect">
            <a:avLst/>
          </a:prstGeom>
        </p:spPr>
      </p:pic>
    </p:spTree>
    <p:extLst>
      <p:ext uri="{BB962C8B-B14F-4D97-AF65-F5344CB8AC3E}">
        <p14:creationId xmlns:p14="http://schemas.microsoft.com/office/powerpoint/2010/main" val="246099177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2D632-41B0-4100-8CC3-CF77F7741E21}"/>
              </a:ext>
            </a:extLst>
          </p:cNvPr>
          <p:cNvPicPr>
            <a:picLocks noChangeAspect="1"/>
          </p:cNvPicPr>
          <p:nvPr/>
        </p:nvPicPr>
        <p:blipFill>
          <a:blip r:embed="rId2"/>
          <a:stretch>
            <a:fillRect/>
          </a:stretch>
        </p:blipFill>
        <p:spPr>
          <a:xfrm>
            <a:off x="0" y="371778"/>
            <a:ext cx="12192000" cy="6114444"/>
          </a:xfrm>
          <a:prstGeom prst="rect">
            <a:avLst/>
          </a:prstGeom>
        </p:spPr>
      </p:pic>
    </p:spTree>
    <p:extLst>
      <p:ext uri="{BB962C8B-B14F-4D97-AF65-F5344CB8AC3E}">
        <p14:creationId xmlns:p14="http://schemas.microsoft.com/office/powerpoint/2010/main" val="31359142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5BB449-3789-45E0-AD23-4FA9F8C1B5D9}"/>
              </a:ext>
            </a:extLst>
          </p:cNvPr>
          <p:cNvPicPr>
            <a:picLocks noChangeAspect="1"/>
          </p:cNvPicPr>
          <p:nvPr/>
        </p:nvPicPr>
        <p:blipFill>
          <a:blip r:embed="rId2"/>
          <a:stretch>
            <a:fillRect/>
          </a:stretch>
        </p:blipFill>
        <p:spPr>
          <a:xfrm>
            <a:off x="0" y="392398"/>
            <a:ext cx="12192000" cy="6073203"/>
          </a:xfrm>
          <a:prstGeom prst="rect">
            <a:avLst/>
          </a:prstGeom>
        </p:spPr>
      </p:pic>
    </p:spTree>
    <p:extLst>
      <p:ext uri="{BB962C8B-B14F-4D97-AF65-F5344CB8AC3E}">
        <p14:creationId xmlns:p14="http://schemas.microsoft.com/office/powerpoint/2010/main" val="29497537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E7666E-31CC-404E-B18C-BEF72575B245}"/>
              </a:ext>
            </a:extLst>
          </p:cNvPr>
          <p:cNvPicPr>
            <a:picLocks noChangeAspect="1"/>
          </p:cNvPicPr>
          <p:nvPr/>
        </p:nvPicPr>
        <p:blipFill>
          <a:blip r:embed="rId2"/>
          <a:stretch>
            <a:fillRect/>
          </a:stretch>
        </p:blipFill>
        <p:spPr>
          <a:xfrm>
            <a:off x="0" y="351004"/>
            <a:ext cx="12192000" cy="6155991"/>
          </a:xfrm>
          <a:prstGeom prst="rect">
            <a:avLst/>
          </a:prstGeom>
        </p:spPr>
      </p:pic>
    </p:spTree>
    <p:extLst>
      <p:ext uri="{BB962C8B-B14F-4D97-AF65-F5344CB8AC3E}">
        <p14:creationId xmlns:p14="http://schemas.microsoft.com/office/powerpoint/2010/main" val="13041744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1A0558-0469-4426-9E62-B290C5EC1FAB}"/>
              </a:ext>
            </a:extLst>
          </p:cNvPr>
          <p:cNvPicPr>
            <a:picLocks noChangeAspect="1"/>
          </p:cNvPicPr>
          <p:nvPr/>
        </p:nvPicPr>
        <p:blipFill>
          <a:blip r:embed="rId2"/>
          <a:stretch>
            <a:fillRect/>
          </a:stretch>
        </p:blipFill>
        <p:spPr>
          <a:xfrm>
            <a:off x="0" y="248680"/>
            <a:ext cx="12192000" cy="6360640"/>
          </a:xfrm>
          <a:prstGeom prst="rect">
            <a:avLst/>
          </a:prstGeom>
        </p:spPr>
      </p:pic>
    </p:spTree>
    <p:extLst>
      <p:ext uri="{BB962C8B-B14F-4D97-AF65-F5344CB8AC3E}">
        <p14:creationId xmlns:p14="http://schemas.microsoft.com/office/powerpoint/2010/main" val="179204680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FFA304-9360-4EBE-B728-A8EB62B33AFF}"/>
              </a:ext>
            </a:extLst>
          </p:cNvPr>
          <p:cNvPicPr>
            <a:picLocks noChangeAspect="1"/>
          </p:cNvPicPr>
          <p:nvPr/>
        </p:nvPicPr>
        <p:blipFill>
          <a:blip r:embed="rId2"/>
          <a:stretch>
            <a:fillRect/>
          </a:stretch>
        </p:blipFill>
        <p:spPr>
          <a:xfrm>
            <a:off x="666279" y="457200"/>
            <a:ext cx="10154121" cy="4729461"/>
          </a:xfrm>
          <a:prstGeom prst="rect">
            <a:avLst/>
          </a:prstGeom>
        </p:spPr>
      </p:pic>
      <p:pic>
        <p:nvPicPr>
          <p:cNvPr id="7" name="Picture 6">
            <a:extLst>
              <a:ext uri="{FF2B5EF4-FFF2-40B4-BE49-F238E27FC236}">
                <a16:creationId xmlns:a16="http://schemas.microsoft.com/office/drawing/2014/main" id="{867FCADA-DFE2-4FCE-90E1-7A536EE05C1E}"/>
              </a:ext>
            </a:extLst>
          </p:cNvPr>
          <p:cNvPicPr>
            <a:picLocks noChangeAspect="1"/>
          </p:cNvPicPr>
          <p:nvPr/>
        </p:nvPicPr>
        <p:blipFill>
          <a:blip r:embed="rId3"/>
          <a:stretch>
            <a:fillRect/>
          </a:stretch>
        </p:blipFill>
        <p:spPr>
          <a:xfrm>
            <a:off x="152400" y="5334000"/>
            <a:ext cx="5020376" cy="981212"/>
          </a:xfrm>
          <a:prstGeom prst="rect">
            <a:avLst/>
          </a:prstGeom>
        </p:spPr>
      </p:pic>
      <p:pic>
        <p:nvPicPr>
          <p:cNvPr id="9" name="Picture 8">
            <a:extLst>
              <a:ext uri="{FF2B5EF4-FFF2-40B4-BE49-F238E27FC236}">
                <a16:creationId xmlns:a16="http://schemas.microsoft.com/office/drawing/2014/main" id="{B7344FB5-BD2F-425B-B400-E117DCEA1C80}"/>
              </a:ext>
            </a:extLst>
          </p:cNvPr>
          <p:cNvPicPr>
            <a:picLocks noChangeAspect="1"/>
          </p:cNvPicPr>
          <p:nvPr/>
        </p:nvPicPr>
        <p:blipFill>
          <a:blip r:embed="rId4"/>
          <a:stretch>
            <a:fillRect/>
          </a:stretch>
        </p:blipFill>
        <p:spPr>
          <a:xfrm>
            <a:off x="5771392" y="5371956"/>
            <a:ext cx="5430008" cy="1028844"/>
          </a:xfrm>
          <a:prstGeom prst="rect">
            <a:avLst/>
          </a:prstGeom>
        </p:spPr>
      </p:pic>
    </p:spTree>
    <p:extLst>
      <p:ext uri="{BB962C8B-B14F-4D97-AF65-F5344CB8AC3E}">
        <p14:creationId xmlns:p14="http://schemas.microsoft.com/office/powerpoint/2010/main" val="14105293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4E1D-8749-45B2-9690-96619E4CB549}"/>
              </a:ext>
            </a:extLst>
          </p:cNvPr>
          <p:cNvSpPr>
            <a:spLocks noGrp="1"/>
          </p:cNvSpPr>
          <p:nvPr>
            <p:ph type="title"/>
          </p:nvPr>
        </p:nvSpPr>
        <p:spPr>
          <a:xfrm>
            <a:off x="707231" y="515619"/>
            <a:ext cx="10777537" cy="677108"/>
          </a:xfrm>
        </p:spPr>
        <p:txBody>
          <a:bodyPr/>
          <a:lstStyle/>
          <a:p>
            <a:r>
              <a:rPr lang="en-IN" dirty="0"/>
              <a:t>            Seasonal index</a:t>
            </a:r>
          </a:p>
        </p:txBody>
      </p:sp>
      <p:pic>
        <p:nvPicPr>
          <p:cNvPr id="7" name="Picture 6">
            <a:extLst>
              <a:ext uri="{FF2B5EF4-FFF2-40B4-BE49-F238E27FC236}">
                <a16:creationId xmlns:a16="http://schemas.microsoft.com/office/drawing/2014/main" id="{C37FCAF8-FA20-47BF-8930-1AFCEFAA0203}"/>
              </a:ext>
            </a:extLst>
          </p:cNvPr>
          <p:cNvPicPr>
            <a:picLocks noChangeAspect="1"/>
          </p:cNvPicPr>
          <p:nvPr/>
        </p:nvPicPr>
        <p:blipFill>
          <a:blip r:embed="rId2"/>
          <a:stretch>
            <a:fillRect/>
          </a:stretch>
        </p:blipFill>
        <p:spPr>
          <a:xfrm>
            <a:off x="838200" y="1447800"/>
            <a:ext cx="9135750" cy="3143689"/>
          </a:xfrm>
          <a:prstGeom prst="rect">
            <a:avLst/>
          </a:prstGeom>
        </p:spPr>
      </p:pic>
    </p:spTree>
    <p:extLst>
      <p:ext uri="{BB962C8B-B14F-4D97-AF65-F5344CB8AC3E}">
        <p14:creationId xmlns:p14="http://schemas.microsoft.com/office/powerpoint/2010/main" val="122145590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4E1D-8749-45B2-9690-96619E4CB549}"/>
              </a:ext>
            </a:extLst>
          </p:cNvPr>
          <p:cNvSpPr>
            <a:spLocks noGrp="1"/>
          </p:cNvSpPr>
          <p:nvPr>
            <p:ph type="title"/>
          </p:nvPr>
        </p:nvSpPr>
        <p:spPr>
          <a:xfrm>
            <a:off x="707231" y="76200"/>
            <a:ext cx="10777537" cy="677108"/>
          </a:xfrm>
        </p:spPr>
        <p:txBody>
          <a:bodyPr/>
          <a:lstStyle/>
          <a:p>
            <a:r>
              <a:rPr lang="en-IN" dirty="0"/>
              <a:t>            Seasonal index</a:t>
            </a:r>
          </a:p>
        </p:txBody>
      </p:sp>
      <p:pic>
        <p:nvPicPr>
          <p:cNvPr id="4" name="Picture 3">
            <a:extLst>
              <a:ext uri="{FF2B5EF4-FFF2-40B4-BE49-F238E27FC236}">
                <a16:creationId xmlns:a16="http://schemas.microsoft.com/office/drawing/2014/main" id="{36447160-DD62-413B-93A0-ABCD9EF3E081}"/>
              </a:ext>
            </a:extLst>
          </p:cNvPr>
          <p:cNvPicPr>
            <a:picLocks noChangeAspect="1"/>
          </p:cNvPicPr>
          <p:nvPr/>
        </p:nvPicPr>
        <p:blipFill>
          <a:blip r:embed="rId2"/>
          <a:stretch>
            <a:fillRect/>
          </a:stretch>
        </p:blipFill>
        <p:spPr>
          <a:xfrm>
            <a:off x="1676400" y="762000"/>
            <a:ext cx="8116433" cy="5944430"/>
          </a:xfrm>
          <a:prstGeom prst="rect">
            <a:avLst/>
          </a:prstGeom>
        </p:spPr>
      </p:pic>
    </p:spTree>
    <p:extLst>
      <p:ext uri="{BB962C8B-B14F-4D97-AF65-F5344CB8AC3E}">
        <p14:creationId xmlns:p14="http://schemas.microsoft.com/office/powerpoint/2010/main" val="19421496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4E1D-8749-45B2-9690-96619E4CB549}"/>
              </a:ext>
            </a:extLst>
          </p:cNvPr>
          <p:cNvSpPr>
            <a:spLocks noGrp="1"/>
          </p:cNvSpPr>
          <p:nvPr>
            <p:ph type="title"/>
          </p:nvPr>
        </p:nvSpPr>
        <p:spPr>
          <a:xfrm>
            <a:off x="707231" y="515619"/>
            <a:ext cx="10777537" cy="677108"/>
          </a:xfrm>
        </p:spPr>
        <p:txBody>
          <a:bodyPr/>
          <a:lstStyle/>
          <a:p>
            <a:r>
              <a:rPr lang="en-IN" dirty="0"/>
              <a:t>            Seasonal index</a:t>
            </a:r>
          </a:p>
        </p:txBody>
      </p:sp>
      <p:pic>
        <p:nvPicPr>
          <p:cNvPr id="4" name="Picture 3">
            <a:extLst>
              <a:ext uri="{FF2B5EF4-FFF2-40B4-BE49-F238E27FC236}">
                <a16:creationId xmlns:a16="http://schemas.microsoft.com/office/drawing/2014/main" id="{D5FEB2C3-489F-4240-86D7-7099834F9A87}"/>
              </a:ext>
            </a:extLst>
          </p:cNvPr>
          <p:cNvPicPr>
            <a:picLocks noChangeAspect="1"/>
          </p:cNvPicPr>
          <p:nvPr/>
        </p:nvPicPr>
        <p:blipFill>
          <a:blip r:embed="rId2"/>
          <a:stretch>
            <a:fillRect/>
          </a:stretch>
        </p:blipFill>
        <p:spPr>
          <a:xfrm>
            <a:off x="457200" y="1447800"/>
            <a:ext cx="9088118" cy="2829320"/>
          </a:xfrm>
          <a:prstGeom prst="rect">
            <a:avLst/>
          </a:prstGeom>
        </p:spPr>
      </p:pic>
    </p:spTree>
    <p:extLst>
      <p:ext uri="{BB962C8B-B14F-4D97-AF65-F5344CB8AC3E}">
        <p14:creationId xmlns:p14="http://schemas.microsoft.com/office/powerpoint/2010/main" val="512258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6230-939F-4C51-AB19-55EECC68E711}"/>
              </a:ext>
            </a:extLst>
          </p:cNvPr>
          <p:cNvSpPr>
            <a:spLocks noGrp="1"/>
          </p:cNvSpPr>
          <p:nvPr>
            <p:ph type="title"/>
          </p:nvPr>
        </p:nvSpPr>
        <p:spPr>
          <a:xfrm>
            <a:off x="707231" y="515619"/>
            <a:ext cx="10777537" cy="677108"/>
          </a:xfrm>
        </p:spPr>
        <p:txBody>
          <a:bodyPr/>
          <a:lstStyle/>
          <a:p>
            <a:r>
              <a:rPr lang="en-IN" dirty="0"/>
              <a:t>Weekly Seasonality</a:t>
            </a:r>
          </a:p>
        </p:txBody>
      </p:sp>
      <p:pic>
        <p:nvPicPr>
          <p:cNvPr id="4" name="Picture 3">
            <a:extLst>
              <a:ext uri="{FF2B5EF4-FFF2-40B4-BE49-F238E27FC236}">
                <a16:creationId xmlns:a16="http://schemas.microsoft.com/office/drawing/2014/main" id="{C3611480-BF70-448A-8904-D0C6004A4B1F}"/>
              </a:ext>
            </a:extLst>
          </p:cNvPr>
          <p:cNvPicPr>
            <a:picLocks noChangeAspect="1"/>
          </p:cNvPicPr>
          <p:nvPr/>
        </p:nvPicPr>
        <p:blipFill>
          <a:blip r:embed="rId2"/>
          <a:stretch>
            <a:fillRect/>
          </a:stretch>
        </p:blipFill>
        <p:spPr>
          <a:xfrm>
            <a:off x="732676" y="2481130"/>
            <a:ext cx="10726647" cy="1895740"/>
          </a:xfrm>
          <a:prstGeom prst="rect">
            <a:avLst/>
          </a:prstGeom>
        </p:spPr>
      </p:pic>
    </p:spTree>
    <p:extLst>
      <p:ext uri="{BB962C8B-B14F-4D97-AF65-F5344CB8AC3E}">
        <p14:creationId xmlns:p14="http://schemas.microsoft.com/office/powerpoint/2010/main" val="149743468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4</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196975">
              <a:lnSpc>
                <a:spcPct val="100000"/>
              </a:lnSpc>
              <a:spcBef>
                <a:spcPts val="100"/>
              </a:spcBef>
            </a:pPr>
            <a:r>
              <a:rPr spc="-515" dirty="0"/>
              <a:t>Limitations</a:t>
            </a:r>
            <a:r>
              <a:rPr spc="-275" dirty="0"/>
              <a:t> </a:t>
            </a:r>
            <a:r>
              <a:rPr spc="-425" dirty="0"/>
              <a:t>of</a:t>
            </a:r>
            <a:r>
              <a:rPr spc="-285" dirty="0"/>
              <a:t> </a:t>
            </a:r>
            <a:r>
              <a:rPr spc="-390" dirty="0"/>
              <a:t>moving</a:t>
            </a:r>
            <a:r>
              <a:rPr spc="-275" dirty="0"/>
              <a:t> </a:t>
            </a:r>
            <a:r>
              <a:rPr spc="-315" dirty="0"/>
              <a:t>averages</a:t>
            </a:r>
          </a:p>
        </p:txBody>
      </p:sp>
      <p:sp>
        <p:nvSpPr>
          <p:cNvPr id="3" name="object 3"/>
          <p:cNvSpPr txBox="1"/>
          <p:nvPr/>
        </p:nvSpPr>
        <p:spPr>
          <a:xfrm>
            <a:off x="688338" y="1541780"/>
            <a:ext cx="6322062" cy="4874604"/>
          </a:xfrm>
          <a:prstGeom prst="rect">
            <a:avLst/>
          </a:prstGeom>
        </p:spPr>
        <p:txBody>
          <a:bodyPr vert="horz" wrap="square" lIns="0" tIns="91440" rIns="0" bIns="0" rtlCol="0">
            <a:spAutoFit/>
          </a:bodyPr>
          <a:lstStyle/>
          <a:p>
            <a:pPr marL="354965" indent="-342265">
              <a:lnSpc>
                <a:spcPct val="100000"/>
              </a:lnSpc>
              <a:spcBef>
                <a:spcPts val="720"/>
              </a:spcBef>
              <a:buFont typeface="Arial MT"/>
              <a:buChar char="•"/>
              <a:tabLst>
                <a:tab pos="354965" algn="l"/>
              </a:tabLst>
            </a:pPr>
            <a:r>
              <a:rPr sz="2400" spc="-35" dirty="0">
                <a:latin typeface="Verdana"/>
                <a:cs typeface="Verdana"/>
              </a:rPr>
              <a:t>Not</a:t>
            </a:r>
            <a:r>
              <a:rPr sz="2400" spc="-170" dirty="0">
                <a:latin typeface="Verdana"/>
                <a:cs typeface="Verdana"/>
              </a:rPr>
              <a:t> </a:t>
            </a:r>
            <a:r>
              <a:rPr sz="2400" spc="-105" dirty="0">
                <a:latin typeface="Verdana"/>
                <a:cs typeface="Verdana"/>
              </a:rPr>
              <a:t>robust</a:t>
            </a:r>
            <a:r>
              <a:rPr sz="2400" spc="-170" dirty="0">
                <a:latin typeface="Verdana"/>
                <a:cs typeface="Verdana"/>
              </a:rPr>
              <a:t> </a:t>
            </a:r>
            <a:r>
              <a:rPr sz="2400" spc="-30" dirty="0">
                <a:latin typeface="Verdana"/>
                <a:cs typeface="Verdana"/>
              </a:rPr>
              <a:t>to</a:t>
            </a:r>
            <a:r>
              <a:rPr sz="2400" spc="-160" dirty="0">
                <a:latin typeface="Verdana"/>
                <a:cs typeface="Verdana"/>
              </a:rPr>
              <a:t> </a:t>
            </a:r>
            <a:r>
              <a:rPr sz="2400" spc="-10" dirty="0">
                <a:latin typeface="Verdana"/>
                <a:cs typeface="Verdana"/>
              </a:rPr>
              <a:t>outliers</a:t>
            </a:r>
            <a:endParaRPr sz="2400" dirty="0">
              <a:latin typeface="Verdana"/>
              <a:cs typeface="Verdana"/>
            </a:endParaRPr>
          </a:p>
          <a:p>
            <a:pPr marL="354965" indent="-342265">
              <a:lnSpc>
                <a:spcPct val="100000"/>
              </a:lnSpc>
              <a:spcBef>
                <a:spcPts val="625"/>
              </a:spcBef>
              <a:buFont typeface="Arial MT"/>
              <a:buChar char="•"/>
              <a:tabLst>
                <a:tab pos="354965" algn="l"/>
              </a:tabLst>
            </a:pPr>
            <a:r>
              <a:rPr sz="2400" spc="-125" dirty="0">
                <a:latin typeface="Verdana"/>
                <a:cs typeface="Verdana"/>
              </a:rPr>
              <a:t>Missing</a:t>
            </a:r>
            <a:r>
              <a:rPr sz="2400" spc="-165" dirty="0">
                <a:latin typeface="Verdana"/>
                <a:cs typeface="Verdana"/>
              </a:rPr>
              <a:t> </a:t>
            </a:r>
            <a:r>
              <a:rPr sz="2400" spc="95" dirty="0">
                <a:latin typeface="Verdana"/>
                <a:cs typeface="Verdana"/>
              </a:rPr>
              <a:t>data</a:t>
            </a:r>
            <a:r>
              <a:rPr sz="2400" spc="-160" dirty="0">
                <a:latin typeface="Verdana"/>
                <a:cs typeface="Verdana"/>
              </a:rPr>
              <a:t> </a:t>
            </a:r>
            <a:r>
              <a:rPr sz="2400" dirty="0">
                <a:latin typeface="Verdana"/>
                <a:cs typeface="Verdana"/>
              </a:rPr>
              <a:t>at</a:t>
            </a:r>
            <a:r>
              <a:rPr sz="2400" spc="-160" dirty="0">
                <a:latin typeface="Verdana"/>
                <a:cs typeface="Verdana"/>
              </a:rPr>
              <a:t> </a:t>
            </a:r>
            <a:r>
              <a:rPr sz="2400" spc="-40" dirty="0">
                <a:latin typeface="Verdana"/>
                <a:cs typeface="Verdana"/>
              </a:rPr>
              <a:t>the</a:t>
            </a:r>
            <a:r>
              <a:rPr sz="2400" spc="-160" dirty="0">
                <a:latin typeface="Verdana"/>
                <a:cs typeface="Verdana"/>
              </a:rPr>
              <a:t> </a:t>
            </a:r>
            <a:r>
              <a:rPr sz="2400" spc="-10" dirty="0">
                <a:latin typeface="Verdana"/>
                <a:cs typeface="Verdana"/>
              </a:rPr>
              <a:t>edges</a:t>
            </a:r>
            <a:endParaRPr sz="2400" dirty="0">
              <a:latin typeface="Verdana"/>
              <a:cs typeface="Verdana"/>
            </a:endParaRPr>
          </a:p>
          <a:p>
            <a:pPr marL="354965" indent="-342265">
              <a:lnSpc>
                <a:spcPct val="100000"/>
              </a:lnSpc>
              <a:spcBef>
                <a:spcPts val="625"/>
              </a:spcBef>
              <a:buFont typeface="Arial MT"/>
              <a:buChar char="•"/>
              <a:tabLst>
                <a:tab pos="354965" algn="l"/>
              </a:tabLst>
            </a:pPr>
            <a:r>
              <a:rPr sz="2400" spc="-85" dirty="0">
                <a:latin typeface="Verdana"/>
                <a:cs typeface="Verdana"/>
              </a:rPr>
              <a:t>Over-</a:t>
            </a:r>
            <a:r>
              <a:rPr sz="2400" spc="-114" dirty="0">
                <a:latin typeface="Verdana"/>
                <a:cs typeface="Verdana"/>
              </a:rPr>
              <a:t>smooths</a:t>
            </a:r>
            <a:r>
              <a:rPr sz="2400" spc="-100" dirty="0">
                <a:latin typeface="Verdana"/>
                <a:cs typeface="Verdana"/>
              </a:rPr>
              <a:t> </a:t>
            </a:r>
            <a:r>
              <a:rPr sz="2400" spc="-10" dirty="0">
                <a:latin typeface="Verdana"/>
                <a:cs typeface="Verdana"/>
              </a:rPr>
              <a:t>rapid</a:t>
            </a:r>
            <a:r>
              <a:rPr sz="2400" spc="-95" dirty="0">
                <a:latin typeface="Verdana"/>
                <a:cs typeface="Verdana"/>
              </a:rPr>
              <a:t> </a:t>
            </a:r>
            <a:r>
              <a:rPr sz="2400" dirty="0">
                <a:latin typeface="Verdana"/>
                <a:cs typeface="Verdana"/>
              </a:rPr>
              <a:t>changes</a:t>
            </a:r>
            <a:r>
              <a:rPr sz="2400" spc="-95" dirty="0">
                <a:latin typeface="Verdana"/>
                <a:cs typeface="Verdana"/>
              </a:rPr>
              <a:t> </a:t>
            </a:r>
            <a:r>
              <a:rPr sz="2400" spc="-145" dirty="0">
                <a:latin typeface="Verdana"/>
                <a:cs typeface="Verdana"/>
              </a:rPr>
              <a:t>in</a:t>
            </a:r>
            <a:r>
              <a:rPr sz="2400" spc="-100" dirty="0">
                <a:latin typeface="Verdana"/>
                <a:cs typeface="Verdana"/>
              </a:rPr>
              <a:t> </a:t>
            </a:r>
            <a:r>
              <a:rPr sz="2400" spc="-10" dirty="0">
                <a:latin typeface="Verdana"/>
                <a:cs typeface="Verdana"/>
              </a:rPr>
              <a:t>trend</a:t>
            </a:r>
            <a:endParaRPr sz="2400" dirty="0">
              <a:latin typeface="Verdana"/>
              <a:cs typeface="Verdana"/>
            </a:endParaRPr>
          </a:p>
          <a:p>
            <a:pPr marL="355600" marR="78105" indent="-342900">
              <a:lnSpc>
                <a:spcPct val="100800"/>
              </a:lnSpc>
              <a:spcBef>
                <a:spcPts val="480"/>
              </a:spcBef>
              <a:buFont typeface="Arial MT"/>
              <a:buChar char="•"/>
              <a:tabLst>
                <a:tab pos="355600" algn="l"/>
              </a:tabLst>
            </a:pPr>
            <a:r>
              <a:rPr sz="2400" spc="-35" dirty="0">
                <a:latin typeface="Verdana"/>
                <a:cs typeface="Verdana"/>
              </a:rPr>
              <a:t>Order</a:t>
            </a:r>
            <a:r>
              <a:rPr sz="2400" spc="-120" dirty="0">
                <a:latin typeface="Verdana"/>
                <a:cs typeface="Verdana"/>
              </a:rPr>
              <a:t> </a:t>
            </a:r>
            <a:r>
              <a:rPr sz="2400" dirty="0">
                <a:latin typeface="Verdana"/>
                <a:cs typeface="Verdana"/>
              </a:rPr>
              <a:t>of</a:t>
            </a:r>
            <a:r>
              <a:rPr sz="2400" spc="-125" dirty="0">
                <a:latin typeface="Verdana"/>
                <a:cs typeface="Verdana"/>
              </a:rPr>
              <a:t> </a:t>
            </a:r>
            <a:r>
              <a:rPr sz="2400" spc="-50" dirty="0">
                <a:latin typeface="Verdana"/>
                <a:cs typeface="Verdana"/>
              </a:rPr>
              <a:t>moving</a:t>
            </a:r>
            <a:r>
              <a:rPr sz="2400" spc="-125" dirty="0">
                <a:latin typeface="Verdana"/>
                <a:cs typeface="Verdana"/>
              </a:rPr>
              <a:t> </a:t>
            </a:r>
            <a:r>
              <a:rPr sz="2400" dirty="0">
                <a:latin typeface="Verdana"/>
                <a:cs typeface="Verdana"/>
              </a:rPr>
              <a:t>average</a:t>
            </a:r>
            <a:r>
              <a:rPr sz="2400" spc="-114" dirty="0">
                <a:latin typeface="Verdana"/>
                <a:cs typeface="Verdana"/>
              </a:rPr>
              <a:t> </a:t>
            </a:r>
            <a:r>
              <a:rPr sz="2400" spc="-45" dirty="0">
                <a:latin typeface="Verdana"/>
                <a:cs typeface="Verdana"/>
              </a:rPr>
              <a:t>was</a:t>
            </a:r>
            <a:r>
              <a:rPr sz="2400" spc="-120" dirty="0">
                <a:latin typeface="Verdana"/>
                <a:cs typeface="Verdana"/>
              </a:rPr>
              <a:t> </a:t>
            </a:r>
            <a:r>
              <a:rPr sz="2400" spc="-114" dirty="0">
                <a:latin typeface="Verdana"/>
                <a:cs typeface="Verdana"/>
              </a:rPr>
              <a:t>set</a:t>
            </a:r>
            <a:r>
              <a:rPr sz="2400" spc="-125" dirty="0">
                <a:latin typeface="Verdana"/>
                <a:cs typeface="Verdana"/>
              </a:rPr>
              <a:t> </a:t>
            </a:r>
            <a:r>
              <a:rPr sz="2400" spc="-25" dirty="0">
                <a:latin typeface="Verdana"/>
                <a:cs typeface="Verdana"/>
              </a:rPr>
              <a:t>by </a:t>
            </a:r>
            <a:r>
              <a:rPr sz="2400" spc="-40" dirty="0">
                <a:latin typeface="Verdana"/>
                <a:cs typeface="Verdana"/>
              </a:rPr>
              <a:t>seasonal</a:t>
            </a:r>
            <a:r>
              <a:rPr sz="2400" spc="-140" dirty="0">
                <a:latin typeface="Verdana"/>
                <a:cs typeface="Verdana"/>
              </a:rPr>
              <a:t> </a:t>
            </a:r>
            <a:r>
              <a:rPr sz="2400" spc="-10" dirty="0">
                <a:latin typeface="Verdana"/>
                <a:cs typeface="Verdana"/>
              </a:rPr>
              <a:t>period</a:t>
            </a:r>
            <a:r>
              <a:rPr lang="en-IN" sz="2400" spc="-10" dirty="0">
                <a:latin typeface="Verdana"/>
                <a:cs typeface="Verdana"/>
              </a:rPr>
              <a:t>(difficult to set order of moving averages)</a:t>
            </a:r>
          </a:p>
          <a:p>
            <a:pPr marL="355600" marR="78105" indent="-342900">
              <a:lnSpc>
                <a:spcPct val="100800"/>
              </a:lnSpc>
              <a:spcBef>
                <a:spcPts val="480"/>
              </a:spcBef>
              <a:buFont typeface="Arial MT"/>
              <a:buChar char="•"/>
              <a:tabLst>
                <a:tab pos="355600" algn="l"/>
              </a:tabLst>
            </a:pPr>
            <a:r>
              <a:rPr lang="en-IN" sz="2400" spc="-10" dirty="0">
                <a:latin typeface="Verdana"/>
                <a:cs typeface="Verdana"/>
              </a:rPr>
              <a:t>If you do not know the seasonality of time series you have to manually select the order which balances between under smoothing and over smoothing</a:t>
            </a:r>
          </a:p>
          <a:p>
            <a:pPr marL="355600" marR="78105" indent="-342900">
              <a:lnSpc>
                <a:spcPct val="100800"/>
              </a:lnSpc>
              <a:spcBef>
                <a:spcPts val="480"/>
              </a:spcBef>
              <a:buFont typeface="Arial MT"/>
              <a:buChar char="•"/>
              <a:tabLst>
                <a:tab pos="355600" algn="l"/>
              </a:tabLst>
            </a:pPr>
            <a:r>
              <a:rPr lang="en-IN" sz="2400" spc="-10" dirty="0">
                <a:latin typeface="Verdana"/>
                <a:cs typeface="Verdana"/>
              </a:rPr>
              <a:t>How does LOWESS overcome this</a:t>
            </a:r>
            <a:endParaRPr sz="2400" dirty="0">
              <a:latin typeface="Verdana"/>
              <a:cs typeface="Verdana"/>
            </a:endParaRPr>
          </a:p>
        </p:txBody>
      </p:sp>
      <p:graphicFrame>
        <p:nvGraphicFramePr>
          <p:cNvPr id="4" name="object 4"/>
          <p:cNvGraphicFramePr>
            <a:graphicFrameLocks noGrp="1"/>
          </p:cNvGraphicFramePr>
          <p:nvPr/>
        </p:nvGraphicFramePr>
        <p:xfrm>
          <a:off x="7389308" y="2283903"/>
          <a:ext cx="3305174" cy="283781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0" dirty="0">
                          <a:solidFill>
                            <a:srgbClr val="FFFFFF"/>
                          </a:solidFill>
                          <a:latin typeface="Verdana"/>
                          <a:cs typeface="Verdana"/>
                        </a:rPr>
                        <a:t>Date</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332105">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 dirty="0">
                          <a:solidFill>
                            <a:srgbClr val="FFFFFF"/>
                          </a:solidFill>
                          <a:latin typeface="Verdana"/>
                          <a:cs typeface="Verdana"/>
                        </a:rPr>
                        <a:t>mean</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20" dirty="0">
                          <a:latin typeface="Verdana"/>
                          <a:cs typeface="Verdana"/>
                        </a:rPr>
                        <a:t>41.0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0" dirty="0">
                          <a:latin typeface="Verdana"/>
                          <a:cs typeface="Verdana"/>
                        </a:rPr>
                        <a:t>43.3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0" dirty="0">
                          <a:latin typeface="Verdana"/>
                          <a:cs typeface="Verdana"/>
                        </a:rPr>
                        <a:t>41.7</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4"/>
                  </a:ext>
                </a:extLst>
              </a:tr>
              <a:tr h="366395">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16</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0" dirty="0">
                          <a:latin typeface="Verdana"/>
                          <a:cs typeface="Verdana"/>
                        </a:rPr>
                        <a:t>25.7</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5"/>
                  </a:ext>
                </a:extLst>
              </a:tr>
              <a:tr h="365760">
                <a:tc>
                  <a:txBody>
                    <a:bodyPr/>
                    <a:lstStyle/>
                    <a:p>
                      <a:pPr algn="ctr">
                        <a:lnSpc>
                          <a:spcPct val="100000"/>
                        </a:lnSpc>
                        <a:spcBef>
                          <a:spcPts val="370"/>
                        </a:spcBef>
                      </a:pPr>
                      <a:r>
                        <a:rPr sz="1800" spc="-180" dirty="0">
                          <a:latin typeface="Verdana"/>
                          <a:cs typeface="Verdana"/>
                        </a:rPr>
                        <a:t>2020-</a:t>
                      </a:r>
                      <a:r>
                        <a:rPr sz="1800" spc="-190" dirty="0">
                          <a:latin typeface="Verdana"/>
                          <a:cs typeface="Verdana"/>
                        </a:rPr>
                        <a:t>02-</a:t>
                      </a:r>
                      <a:r>
                        <a:rPr sz="1800" spc="-25" dirty="0">
                          <a:latin typeface="Verdana"/>
                          <a:cs typeface="Verdana"/>
                        </a:rPr>
                        <a:t>17</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70"/>
                        </a:spcBef>
                      </a:pPr>
                      <a:r>
                        <a:rPr sz="1800" b="1" spc="-295" dirty="0">
                          <a:latin typeface="Verdana"/>
                          <a:cs typeface="Verdana"/>
                        </a:rPr>
                        <a:t>22</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3" name="object 3"/>
          <p:cNvSpPr txBox="1"/>
          <p:nvPr/>
        </p:nvSpPr>
        <p:spPr>
          <a:xfrm>
            <a:off x="11392852" y="6433820"/>
            <a:ext cx="109855"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Verdana"/>
                <a:cs typeface="Verdana"/>
              </a:rPr>
              <a:t>5</a:t>
            </a:r>
            <a:endParaRPr sz="1200">
              <a:latin typeface="Verdana"/>
              <a:cs typeface="Verdana"/>
            </a:endParaRPr>
          </a:p>
        </p:txBody>
      </p:sp>
      <p:pic>
        <p:nvPicPr>
          <p:cNvPr id="4" name="object 4"/>
          <p:cNvPicPr/>
          <p:nvPr/>
        </p:nvPicPr>
        <p:blipFill>
          <a:blip r:embed="rId2" cstate="print"/>
          <a:stretch>
            <a:fillRect/>
          </a:stretch>
        </p:blipFill>
        <p:spPr>
          <a:xfrm>
            <a:off x="1099578" y="1146171"/>
            <a:ext cx="9678010" cy="4856633"/>
          </a:xfrm>
          <a:prstGeom prst="rect">
            <a:avLst/>
          </a:prstGeom>
        </p:spPr>
      </p:pic>
      <p:sp>
        <p:nvSpPr>
          <p:cNvPr id="5" name="object 5"/>
          <p:cNvSpPr txBox="1"/>
          <p:nvPr/>
        </p:nvSpPr>
        <p:spPr>
          <a:xfrm>
            <a:off x="294498" y="6360667"/>
            <a:ext cx="10802620" cy="388620"/>
          </a:xfrm>
          <a:prstGeom prst="rect">
            <a:avLst/>
          </a:prstGeom>
        </p:spPr>
        <p:txBody>
          <a:bodyPr vert="horz" wrap="square" lIns="0" tIns="20955" rIns="0" bIns="0" rtlCol="0">
            <a:spAutoFit/>
          </a:bodyPr>
          <a:lstStyle/>
          <a:p>
            <a:pPr marL="12700" marR="5080">
              <a:lnSpc>
                <a:spcPts val="1420"/>
              </a:lnSpc>
              <a:spcBef>
                <a:spcPts val="165"/>
              </a:spcBef>
            </a:pPr>
            <a:r>
              <a:rPr sz="1200" dirty="0">
                <a:latin typeface="Verdana"/>
                <a:cs typeface="Verdana"/>
              </a:rPr>
              <a:t>Cleveland,</a:t>
            </a:r>
            <a:r>
              <a:rPr sz="1200" spc="-40" dirty="0">
                <a:latin typeface="Verdana"/>
                <a:cs typeface="Verdana"/>
              </a:rPr>
              <a:t> </a:t>
            </a:r>
            <a:r>
              <a:rPr sz="1200" spc="-55" dirty="0">
                <a:latin typeface="Verdana"/>
                <a:cs typeface="Verdana"/>
              </a:rPr>
              <a:t>William</a:t>
            </a:r>
            <a:r>
              <a:rPr sz="1200" spc="-45" dirty="0">
                <a:latin typeface="Verdana"/>
                <a:cs typeface="Verdana"/>
              </a:rPr>
              <a:t> </a:t>
            </a:r>
            <a:r>
              <a:rPr sz="1200" spc="-180" dirty="0">
                <a:latin typeface="Verdana"/>
                <a:cs typeface="Verdana"/>
              </a:rPr>
              <a:t>S.</a:t>
            </a:r>
            <a:r>
              <a:rPr sz="1200" spc="-40" dirty="0">
                <a:latin typeface="Verdana"/>
                <a:cs typeface="Verdana"/>
              </a:rPr>
              <a:t> </a:t>
            </a:r>
            <a:r>
              <a:rPr sz="1200" spc="-70" dirty="0">
                <a:latin typeface="Verdana"/>
                <a:cs typeface="Verdana"/>
              </a:rPr>
              <a:t>"Robust</a:t>
            </a:r>
            <a:r>
              <a:rPr sz="1200" spc="-40" dirty="0">
                <a:latin typeface="Verdana"/>
                <a:cs typeface="Verdana"/>
              </a:rPr>
              <a:t> </a:t>
            </a:r>
            <a:r>
              <a:rPr sz="1200" spc="-10" dirty="0">
                <a:latin typeface="Verdana"/>
                <a:cs typeface="Verdana"/>
              </a:rPr>
              <a:t>locally</a:t>
            </a:r>
            <a:r>
              <a:rPr sz="1200" spc="-50" dirty="0">
                <a:latin typeface="Verdana"/>
                <a:cs typeface="Verdana"/>
              </a:rPr>
              <a:t> </a:t>
            </a:r>
            <a:r>
              <a:rPr sz="1200" dirty="0">
                <a:latin typeface="Verdana"/>
                <a:cs typeface="Verdana"/>
              </a:rPr>
              <a:t>weighted</a:t>
            </a:r>
            <a:r>
              <a:rPr sz="1200" spc="-45" dirty="0">
                <a:latin typeface="Verdana"/>
                <a:cs typeface="Verdana"/>
              </a:rPr>
              <a:t> </a:t>
            </a:r>
            <a:r>
              <a:rPr sz="1200" spc="-60" dirty="0">
                <a:latin typeface="Verdana"/>
                <a:cs typeface="Verdana"/>
              </a:rPr>
              <a:t>regression</a:t>
            </a:r>
            <a:r>
              <a:rPr sz="1200" spc="-35" dirty="0">
                <a:latin typeface="Verdana"/>
                <a:cs typeface="Verdana"/>
              </a:rPr>
              <a:t> </a:t>
            </a:r>
            <a:r>
              <a:rPr sz="1200" dirty="0">
                <a:latin typeface="Verdana"/>
                <a:cs typeface="Verdana"/>
              </a:rPr>
              <a:t>and</a:t>
            </a:r>
            <a:r>
              <a:rPr sz="1200" spc="-45" dirty="0">
                <a:latin typeface="Verdana"/>
                <a:cs typeface="Verdana"/>
              </a:rPr>
              <a:t> </a:t>
            </a:r>
            <a:r>
              <a:rPr sz="1200" spc="-35" dirty="0">
                <a:latin typeface="Verdana"/>
                <a:cs typeface="Verdana"/>
              </a:rPr>
              <a:t>smoothing</a:t>
            </a:r>
            <a:r>
              <a:rPr sz="1200" spc="-40" dirty="0">
                <a:latin typeface="Verdana"/>
                <a:cs typeface="Verdana"/>
              </a:rPr>
              <a:t> </a:t>
            </a:r>
            <a:r>
              <a:rPr sz="1200" spc="-55" dirty="0">
                <a:latin typeface="Verdana"/>
                <a:cs typeface="Verdana"/>
              </a:rPr>
              <a:t>scatterplots."</a:t>
            </a:r>
            <a:r>
              <a:rPr sz="1200" spc="-45" dirty="0">
                <a:latin typeface="Verdana"/>
                <a:cs typeface="Verdana"/>
              </a:rPr>
              <a:t> </a:t>
            </a:r>
            <a:r>
              <a:rPr sz="1200" i="1" spc="-25" dirty="0">
                <a:latin typeface="Verdana"/>
                <a:cs typeface="Verdana"/>
              </a:rPr>
              <a:t>Journal</a:t>
            </a:r>
            <a:r>
              <a:rPr sz="1200" i="1" spc="-50" dirty="0">
                <a:latin typeface="Verdana"/>
                <a:cs typeface="Verdana"/>
              </a:rPr>
              <a:t> </a:t>
            </a:r>
            <a:r>
              <a:rPr sz="1200" i="1" dirty="0">
                <a:latin typeface="Verdana"/>
                <a:cs typeface="Verdana"/>
              </a:rPr>
              <a:t>of</a:t>
            </a:r>
            <a:r>
              <a:rPr sz="1200" i="1" spc="-50" dirty="0">
                <a:latin typeface="Verdana"/>
                <a:cs typeface="Verdana"/>
              </a:rPr>
              <a:t> </a:t>
            </a:r>
            <a:r>
              <a:rPr sz="1200" i="1" spc="-10" dirty="0">
                <a:latin typeface="Verdana"/>
                <a:cs typeface="Verdana"/>
              </a:rPr>
              <a:t>the</a:t>
            </a:r>
            <a:r>
              <a:rPr sz="1200" i="1" spc="-50" dirty="0">
                <a:latin typeface="Verdana"/>
                <a:cs typeface="Verdana"/>
              </a:rPr>
              <a:t> </a:t>
            </a:r>
            <a:r>
              <a:rPr sz="1200" i="1" dirty="0">
                <a:latin typeface="Verdana"/>
                <a:cs typeface="Verdana"/>
              </a:rPr>
              <a:t>American</a:t>
            </a:r>
            <a:r>
              <a:rPr sz="1200" i="1" spc="-40" dirty="0">
                <a:latin typeface="Verdana"/>
                <a:cs typeface="Verdana"/>
              </a:rPr>
              <a:t> </a:t>
            </a:r>
            <a:r>
              <a:rPr sz="1200" i="1" spc="-50" dirty="0">
                <a:latin typeface="Verdana"/>
                <a:cs typeface="Verdana"/>
              </a:rPr>
              <a:t>statistical </a:t>
            </a:r>
            <a:r>
              <a:rPr sz="1200" i="1" spc="-20" dirty="0">
                <a:latin typeface="Verdana"/>
                <a:cs typeface="Verdana"/>
              </a:rPr>
              <a:t>association</a:t>
            </a:r>
            <a:r>
              <a:rPr sz="1200" i="1" spc="-45" dirty="0">
                <a:latin typeface="Verdana"/>
                <a:cs typeface="Verdana"/>
              </a:rPr>
              <a:t> </a:t>
            </a:r>
            <a:r>
              <a:rPr sz="1200" spc="-110" dirty="0">
                <a:latin typeface="Verdana"/>
                <a:cs typeface="Verdana"/>
              </a:rPr>
              <a:t>74.368</a:t>
            </a:r>
            <a:r>
              <a:rPr sz="1200" spc="-50" dirty="0">
                <a:latin typeface="Verdana"/>
                <a:cs typeface="Verdana"/>
              </a:rPr>
              <a:t> </a:t>
            </a:r>
            <a:r>
              <a:rPr sz="1200" spc="-40" dirty="0">
                <a:latin typeface="Verdana"/>
                <a:cs typeface="Verdana"/>
              </a:rPr>
              <a:t>(1979): </a:t>
            </a:r>
            <a:r>
              <a:rPr sz="1200" spc="-125" dirty="0">
                <a:latin typeface="Verdana"/>
                <a:cs typeface="Verdana"/>
              </a:rPr>
              <a:t>829-</a:t>
            </a:r>
            <a:r>
              <a:rPr sz="1200" spc="-20" dirty="0">
                <a:latin typeface="Verdana"/>
                <a:cs typeface="Verdana"/>
              </a:rPr>
              <a:t>836.</a:t>
            </a:r>
            <a:endParaRPr sz="1200">
              <a:latin typeface="Verdana"/>
              <a:cs typeface="Verdan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3" name="object 3"/>
          <p:cNvSpPr txBox="1"/>
          <p:nvPr/>
        </p:nvSpPr>
        <p:spPr>
          <a:xfrm>
            <a:off x="11392852" y="6433820"/>
            <a:ext cx="109855"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Verdana"/>
                <a:cs typeface="Verdana"/>
              </a:rPr>
              <a:t>5</a:t>
            </a:r>
            <a:endParaRPr sz="1200">
              <a:latin typeface="Verdana"/>
              <a:cs typeface="Verdana"/>
            </a:endParaRPr>
          </a:p>
        </p:txBody>
      </p:sp>
      <p:sp>
        <p:nvSpPr>
          <p:cNvPr id="5" name="object 5"/>
          <p:cNvSpPr txBox="1"/>
          <p:nvPr/>
        </p:nvSpPr>
        <p:spPr>
          <a:xfrm>
            <a:off x="294498" y="6360667"/>
            <a:ext cx="10802620" cy="388620"/>
          </a:xfrm>
          <a:prstGeom prst="rect">
            <a:avLst/>
          </a:prstGeom>
        </p:spPr>
        <p:txBody>
          <a:bodyPr vert="horz" wrap="square" lIns="0" tIns="20955" rIns="0" bIns="0" rtlCol="0">
            <a:spAutoFit/>
          </a:bodyPr>
          <a:lstStyle/>
          <a:p>
            <a:pPr marL="12700" marR="5080">
              <a:lnSpc>
                <a:spcPts val="1420"/>
              </a:lnSpc>
              <a:spcBef>
                <a:spcPts val="165"/>
              </a:spcBef>
            </a:pPr>
            <a:r>
              <a:rPr sz="1200" dirty="0">
                <a:latin typeface="Verdana"/>
                <a:cs typeface="Verdana"/>
              </a:rPr>
              <a:t>Cleveland,</a:t>
            </a:r>
            <a:r>
              <a:rPr sz="1200" spc="-40" dirty="0">
                <a:latin typeface="Verdana"/>
                <a:cs typeface="Verdana"/>
              </a:rPr>
              <a:t> </a:t>
            </a:r>
            <a:r>
              <a:rPr sz="1200" spc="-55" dirty="0">
                <a:latin typeface="Verdana"/>
                <a:cs typeface="Verdana"/>
              </a:rPr>
              <a:t>William</a:t>
            </a:r>
            <a:r>
              <a:rPr sz="1200" spc="-45" dirty="0">
                <a:latin typeface="Verdana"/>
                <a:cs typeface="Verdana"/>
              </a:rPr>
              <a:t> </a:t>
            </a:r>
            <a:r>
              <a:rPr sz="1200" spc="-180" dirty="0">
                <a:latin typeface="Verdana"/>
                <a:cs typeface="Verdana"/>
              </a:rPr>
              <a:t>S.</a:t>
            </a:r>
            <a:r>
              <a:rPr sz="1200" spc="-40" dirty="0">
                <a:latin typeface="Verdana"/>
                <a:cs typeface="Verdana"/>
              </a:rPr>
              <a:t> </a:t>
            </a:r>
            <a:r>
              <a:rPr sz="1200" spc="-70" dirty="0">
                <a:latin typeface="Verdana"/>
                <a:cs typeface="Verdana"/>
              </a:rPr>
              <a:t>"Robust</a:t>
            </a:r>
            <a:r>
              <a:rPr sz="1200" spc="-40" dirty="0">
                <a:latin typeface="Verdana"/>
                <a:cs typeface="Verdana"/>
              </a:rPr>
              <a:t> </a:t>
            </a:r>
            <a:r>
              <a:rPr sz="1200" spc="-10" dirty="0">
                <a:latin typeface="Verdana"/>
                <a:cs typeface="Verdana"/>
              </a:rPr>
              <a:t>locally</a:t>
            </a:r>
            <a:r>
              <a:rPr sz="1200" spc="-50" dirty="0">
                <a:latin typeface="Verdana"/>
                <a:cs typeface="Verdana"/>
              </a:rPr>
              <a:t> </a:t>
            </a:r>
            <a:r>
              <a:rPr sz="1200" dirty="0">
                <a:latin typeface="Verdana"/>
                <a:cs typeface="Verdana"/>
              </a:rPr>
              <a:t>weighted</a:t>
            </a:r>
            <a:r>
              <a:rPr sz="1200" spc="-45" dirty="0">
                <a:latin typeface="Verdana"/>
                <a:cs typeface="Verdana"/>
              </a:rPr>
              <a:t> </a:t>
            </a:r>
            <a:r>
              <a:rPr sz="1200" spc="-60" dirty="0">
                <a:latin typeface="Verdana"/>
                <a:cs typeface="Verdana"/>
              </a:rPr>
              <a:t>regression</a:t>
            </a:r>
            <a:r>
              <a:rPr sz="1200" spc="-35" dirty="0">
                <a:latin typeface="Verdana"/>
                <a:cs typeface="Verdana"/>
              </a:rPr>
              <a:t> </a:t>
            </a:r>
            <a:r>
              <a:rPr sz="1200" dirty="0">
                <a:latin typeface="Verdana"/>
                <a:cs typeface="Verdana"/>
              </a:rPr>
              <a:t>and</a:t>
            </a:r>
            <a:r>
              <a:rPr sz="1200" spc="-45" dirty="0">
                <a:latin typeface="Verdana"/>
                <a:cs typeface="Verdana"/>
              </a:rPr>
              <a:t> </a:t>
            </a:r>
            <a:r>
              <a:rPr sz="1200" spc="-35" dirty="0">
                <a:latin typeface="Verdana"/>
                <a:cs typeface="Verdana"/>
              </a:rPr>
              <a:t>smoothing</a:t>
            </a:r>
            <a:r>
              <a:rPr sz="1200" spc="-40" dirty="0">
                <a:latin typeface="Verdana"/>
                <a:cs typeface="Verdana"/>
              </a:rPr>
              <a:t> </a:t>
            </a:r>
            <a:r>
              <a:rPr sz="1200" spc="-55" dirty="0">
                <a:latin typeface="Verdana"/>
                <a:cs typeface="Verdana"/>
              </a:rPr>
              <a:t>scatterplots."</a:t>
            </a:r>
            <a:r>
              <a:rPr sz="1200" spc="-45" dirty="0">
                <a:latin typeface="Verdana"/>
                <a:cs typeface="Verdana"/>
              </a:rPr>
              <a:t> </a:t>
            </a:r>
            <a:r>
              <a:rPr sz="1200" i="1" spc="-25" dirty="0">
                <a:latin typeface="Verdana"/>
                <a:cs typeface="Verdana"/>
              </a:rPr>
              <a:t>Journal</a:t>
            </a:r>
            <a:r>
              <a:rPr sz="1200" i="1" spc="-50" dirty="0">
                <a:latin typeface="Verdana"/>
                <a:cs typeface="Verdana"/>
              </a:rPr>
              <a:t> </a:t>
            </a:r>
            <a:r>
              <a:rPr sz="1200" i="1" dirty="0">
                <a:latin typeface="Verdana"/>
                <a:cs typeface="Verdana"/>
              </a:rPr>
              <a:t>of</a:t>
            </a:r>
            <a:r>
              <a:rPr sz="1200" i="1" spc="-50" dirty="0">
                <a:latin typeface="Verdana"/>
                <a:cs typeface="Verdana"/>
              </a:rPr>
              <a:t> </a:t>
            </a:r>
            <a:r>
              <a:rPr sz="1200" i="1" spc="-10" dirty="0">
                <a:latin typeface="Verdana"/>
                <a:cs typeface="Verdana"/>
              </a:rPr>
              <a:t>the</a:t>
            </a:r>
            <a:r>
              <a:rPr sz="1200" i="1" spc="-50" dirty="0">
                <a:latin typeface="Verdana"/>
                <a:cs typeface="Verdana"/>
              </a:rPr>
              <a:t> </a:t>
            </a:r>
            <a:r>
              <a:rPr sz="1200" i="1" dirty="0">
                <a:latin typeface="Verdana"/>
                <a:cs typeface="Verdana"/>
              </a:rPr>
              <a:t>American</a:t>
            </a:r>
            <a:r>
              <a:rPr sz="1200" i="1" spc="-40" dirty="0">
                <a:latin typeface="Verdana"/>
                <a:cs typeface="Verdana"/>
              </a:rPr>
              <a:t> </a:t>
            </a:r>
            <a:r>
              <a:rPr sz="1200" i="1" spc="-50" dirty="0">
                <a:latin typeface="Verdana"/>
                <a:cs typeface="Verdana"/>
              </a:rPr>
              <a:t>statistical </a:t>
            </a:r>
            <a:r>
              <a:rPr sz="1200" i="1" spc="-20" dirty="0">
                <a:latin typeface="Verdana"/>
                <a:cs typeface="Verdana"/>
              </a:rPr>
              <a:t>association</a:t>
            </a:r>
            <a:r>
              <a:rPr sz="1200" i="1" spc="-45" dirty="0">
                <a:latin typeface="Verdana"/>
                <a:cs typeface="Verdana"/>
              </a:rPr>
              <a:t> </a:t>
            </a:r>
            <a:r>
              <a:rPr sz="1200" spc="-110" dirty="0">
                <a:latin typeface="Verdana"/>
                <a:cs typeface="Verdana"/>
              </a:rPr>
              <a:t>74.368</a:t>
            </a:r>
            <a:r>
              <a:rPr sz="1200" spc="-50" dirty="0">
                <a:latin typeface="Verdana"/>
                <a:cs typeface="Verdana"/>
              </a:rPr>
              <a:t> </a:t>
            </a:r>
            <a:r>
              <a:rPr sz="1200" spc="-40" dirty="0">
                <a:latin typeface="Verdana"/>
                <a:cs typeface="Verdana"/>
              </a:rPr>
              <a:t>(1979): </a:t>
            </a:r>
            <a:r>
              <a:rPr sz="1200" spc="-125" dirty="0">
                <a:latin typeface="Verdana"/>
                <a:cs typeface="Verdana"/>
              </a:rPr>
              <a:t>829-</a:t>
            </a:r>
            <a:r>
              <a:rPr sz="1200" spc="-20" dirty="0">
                <a:latin typeface="Verdana"/>
                <a:cs typeface="Verdana"/>
              </a:rPr>
              <a:t>836.</a:t>
            </a:r>
            <a:endParaRPr sz="1200">
              <a:latin typeface="Verdana"/>
              <a:cs typeface="Verdana"/>
            </a:endParaRPr>
          </a:p>
        </p:txBody>
      </p:sp>
      <p:sp>
        <p:nvSpPr>
          <p:cNvPr id="7" name="TextBox 6">
            <a:extLst>
              <a:ext uri="{FF2B5EF4-FFF2-40B4-BE49-F238E27FC236}">
                <a16:creationId xmlns:a16="http://schemas.microsoft.com/office/drawing/2014/main" id="{309BA42B-5736-4CD0-90D9-CBFE4113D26D}"/>
              </a:ext>
            </a:extLst>
          </p:cNvPr>
          <p:cNvSpPr txBox="1"/>
          <p:nvPr/>
        </p:nvSpPr>
        <p:spPr>
          <a:xfrm>
            <a:off x="609599" y="1676400"/>
            <a:ext cx="10777537" cy="2308324"/>
          </a:xfrm>
          <a:prstGeom prst="rect">
            <a:avLst/>
          </a:prstGeom>
          <a:noFill/>
        </p:spPr>
        <p:txBody>
          <a:bodyPr wrap="square">
            <a:spAutoFit/>
          </a:bodyPr>
          <a:lstStyle/>
          <a:p>
            <a:r>
              <a:rPr lang="en-US" dirty="0">
                <a:latin typeface="Verdana" panose="020B0604030504040204" pitchFamily="34" charset="0"/>
                <a:ea typeface="Verdana" panose="020B0604030504040204" pitchFamily="34" charset="0"/>
              </a:rPr>
              <a:t>LOWESS, also known as LOESS (</a:t>
            </a:r>
            <a:r>
              <a:rPr lang="en-US" b="1" dirty="0">
                <a:solidFill>
                  <a:srgbClr val="FF0000"/>
                </a:solidFill>
                <a:latin typeface="Verdana" panose="020B0604030504040204" pitchFamily="34" charset="0"/>
                <a:ea typeface="Verdana" panose="020B0604030504040204" pitchFamily="34" charset="0"/>
              </a:rPr>
              <a:t>Locally Estimated Scatterplot Smoothing</a:t>
            </a:r>
            <a:r>
              <a:rPr lang="en-US" dirty="0">
                <a:latin typeface="Verdana" panose="020B0604030504040204" pitchFamily="34" charset="0"/>
                <a:ea typeface="Verdana" panose="020B0604030504040204" pitchFamily="34" charset="0"/>
              </a:rPr>
              <a:t>), is a non-parametric regression method used to fit a smooth curve through a scatterplot of data points.</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This technique is particularly useful for capturing the underlying trend in the presence of noisy data.</a:t>
            </a:r>
          </a:p>
          <a:p>
            <a:endParaRPr lang="en-US"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34D64D5B-8410-4257-BBBB-CD178B9746C0}"/>
              </a:ext>
            </a:extLst>
          </p:cNvPr>
          <p:cNvSpPr txBox="1"/>
          <p:nvPr/>
        </p:nvSpPr>
        <p:spPr>
          <a:xfrm>
            <a:off x="609599" y="3475672"/>
            <a:ext cx="10134601" cy="1477328"/>
          </a:xfrm>
          <a:prstGeom prst="rect">
            <a:avLst/>
          </a:prstGeom>
          <a:noFill/>
        </p:spPr>
        <p:txBody>
          <a:bodyPr wrap="square">
            <a:spAutoFit/>
          </a:bodyPr>
          <a:lstStyle/>
          <a:p>
            <a:r>
              <a:rPr lang="en-US" dirty="0">
                <a:latin typeface="Verdana" panose="020B0604030504040204" pitchFamily="34" charset="0"/>
                <a:ea typeface="Verdana" panose="020B0604030504040204" pitchFamily="34" charset="0"/>
              </a:rPr>
              <a:t>Parametric models come with assumptions about the distribution and relationship between variables (e.g., linearity, normality). </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Non-parametric methods make fewer assumptions, reducing the risk of model misspecification and potential biases.</a:t>
            </a:r>
            <a:endParaRPr lang="en-IN" dirty="0">
              <a:latin typeface="Verdana" panose="020B0604030504040204" pitchFamily="34" charset="0"/>
              <a:ea typeface="Verdana" panose="020B0604030504040204" pitchFamily="34" charset="0"/>
            </a:endParaRPr>
          </a:p>
        </p:txBody>
      </p:sp>
      <p:sp>
        <p:nvSpPr>
          <p:cNvPr id="11" name="TextBox 10">
            <a:extLst>
              <a:ext uri="{FF2B5EF4-FFF2-40B4-BE49-F238E27FC236}">
                <a16:creationId xmlns:a16="http://schemas.microsoft.com/office/drawing/2014/main" id="{24D49C9C-499D-4326-8C1C-0F536B8AE75F}"/>
              </a:ext>
            </a:extLst>
          </p:cNvPr>
          <p:cNvSpPr txBox="1"/>
          <p:nvPr/>
        </p:nvSpPr>
        <p:spPr>
          <a:xfrm>
            <a:off x="533400" y="5144869"/>
            <a:ext cx="11353799" cy="923330"/>
          </a:xfrm>
          <a:prstGeom prst="rect">
            <a:avLst/>
          </a:prstGeom>
          <a:noFill/>
        </p:spPr>
        <p:txBody>
          <a:bodyPr wrap="square">
            <a:spAutoFit/>
          </a:bodyPr>
          <a:lstStyle/>
          <a:p>
            <a:r>
              <a:rPr lang="en-US" dirty="0"/>
              <a:t> </a:t>
            </a:r>
            <a:r>
              <a:rPr lang="en-US" dirty="0">
                <a:latin typeface="Verdana" panose="020B0604030504040204" pitchFamily="34" charset="0"/>
                <a:ea typeface="Verdana" panose="020B0604030504040204" pitchFamily="34" charset="0"/>
              </a:rPr>
              <a:t>Lowess relies purely on the data to determine the form of the model. It uses local information around each point to fit the curve, making it highly responsive to the actual data distribution and structure.</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0178036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3" name="object 3"/>
          <p:cNvSpPr txBox="1"/>
          <p:nvPr/>
        </p:nvSpPr>
        <p:spPr>
          <a:xfrm>
            <a:off x="11392852" y="6433820"/>
            <a:ext cx="109855"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Verdana"/>
                <a:cs typeface="Verdana"/>
              </a:rPr>
              <a:t>5</a:t>
            </a:r>
            <a:endParaRPr sz="1200">
              <a:latin typeface="Verdana"/>
              <a:cs typeface="Verdana"/>
            </a:endParaRPr>
          </a:p>
        </p:txBody>
      </p:sp>
      <p:sp>
        <p:nvSpPr>
          <p:cNvPr id="5" name="object 5"/>
          <p:cNvSpPr txBox="1"/>
          <p:nvPr/>
        </p:nvSpPr>
        <p:spPr>
          <a:xfrm>
            <a:off x="294498" y="6360667"/>
            <a:ext cx="10802620" cy="388620"/>
          </a:xfrm>
          <a:prstGeom prst="rect">
            <a:avLst/>
          </a:prstGeom>
        </p:spPr>
        <p:txBody>
          <a:bodyPr vert="horz" wrap="square" lIns="0" tIns="20955" rIns="0" bIns="0" rtlCol="0">
            <a:spAutoFit/>
          </a:bodyPr>
          <a:lstStyle/>
          <a:p>
            <a:pPr marL="12700" marR="5080">
              <a:lnSpc>
                <a:spcPts val="1420"/>
              </a:lnSpc>
              <a:spcBef>
                <a:spcPts val="165"/>
              </a:spcBef>
            </a:pPr>
            <a:r>
              <a:rPr sz="1200" dirty="0">
                <a:latin typeface="Verdana"/>
                <a:cs typeface="Verdana"/>
              </a:rPr>
              <a:t>Cleveland,</a:t>
            </a:r>
            <a:r>
              <a:rPr sz="1200" spc="-40" dirty="0">
                <a:latin typeface="Verdana"/>
                <a:cs typeface="Verdana"/>
              </a:rPr>
              <a:t> </a:t>
            </a:r>
            <a:r>
              <a:rPr sz="1200" spc="-55" dirty="0">
                <a:latin typeface="Verdana"/>
                <a:cs typeface="Verdana"/>
              </a:rPr>
              <a:t>William</a:t>
            </a:r>
            <a:r>
              <a:rPr sz="1200" spc="-45" dirty="0">
                <a:latin typeface="Verdana"/>
                <a:cs typeface="Verdana"/>
              </a:rPr>
              <a:t> </a:t>
            </a:r>
            <a:r>
              <a:rPr sz="1200" spc="-180" dirty="0">
                <a:latin typeface="Verdana"/>
                <a:cs typeface="Verdana"/>
              </a:rPr>
              <a:t>S.</a:t>
            </a:r>
            <a:r>
              <a:rPr sz="1200" spc="-40" dirty="0">
                <a:latin typeface="Verdana"/>
                <a:cs typeface="Verdana"/>
              </a:rPr>
              <a:t> </a:t>
            </a:r>
            <a:r>
              <a:rPr sz="1200" spc="-70" dirty="0">
                <a:latin typeface="Verdana"/>
                <a:cs typeface="Verdana"/>
              </a:rPr>
              <a:t>"Robust</a:t>
            </a:r>
            <a:r>
              <a:rPr sz="1200" spc="-40" dirty="0">
                <a:latin typeface="Verdana"/>
                <a:cs typeface="Verdana"/>
              </a:rPr>
              <a:t> </a:t>
            </a:r>
            <a:r>
              <a:rPr sz="1200" spc="-10" dirty="0">
                <a:latin typeface="Verdana"/>
                <a:cs typeface="Verdana"/>
              </a:rPr>
              <a:t>locally</a:t>
            </a:r>
            <a:r>
              <a:rPr sz="1200" spc="-50" dirty="0">
                <a:latin typeface="Verdana"/>
                <a:cs typeface="Verdana"/>
              </a:rPr>
              <a:t> </a:t>
            </a:r>
            <a:r>
              <a:rPr sz="1200" dirty="0">
                <a:latin typeface="Verdana"/>
                <a:cs typeface="Verdana"/>
              </a:rPr>
              <a:t>weighted</a:t>
            </a:r>
            <a:r>
              <a:rPr sz="1200" spc="-45" dirty="0">
                <a:latin typeface="Verdana"/>
                <a:cs typeface="Verdana"/>
              </a:rPr>
              <a:t> </a:t>
            </a:r>
            <a:r>
              <a:rPr sz="1200" spc="-60" dirty="0">
                <a:latin typeface="Verdana"/>
                <a:cs typeface="Verdana"/>
              </a:rPr>
              <a:t>regression</a:t>
            </a:r>
            <a:r>
              <a:rPr sz="1200" spc="-35" dirty="0">
                <a:latin typeface="Verdana"/>
                <a:cs typeface="Verdana"/>
              </a:rPr>
              <a:t> </a:t>
            </a:r>
            <a:r>
              <a:rPr sz="1200" dirty="0">
                <a:latin typeface="Verdana"/>
                <a:cs typeface="Verdana"/>
              </a:rPr>
              <a:t>and</a:t>
            </a:r>
            <a:r>
              <a:rPr sz="1200" spc="-45" dirty="0">
                <a:latin typeface="Verdana"/>
                <a:cs typeface="Verdana"/>
              </a:rPr>
              <a:t> </a:t>
            </a:r>
            <a:r>
              <a:rPr sz="1200" spc="-35" dirty="0">
                <a:latin typeface="Verdana"/>
                <a:cs typeface="Verdana"/>
              </a:rPr>
              <a:t>smoothing</a:t>
            </a:r>
            <a:r>
              <a:rPr sz="1200" spc="-40" dirty="0">
                <a:latin typeface="Verdana"/>
                <a:cs typeface="Verdana"/>
              </a:rPr>
              <a:t> </a:t>
            </a:r>
            <a:r>
              <a:rPr sz="1200" spc="-55" dirty="0">
                <a:latin typeface="Verdana"/>
                <a:cs typeface="Verdana"/>
              </a:rPr>
              <a:t>scatterplots."</a:t>
            </a:r>
            <a:r>
              <a:rPr sz="1200" spc="-45" dirty="0">
                <a:latin typeface="Verdana"/>
                <a:cs typeface="Verdana"/>
              </a:rPr>
              <a:t> </a:t>
            </a:r>
            <a:r>
              <a:rPr sz="1200" i="1" spc="-25" dirty="0">
                <a:latin typeface="Verdana"/>
                <a:cs typeface="Verdana"/>
              </a:rPr>
              <a:t>Journal</a:t>
            </a:r>
            <a:r>
              <a:rPr sz="1200" i="1" spc="-50" dirty="0">
                <a:latin typeface="Verdana"/>
                <a:cs typeface="Verdana"/>
              </a:rPr>
              <a:t> </a:t>
            </a:r>
            <a:r>
              <a:rPr sz="1200" i="1" dirty="0">
                <a:latin typeface="Verdana"/>
                <a:cs typeface="Verdana"/>
              </a:rPr>
              <a:t>of</a:t>
            </a:r>
            <a:r>
              <a:rPr sz="1200" i="1" spc="-50" dirty="0">
                <a:latin typeface="Verdana"/>
                <a:cs typeface="Verdana"/>
              </a:rPr>
              <a:t> </a:t>
            </a:r>
            <a:r>
              <a:rPr sz="1200" i="1" spc="-10" dirty="0">
                <a:latin typeface="Verdana"/>
                <a:cs typeface="Verdana"/>
              </a:rPr>
              <a:t>the</a:t>
            </a:r>
            <a:r>
              <a:rPr sz="1200" i="1" spc="-50" dirty="0">
                <a:latin typeface="Verdana"/>
                <a:cs typeface="Verdana"/>
              </a:rPr>
              <a:t> </a:t>
            </a:r>
            <a:r>
              <a:rPr sz="1200" i="1" dirty="0">
                <a:latin typeface="Verdana"/>
                <a:cs typeface="Verdana"/>
              </a:rPr>
              <a:t>American</a:t>
            </a:r>
            <a:r>
              <a:rPr sz="1200" i="1" spc="-40" dirty="0">
                <a:latin typeface="Verdana"/>
                <a:cs typeface="Verdana"/>
              </a:rPr>
              <a:t> </a:t>
            </a:r>
            <a:r>
              <a:rPr sz="1200" i="1" spc="-50" dirty="0">
                <a:latin typeface="Verdana"/>
                <a:cs typeface="Verdana"/>
              </a:rPr>
              <a:t>statistical </a:t>
            </a:r>
            <a:r>
              <a:rPr sz="1200" i="1" spc="-20" dirty="0">
                <a:latin typeface="Verdana"/>
                <a:cs typeface="Verdana"/>
              </a:rPr>
              <a:t>association</a:t>
            </a:r>
            <a:r>
              <a:rPr sz="1200" i="1" spc="-45" dirty="0">
                <a:latin typeface="Verdana"/>
                <a:cs typeface="Verdana"/>
              </a:rPr>
              <a:t> </a:t>
            </a:r>
            <a:r>
              <a:rPr sz="1200" spc="-110" dirty="0">
                <a:latin typeface="Verdana"/>
                <a:cs typeface="Verdana"/>
              </a:rPr>
              <a:t>74.368</a:t>
            </a:r>
            <a:r>
              <a:rPr sz="1200" spc="-50" dirty="0">
                <a:latin typeface="Verdana"/>
                <a:cs typeface="Verdana"/>
              </a:rPr>
              <a:t> </a:t>
            </a:r>
            <a:r>
              <a:rPr sz="1200" spc="-40" dirty="0">
                <a:latin typeface="Verdana"/>
                <a:cs typeface="Verdana"/>
              </a:rPr>
              <a:t>(1979): </a:t>
            </a:r>
            <a:r>
              <a:rPr sz="1200" spc="-125" dirty="0">
                <a:latin typeface="Verdana"/>
                <a:cs typeface="Verdana"/>
              </a:rPr>
              <a:t>829-</a:t>
            </a:r>
            <a:r>
              <a:rPr sz="1200" spc="-20" dirty="0">
                <a:latin typeface="Verdana"/>
                <a:cs typeface="Verdana"/>
              </a:rPr>
              <a:t>836.</a:t>
            </a:r>
            <a:endParaRPr sz="1200">
              <a:latin typeface="Verdana"/>
              <a:cs typeface="Verdana"/>
            </a:endParaRPr>
          </a:p>
        </p:txBody>
      </p:sp>
      <p:pic>
        <p:nvPicPr>
          <p:cNvPr id="6" name="Picture 5">
            <a:extLst>
              <a:ext uri="{FF2B5EF4-FFF2-40B4-BE49-F238E27FC236}">
                <a16:creationId xmlns:a16="http://schemas.microsoft.com/office/drawing/2014/main" id="{4B6DF926-CBF0-4FCD-8A6B-860DB386A074}"/>
              </a:ext>
            </a:extLst>
          </p:cNvPr>
          <p:cNvPicPr>
            <a:picLocks noChangeAspect="1"/>
          </p:cNvPicPr>
          <p:nvPr/>
        </p:nvPicPr>
        <p:blipFill>
          <a:blip r:embed="rId2"/>
          <a:stretch>
            <a:fillRect/>
          </a:stretch>
        </p:blipFill>
        <p:spPr>
          <a:xfrm>
            <a:off x="3009469" y="1471339"/>
            <a:ext cx="6173061" cy="3915321"/>
          </a:xfrm>
          <a:prstGeom prst="rect">
            <a:avLst/>
          </a:prstGeom>
        </p:spPr>
      </p:pic>
      <p:sp>
        <p:nvSpPr>
          <p:cNvPr id="12" name="TextBox 11">
            <a:extLst>
              <a:ext uri="{FF2B5EF4-FFF2-40B4-BE49-F238E27FC236}">
                <a16:creationId xmlns:a16="http://schemas.microsoft.com/office/drawing/2014/main" id="{FC997479-6B65-4CAF-93D1-3D5FB3A72C18}"/>
              </a:ext>
            </a:extLst>
          </p:cNvPr>
          <p:cNvSpPr txBox="1"/>
          <p:nvPr/>
        </p:nvSpPr>
        <p:spPr>
          <a:xfrm>
            <a:off x="1600200" y="5574268"/>
            <a:ext cx="9344518" cy="646331"/>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LOWESS is a very good way of extracting trend from times series-read more highly recommend paper</a:t>
            </a:r>
            <a:endParaRPr lang="en-IN" b="1"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82558843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9568" y="486156"/>
            <a:ext cx="3854450" cy="695960"/>
          </a:xfrm>
          <a:prstGeom prst="rect">
            <a:avLst/>
          </a:prstGeom>
        </p:spPr>
        <p:txBody>
          <a:bodyPr vert="horz" wrap="square" lIns="0" tIns="12700" rIns="0" bIns="0" rtlCol="0">
            <a:spAutoFit/>
          </a:bodyPr>
          <a:lstStyle/>
          <a:p>
            <a:pPr marL="12700">
              <a:lnSpc>
                <a:spcPct val="100000"/>
              </a:lnSpc>
              <a:spcBef>
                <a:spcPts val="100"/>
              </a:spcBef>
            </a:pPr>
            <a:r>
              <a:rPr spc="-595" dirty="0"/>
              <a:t>The</a:t>
            </a:r>
            <a:r>
              <a:rPr spc="-280" dirty="0"/>
              <a:t> </a:t>
            </a:r>
            <a:r>
              <a:rPr spc="-395" dirty="0"/>
              <a:t>main</a:t>
            </a:r>
            <a:r>
              <a:rPr spc="-280" dirty="0"/>
              <a:t> </a:t>
            </a:r>
            <a:r>
              <a:rPr spc="-160" dirty="0"/>
              <a:t>idea</a:t>
            </a: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6</a:t>
            </a:r>
          </a:p>
        </p:txBody>
      </p:sp>
      <p:pic>
        <p:nvPicPr>
          <p:cNvPr id="8" name="Picture 7">
            <a:extLst>
              <a:ext uri="{FF2B5EF4-FFF2-40B4-BE49-F238E27FC236}">
                <a16:creationId xmlns:a16="http://schemas.microsoft.com/office/drawing/2014/main" id="{B18E0922-53DC-4D19-AC70-98E4844B7CA0}"/>
              </a:ext>
            </a:extLst>
          </p:cNvPr>
          <p:cNvPicPr>
            <a:picLocks noChangeAspect="1"/>
          </p:cNvPicPr>
          <p:nvPr/>
        </p:nvPicPr>
        <p:blipFill>
          <a:blip r:embed="rId2"/>
          <a:stretch>
            <a:fillRect/>
          </a:stretch>
        </p:blipFill>
        <p:spPr>
          <a:xfrm>
            <a:off x="75360" y="1600200"/>
            <a:ext cx="12041280" cy="4648849"/>
          </a:xfrm>
          <a:prstGeom prst="rect">
            <a:avLst/>
          </a:prstGeom>
        </p:spPr>
      </p:pic>
      <p:sp>
        <p:nvSpPr>
          <p:cNvPr id="7" name="TextBox 6">
            <a:extLst>
              <a:ext uri="{FF2B5EF4-FFF2-40B4-BE49-F238E27FC236}">
                <a16:creationId xmlns:a16="http://schemas.microsoft.com/office/drawing/2014/main" id="{9B904CA7-FAD3-4956-A1C7-B8A64C76116D}"/>
              </a:ext>
            </a:extLst>
          </p:cNvPr>
          <p:cNvSpPr txBox="1"/>
          <p:nvPr/>
        </p:nvSpPr>
        <p:spPr>
          <a:xfrm>
            <a:off x="152400" y="5791200"/>
            <a:ext cx="11130915" cy="369332"/>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fraction f is a parameter to set – 10% 20% etc. around selected x (area of interest)</a:t>
            </a:r>
            <a:endParaRPr lang="en-IN" dirty="0"/>
          </a:p>
        </p:txBody>
      </p:sp>
      <p:sp>
        <p:nvSpPr>
          <p:cNvPr id="9" name="TextBox 8">
            <a:extLst>
              <a:ext uri="{FF2B5EF4-FFF2-40B4-BE49-F238E27FC236}">
                <a16:creationId xmlns:a16="http://schemas.microsoft.com/office/drawing/2014/main" id="{5D0D09DD-E60A-43F0-9B33-B328372A0858}"/>
              </a:ext>
            </a:extLst>
          </p:cNvPr>
          <p:cNvSpPr txBox="1"/>
          <p:nvPr/>
        </p:nvSpPr>
        <p:spPr>
          <a:xfrm>
            <a:off x="76200" y="6172200"/>
            <a:ext cx="11388406" cy="584775"/>
          </a:xfrm>
          <a:prstGeom prst="rect">
            <a:avLst/>
          </a:prstGeom>
          <a:noFill/>
        </p:spPr>
        <p:txBody>
          <a:bodyPr wrap="square">
            <a:spAutoFit/>
          </a:bodyPr>
          <a:lstStyle/>
          <a:p>
            <a:r>
              <a:rPr lang="en-US" sz="1600" dirty="0"/>
              <a:t>Weighted robust linear regression is a method that combines weighted least squares with robust estimation techniques to handle outliers and heteroscedasticity in the data effectively</a:t>
            </a:r>
            <a:endParaRPr lang="en-IN" sz="16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7</a:t>
            </a:r>
          </a:p>
        </p:txBody>
      </p:sp>
      <p:pic>
        <p:nvPicPr>
          <p:cNvPr id="8" name="Picture 7">
            <a:extLst>
              <a:ext uri="{FF2B5EF4-FFF2-40B4-BE49-F238E27FC236}">
                <a16:creationId xmlns:a16="http://schemas.microsoft.com/office/drawing/2014/main" id="{CDB41442-393F-493A-9172-4C6524FE493C}"/>
              </a:ext>
            </a:extLst>
          </p:cNvPr>
          <p:cNvPicPr>
            <a:picLocks noChangeAspect="1"/>
          </p:cNvPicPr>
          <p:nvPr/>
        </p:nvPicPr>
        <p:blipFill>
          <a:blip r:embed="rId2"/>
          <a:stretch>
            <a:fillRect/>
          </a:stretch>
        </p:blipFill>
        <p:spPr>
          <a:xfrm>
            <a:off x="413543" y="1367196"/>
            <a:ext cx="11364911" cy="530616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3" name="object 3"/>
          <p:cNvSpPr txBox="1"/>
          <p:nvPr/>
        </p:nvSpPr>
        <p:spPr>
          <a:xfrm>
            <a:off x="688340" y="1621028"/>
            <a:ext cx="1047623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dirty="0">
                <a:latin typeface="Verdana"/>
                <a:cs typeface="Verdana"/>
              </a:rPr>
              <a:t>At</a:t>
            </a:r>
            <a:r>
              <a:rPr sz="2400" spc="-175" dirty="0">
                <a:latin typeface="Verdana"/>
                <a:cs typeface="Verdana"/>
              </a:rPr>
              <a:t> </a:t>
            </a:r>
            <a:r>
              <a:rPr sz="2400" dirty="0">
                <a:latin typeface="Cambria Math"/>
                <a:cs typeface="Cambria Math"/>
              </a:rPr>
              <a:t>𝑥</a:t>
            </a:r>
            <a:r>
              <a:rPr sz="2400" spc="215" dirty="0">
                <a:latin typeface="Cambria Math"/>
                <a:cs typeface="Cambria Math"/>
              </a:rPr>
              <a:t> </a:t>
            </a:r>
            <a:r>
              <a:rPr sz="2400" dirty="0">
                <a:latin typeface="Cambria Math"/>
                <a:cs typeface="Cambria Math"/>
              </a:rPr>
              <a:t>=</a:t>
            </a:r>
            <a:r>
              <a:rPr sz="2400" spc="140" dirty="0">
                <a:latin typeface="Cambria Math"/>
                <a:cs typeface="Cambria Math"/>
              </a:rPr>
              <a:t> </a:t>
            </a:r>
            <a:r>
              <a:rPr sz="2400" dirty="0">
                <a:latin typeface="Cambria Math"/>
                <a:cs typeface="Cambria Math"/>
              </a:rPr>
              <a:t>50</a:t>
            </a:r>
            <a:r>
              <a:rPr sz="2400" spc="140" dirty="0">
                <a:latin typeface="Cambria Math"/>
                <a:cs typeface="Cambria Math"/>
              </a:rPr>
              <a:t> </a:t>
            </a:r>
            <a:r>
              <a:rPr sz="2400" spc="-35" dirty="0">
                <a:latin typeface="Verdana"/>
                <a:cs typeface="Verdana"/>
              </a:rPr>
              <a:t>consider</a:t>
            </a:r>
            <a:r>
              <a:rPr sz="2400" spc="-170" dirty="0">
                <a:latin typeface="Verdana"/>
                <a:cs typeface="Verdana"/>
              </a:rPr>
              <a:t> </a:t>
            </a:r>
            <a:r>
              <a:rPr sz="2400" spc="200" dirty="0">
                <a:latin typeface="Verdana"/>
                <a:cs typeface="Verdana"/>
              </a:rPr>
              <a:t>a</a:t>
            </a:r>
            <a:r>
              <a:rPr sz="2400" spc="-175" dirty="0">
                <a:latin typeface="Verdana"/>
                <a:cs typeface="Verdana"/>
              </a:rPr>
              <a:t> </a:t>
            </a:r>
            <a:r>
              <a:rPr sz="2400" dirty="0">
                <a:latin typeface="Verdana"/>
                <a:cs typeface="Verdana"/>
              </a:rPr>
              <a:t>window</a:t>
            </a:r>
            <a:r>
              <a:rPr sz="2400" spc="-170" dirty="0">
                <a:latin typeface="Verdana"/>
                <a:cs typeface="Verdana"/>
              </a:rPr>
              <a:t> </a:t>
            </a:r>
            <a:r>
              <a:rPr sz="2400" spc="-10" dirty="0">
                <a:latin typeface="Verdana"/>
                <a:cs typeface="Verdana"/>
              </a:rPr>
              <a:t>which</a:t>
            </a:r>
            <a:r>
              <a:rPr sz="2400" spc="-175" dirty="0">
                <a:latin typeface="Verdana"/>
                <a:cs typeface="Verdana"/>
              </a:rPr>
              <a:t> </a:t>
            </a:r>
            <a:r>
              <a:rPr sz="2400" spc="-20" dirty="0">
                <a:latin typeface="Verdana"/>
                <a:cs typeface="Verdana"/>
              </a:rPr>
              <a:t>captures</a:t>
            </a:r>
            <a:r>
              <a:rPr sz="2400" spc="-170" dirty="0">
                <a:latin typeface="Verdana"/>
                <a:cs typeface="Verdana"/>
              </a:rPr>
              <a:t> </a:t>
            </a:r>
            <a:r>
              <a:rPr sz="2400" spc="200" dirty="0">
                <a:latin typeface="Verdana"/>
                <a:cs typeface="Verdana"/>
              </a:rPr>
              <a:t>a</a:t>
            </a:r>
            <a:r>
              <a:rPr sz="2400" spc="-175" dirty="0">
                <a:latin typeface="Verdana"/>
                <a:cs typeface="Verdana"/>
              </a:rPr>
              <a:t> </a:t>
            </a:r>
            <a:r>
              <a:rPr sz="2400" spc="-35" dirty="0">
                <a:latin typeface="Verdana"/>
                <a:cs typeface="Verdana"/>
              </a:rPr>
              <a:t>fraction</a:t>
            </a:r>
            <a:r>
              <a:rPr sz="2400" spc="-190" dirty="0">
                <a:latin typeface="Verdana"/>
                <a:cs typeface="Verdana"/>
              </a:rPr>
              <a:t> </a:t>
            </a:r>
            <a:r>
              <a:rPr sz="2400" dirty="0">
                <a:latin typeface="Cambria Math"/>
                <a:cs typeface="Cambria Math"/>
              </a:rPr>
              <a:t>𝑓</a:t>
            </a:r>
            <a:r>
              <a:rPr sz="2400" spc="220" dirty="0">
                <a:latin typeface="Cambria Math"/>
                <a:cs typeface="Cambria Math"/>
              </a:rPr>
              <a:t> </a:t>
            </a:r>
            <a:r>
              <a:rPr sz="2400" dirty="0">
                <a:latin typeface="Verdana"/>
                <a:cs typeface="Verdana"/>
              </a:rPr>
              <a:t>of</a:t>
            </a:r>
            <a:r>
              <a:rPr sz="2400" spc="-175" dirty="0">
                <a:latin typeface="Verdana"/>
                <a:cs typeface="Verdana"/>
              </a:rPr>
              <a:t> </a:t>
            </a:r>
            <a:r>
              <a:rPr sz="2400" spc="-40" dirty="0">
                <a:latin typeface="Verdana"/>
                <a:cs typeface="Verdana"/>
              </a:rPr>
              <a:t>the</a:t>
            </a:r>
            <a:r>
              <a:rPr sz="2400" spc="-170" dirty="0">
                <a:latin typeface="Verdana"/>
                <a:cs typeface="Verdana"/>
              </a:rPr>
              <a:t> </a:t>
            </a:r>
            <a:r>
              <a:rPr sz="2400" spc="75" dirty="0">
                <a:latin typeface="Verdana"/>
                <a:cs typeface="Verdana"/>
              </a:rPr>
              <a:t>data</a:t>
            </a:r>
            <a:endParaRPr sz="2400">
              <a:latin typeface="Verdana"/>
              <a:cs typeface="Verdana"/>
            </a:endParaRPr>
          </a:p>
        </p:txBody>
      </p:sp>
      <p:pic>
        <p:nvPicPr>
          <p:cNvPr id="4" name="object 4"/>
          <p:cNvPicPr/>
          <p:nvPr/>
        </p:nvPicPr>
        <p:blipFill>
          <a:blip r:embed="rId2" cstate="print"/>
          <a:stretch>
            <a:fillRect/>
          </a:stretch>
        </p:blipFill>
        <p:spPr>
          <a:xfrm>
            <a:off x="1498475" y="2454721"/>
            <a:ext cx="9195045" cy="3671442"/>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8</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3" name="object 3"/>
          <p:cNvSpPr txBox="1"/>
          <p:nvPr/>
        </p:nvSpPr>
        <p:spPr>
          <a:xfrm>
            <a:off x="688340" y="1621028"/>
            <a:ext cx="1047623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dirty="0">
                <a:latin typeface="Verdana"/>
                <a:cs typeface="Verdana"/>
              </a:rPr>
              <a:t>At</a:t>
            </a:r>
            <a:r>
              <a:rPr sz="2400" spc="-175" dirty="0">
                <a:latin typeface="Verdana"/>
                <a:cs typeface="Verdana"/>
              </a:rPr>
              <a:t> </a:t>
            </a:r>
            <a:r>
              <a:rPr sz="2400" dirty="0">
                <a:latin typeface="Cambria Math"/>
                <a:cs typeface="Cambria Math"/>
              </a:rPr>
              <a:t>𝑥</a:t>
            </a:r>
            <a:r>
              <a:rPr sz="2400" spc="215" dirty="0">
                <a:latin typeface="Cambria Math"/>
                <a:cs typeface="Cambria Math"/>
              </a:rPr>
              <a:t> </a:t>
            </a:r>
            <a:r>
              <a:rPr sz="2400" dirty="0">
                <a:latin typeface="Cambria Math"/>
                <a:cs typeface="Cambria Math"/>
              </a:rPr>
              <a:t>=</a:t>
            </a:r>
            <a:r>
              <a:rPr sz="2400" spc="140" dirty="0">
                <a:latin typeface="Cambria Math"/>
                <a:cs typeface="Cambria Math"/>
              </a:rPr>
              <a:t> </a:t>
            </a:r>
            <a:r>
              <a:rPr sz="2400" dirty="0">
                <a:latin typeface="Cambria Math"/>
                <a:cs typeface="Cambria Math"/>
              </a:rPr>
              <a:t>50</a:t>
            </a:r>
            <a:r>
              <a:rPr sz="2400" spc="140" dirty="0">
                <a:latin typeface="Cambria Math"/>
                <a:cs typeface="Cambria Math"/>
              </a:rPr>
              <a:t> </a:t>
            </a:r>
            <a:r>
              <a:rPr sz="2400" spc="-35" dirty="0">
                <a:latin typeface="Verdana"/>
                <a:cs typeface="Verdana"/>
              </a:rPr>
              <a:t>consider</a:t>
            </a:r>
            <a:r>
              <a:rPr sz="2400" spc="-170" dirty="0">
                <a:latin typeface="Verdana"/>
                <a:cs typeface="Verdana"/>
              </a:rPr>
              <a:t> </a:t>
            </a:r>
            <a:r>
              <a:rPr sz="2400" spc="200" dirty="0">
                <a:latin typeface="Verdana"/>
                <a:cs typeface="Verdana"/>
              </a:rPr>
              <a:t>a</a:t>
            </a:r>
            <a:r>
              <a:rPr sz="2400" spc="-175" dirty="0">
                <a:latin typeface="Verdana"/>
                <a:cs typeface="Verdana"/>
              </a:rPr>
              <a:t> </a:t>
            </a:r>
            <a:r>
              <a:rPr sz="2400" dirty="0">
                <a:latin typeface="Verdana"/>
                <a:cs typeface="Verdana"/>
              </a:rPr>
              <a:t>window</a:t>
            </a:r>
            <a:r>
              <a:rPr sz="2400" spc="-170" dirty="0">
                <a:latin typeface="Verdana"/>
                <a:cs typeface="Verdana"/>
              </a:rPr>
              <a:t> </a:t>
            </a:r>
            <a:r>
              <a:rPr sz="2400" spc="-10" dirty="0">
                <a:latin typeface="Verdana"/>
                <a:cs typeface="Verdana"/>
              </a:rPr>
              <a:t>which</a:t>
            </a:r>
            <a:r>
              <a:rPr sz="2400" spc="-175" dirty="0">
                <a:latin typeface="Verdana"/>
                <a:cs typeface="Verdana"/>
              </a:rPr>
              <a:t> </a:t>
            </a:r>
            <a:r>
              <a:rPr sz="2400" spc="-20" dirty="0">
                <a:latin typeface="Verdana"/>
                <a:cs typeface="Verdana"/>
              </a:rPr>
              <a:t>captures</a:t>
            </a:r>
            <a:r>
              <a:rPr sz="2400" spc="-170" dirty="0">
                <a:latin typeface="Verdana"/>
                <a:cs typeface="Verdana"/>
              </a:rPr>
              <a:t> </a:t>
            </a:r>
            <a:r>
              <a:rPr sz="2400" spc="200" dirty="0">
                <a:latin typeface="Verdana"/>
                <a:cs typeface="Verdana"/>
              </a:rPr>
              <a:t>a</a:t>
            </a:r>
            <a:r>
              <a:rPr sz="2400" spc="-175" dirty="0">
                <a:latin typeface="Verdana"/>
                <a:cs typeface="Verdana"/>
              </a:rPr>
              <a:t> </a:t>
            </a:r>
            <a:r>
              <a:rPr sz="2400" spc="-35" dirty="0">
                <a:latin typeface="Verdana"/>
                <a:cs typeface="Verdana"/>
              </a:rPr>
              <a:t>fraction</a:t>
            </a:r>
            <a:r>
              <a:rPr sz="2400" spc="-190" dirty="0">
                <a:latin typeface="Verdana"/>
                <a:cs typeface="Verdana"/>
              </a:rPr>
              <a:t> </a:t>
            </a:r>
            <a:r>
              <a:rPr sz="2400" dirty="0">
                <a:latin typeface="Cambria Math"/>
                <a:cs typeface="Cambria Math"/>
              </a:rPr>
              <a:t>𝑓</a:t>
            </a:r>
            <a:r>
              <a:rPr sz="2400" spc="220" dirty="0">
                <a:latin typeface="Cambria Math"/>
                <a:cs typeface="Cambria Math"/>
              </a:rPr>
              <a:t> </a:t>
            </a:r>
            <a:r>
              <a:rPr sz="2400" dirty="0">
                <a:latin typeface="Verdana"/>
                <a:cs typeface="Verdana"/>
              </a:rPr>
              <a:t>of</a:t>
            </a:r>
            <a:r>
              <a:rPr sz="2400" spc="-175" dirty="0">
                <a:latin typeface="Verdana"/>
                <a:cs typeface="Verdana"/>
              </a:rPr>
              <a:t> </a:t>
            </a:r>
            <a:r>
              <a:rPr sz="2400" spc="-40" dirty="0">
                <a:latin typeface="Verdana"/>
                <a:cs typeface="Verdana"/>
              </a:rPr>
              <a:t>the</a:t>
            </a:r>
            <a:r>
              <a:rPr sz="2400" spc="-170" dirty="0">
                <a:latin typeface="Verdana"/>
                <a:cs typeface="Verdana"/>
              </a:rPr>
              <a:t> </a:t>
            </a:r>
            <a:r>
              <a:rPr sz="2400" spc="75" dirty="0">
                <a:latin typeface="Verdana"/>
                <a:cs typeface="Verdana"/>
              </a:rPr>
              <a:t>data</a:t>
            </a:r>
            <a:endParaRPr sz="2400">
              <a:latin typeface="Verdana"/>
              <a:cs typeface="Verdana"/>
            </a:endParaRPr>
          </a:p>
        </p:txBody>
      </p:sp>
      <p:pic>
        <p:nvPicPr>
          <p:cNvPr id="4" name="object 4"/>
          <p:cNvPicPr/>
          <p:nvPr/>
        </p:nvPicPr>
        <p:blipFill>
          <a:blip r:embed="rId2" cstate="print"/>
          <a:stretch>
            <a:fillRect/>
          </a:stretch>
        </p:blipFill>
        <p:spPr>
          <a:xfrm>
            <a:off x="1498475" y="2454721"/>
            <a:ext cx="9195045" cy="3671441"/>
          </a:xfrm>
          <a:prstGeom prst="rect">
            <a:avLst/>
          </a:prstGeom>
        </p:spPr>
      </p:pic>
      <p:sp>
        <p:nvSpPr>
          <p:cNvPr id="5" name="object 5"/>
          <p:cNvSpPr txBox="1"/>
          <p:nvPr/>
        </p:nvSpPr>
        <p:spPr>
          <a:xfrm>
            <a:off x="6996169" y="2965196"/>
            <a:ext cx="88519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𝑓</a:t>
            </a:r>
            <a:r>
              <a:rPr sz="1800" spc="140" dirty="0">
                <a:latin typeface="Cambria Math"/>
                <a:cs typeface="Cambria Math"/>
              </a:rPr>
              <a:t> </a:t>
            </a:r>
            <a:r>
              <a:rPr sz="1800" dirty="0">
                <a:latin typeface="Cambria Math"/>
                <a:cs typeface="Cambria Math"/>
              </a:rPr>
              <a:t>=</a:t>
            </a:r>
            <a:r>
              <a:rPr sz="1800" spc="100" dirty="0">
                <a:latin typeface="Cambria Math"/>
                <a:cs typeface="Cambria Math"/>
              </a:rPr>
              <a:t> </a:t>
            </a:r>
            <a:r>
              <a:rPr sz="1800" spc="-20" dirty="0">
                <a:latin typeface="Cambria Math"/>
                <a:cs typeface="Cambria Math"/>
              </a:rPr>
              <a:t>0.33</a:t>
            </a:r>
            <a:endParaRPr sz="1800">
              <a:latin typeface="Cambria Math"/>
              <a:cs typeface="Cambria Math"/>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9</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3" name="object 3"/>
          <p:cNvSpPr txBox="1"/>
          <p:nvPr/>
        </p:nvSpPr>
        <p:spPr>
          <a:xfrm>
            <a:off x="688340" y="1621028"/>
            <a:ext cx="9627235"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195" dirty="0">
                <a:latin typeface="Verdana"/>
                <a:cs typeface="Verdana"/>
              </a:rPr>
              <a:t>Fit</a:t>
            </a:r>
            <a:r>
              <a:rPr sz="2400" spc="-165" dirty="0">
                <a:latin typeface="Verdana"/>
                <a:cs typeface="Verdana"/>
              </a:rPr>
              <a:t> </a:t>
            </a:r>
            <a:r>
              <a:rPr sz="2400" spc="200" dirty="0">
                <a:latin typeface="Verdana"/>
                <a:cs typeface="Verdana"/>
              </a:rPr>
              <a:t>a</a:t>
            </a:r>
            <a:r>
              <a:rPr sz="2400" spc="-165" dirty="0">
                <a:latin typeface="Verdana"/>
                <a:cs typeface="Verdana"/>
              </a:rPr>
              <a:t> </a:t>
            </a:r>
            <a:r>
              <a:rPr sz="2400" dirty="0">
                <a:latin typeface="Verdana"/>
                <a:cs typeface="Verdana"/>
              </a:rPr>
              <a:t>weighted</a:t>
            </a:r>
            <a:r>
              <a:rPr sz="2400" spc="-155" dirty="0">
                <a:latin typeface="Verdana"/>
                <a:cs typeface="Verdana"/>
              </a:rPr>
              <a:t> </a:t>
            </a:r>
            <a:r>
              <a:rPr sz="2400" spc="-105" dirty="0">
                <a:latin typeface="Verdana"/>
                <a:cs typeface="Verdana"/>
              </a:rPr>
              <a:t>robust</a:t>
            </a:r>
            <a:r>
              <a:rPr sz="2400" spc="-165" dirty="0">
                <a:latin typeface="Verdana"/>
                <a:cs typeface="Verdana"/>
              </a:rPr>
              <a:t> </a:t>
            </a:r>
            <a:r>
              <a:rPr sz="2400" spc="-80" dirty="0">
                <a:latin typeface="Verdana"/>
                <a:cs typeface="Verdana"/>
              </a:rPr>
              <a:t>linear</a:t>
            </a:r>
            <a:r>
              <a:rPr sz="2400" spc="-160" dirty="0">
                <a:latin typeface="Verdana"/>
                <a:cs typeface="Verdana"/>
              </a:rPr>
              <a:t> </a:t>
            </a:r>
            <a:r>
              <a:rPr sz="2400" spc="-110" dirty="0">
                <a:latin typeface="Verdana"/>
                <a:cs typeface="Verdana"/>
              </a:rPr>
              <a:t>regression</a:t>
            </a:r>
            <a:r>
              <a:rPr sz="2400" spc="-160" dirty="0">
                <a:latin typeface="Verdana"/>
                <a:cs typeface="Verdana"/>
              </a:rPr>
              <a:t> </a:t>
            </a:r>
            <a:r>
              <a:rPr sz="2400" spc="-30" dirty="0">
                <a:latin typeface="Verdana"/>
                <a:cs typeface="Verdana"/>
              </a:rPr>
              <a:t>to</a:t>
            </a:r>
            <a:r>
              <a:rPr sz="2400" spc="-160" dirty="0">
                <a:latin typeface="Verdana"/>
                <a:cs typeface="Verdana"/>
              </a:rPr>
              <a:t> </a:t>
            </a:r>
            <a:r>
              <a:rPr sz="2400" spc="-190" dirty="0">
                <a:latin typeface="Verdana"/>
                <a:cs typeface="Verdana"/>
              </a:rPr>
              <a:t>this</a:t>
            </a:r>
            <a:r>
              <a:rPr sz="2400" spc="-160" dirty="0">
                <a:latin typeface="Verdana"/>
                <a:cs typeface="Verdana"/>
              </a:rPr>
              <a:t> </a:t>
            </a:r>
            <a:r>
              <a:rPr sz="2400" spc="-100" dirty="0">
                <a:latin typeface="Verdana"/>
                <a:cs typeface="Verdana"/>
              </a:rPr>
              <a:t>subset</a:t>
            </a:r>
            <a:r>
              <a:rPr sz="2400" spc="-165" dirty="0">
                <a:latin typeface="Verdana"/>
                <a:cs typeface="Verdana"/>
              </a:rPr>
              <a:t> </a:t>
            </a:r>
            <a:r>
              <a:rPr sz="2400" dirty="0">
                <a:latin typeface="Verdana"/>
                <a:cs typeface="Verdana"/>
              </a:rPr>
              <a:t>of</a:t>
            </a:r>
            <a:r>
              <a:rPr sz="2400" spc="-165" dirty="0">
                <a:latin typeface="Verdana"/>
                <a:cs typeface="Verdana"/>
              </a:rPr>
              <a:t> </a:t>
            </a:r>
            <a:r>
              <a:rPr sz="2400" spc="-35" dirty="0">
                <a:latin typeface="Verdana"/>
                <a:cs typeface="Verdana"/>
              </a:rPr>
              <a:t>the</a:t>
            </a:r>
            <a:r>
              <a:rPr sz="2400" spc="-160" dirty="0">
                <a:latin typeface="Verdana"/>
                <a:cs typeface="Verdana"/>
              </a:rPr>
              <a:t> </a:t>
            </a:r>
            <a:r>
              <a:rPr sz="2400" spc="65" dirty="0">
                <a:latin typeface="Verdana"/>
                <a:cs typeface="Verdana"/>
              </a:rPr>
              <a:t>data</a:t>
            </a:r>
            <a:endParaRPr sz="2400" dirty="0">
              <a:latin typeface="Verdana"/>
              <a:cs typeface="Verdana"/>
            </a:endParaRPr>
          </a:p>
        </p:txBody>
      </p:sp>
      <p:pic>
        <p:nvPicPr>
          <p:cNvPr id="4" name="object 4"/>
          <p:cNvPicPr/>
          <p:nvPr/>
        </p:nvPicPr>
        <p:blipFill>
          <a:blip r:embed="rId2" cstate="print"/>
          <a:stretch>
            <a:fillRect/>
          </a:stretch>
        </p:blipFill>
        <p:spPr>
          <a:xfrm>
            <a:off x="1498476" y="2454721"/>
            <a:ext cx="9195043" cy="3671441"/>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10</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231" y="228600"/>
            <a:ext cx="10777537" cy="635000"/>
          </a:xfrm>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3" name="object 3"/>
          <p:cNvSpPr txBox="1"/>
          <p:nvPr/>
        </p:nvSpPr>
        <p:spPr>
          <a:xfrm>
            <a:off x="688340" y="1143000"/>
            <a:ext cx="959739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195" dirty="0">
                <a:latin typeface="Verdana"/>
                <a:cs typeface="Verdana"/>
              </a:rPr>
              <a:t>Fit</a:t>
            </a:r>
            <a:r>
              <a:rPr sz="2400" spc="-160" dirty="0">
                <a:latin typeface="Verdana"/>
                <a:cs typeface="Verdana"/>
              </a:rPr>
              <a:t> </a:t>
            </a:r>
            <a:r>
              <a:rPr sz="2400" spc="200" dirty="0">
                <a:latin typeface="Verdana"/>
                <a:cs typeface="Verdana"/>
              </a:rPr>
              <a:t>a</a:t>
            </a:r>
            <a:r>
              <a:rPr sz="2400" spc="-160" dirty="0">
                <a:latin typeface="Verdana"/>
                <a:cs typeface="Verdana"/>
              </a:rPr>
              <a:t> </a:t>
            </a:r>
            <a:r>
              <a:rPr sz="2400" b="1" spc="-225" dirty="0">
                <a:latin typeface="Verdana"/>
                <a:cs typeface="Verdana"/>
              </a:rPr>
              <a:t>weighted</a:t>
            </a:r>
            <a:r>
              <a:rPr sz="2400" b="1" spc="-125" dirty="0">
                <a:latin typeface="Verdana"/>
                <a:cs typeface="Verdana"/>
              </a:rPr>
              <a:t> </a:t>
            </a:r>
            <a:r>
              <a:rPr sz="2400" spc="-105" dirty="0">
                <a:latin typeface="Verdana"/>
                <a:cs typeface="Verdana"/>
              </a:rPr>
              <a:t>robust</a:t>
            </a:r>
            <a:r>
              <a:rPr sz="2400" spc="-160" dirty="0">
                <a:latin typeface="Verdana"/>
                <a:cs typeface="Verdana"/>
              </a:rPr>
              <a:t> </a:t>
            </a:r>
            <a:r>
              <a:rPr sz="2400" spc="-80" dirty="0">
                <a:latin typeface="Verdana"/>
                <a:cs typeface="Verdana"/>
              </a:rPr>
              <a:t>linear</a:t>
            </a:r>
            <a:r>
              <a:rPr sz="2400" spc="-155" dirty="0">
                <a:latin typeface="Verdana"/>
                <a:cs typeface="Verdana"/>
              </a:rPr>
              <a:t> </a:t>
            </a:r>
            <a:r>
              <a:rPr sz="2400" spc="-114" dirty="0">
                <a:latin typeface="Verdana"/>
                <a:cs typeface="Verdana"/>
              </a:rPr>
              <a:t>regression</a:t>
            </a:r>
            <a:r>
              <a:rPr sz="2400" spc="-160" dirty="0">
                <a:latin typeface="Verdana"/>
                <a:cs typeface="Verdana"/>
              </a:rPr>
              <a:t> </a:t>
            </a:r>
            <a:r>
              <a:rPr sz="2400" spc="-20" dirty="0">
                <a:latin typeface="Verdana"/>
                <a:cs typeface="Verdana"/>
              </a:rPr>
              <a:t>to</a:t>
            </a:r>
            <a:r>
              <a:rPr sz="2400" spc="-150" dirty="0">
                <a:latin typeface="Verdana"/>
                <a:cs typeface="Verdana"/>
              </a:rPr>
              <a:t> </a:t>
            </a:r>
            <a:r>
              <a:rPr sz="2400" spc="-195" dirty="0">
                <a:latin typeface="Verdana"/>
                <a:cs typeface="Verdana"/>
              </a:rPr>
              <a:t>this</a:t>
            </a:r>
            <a:r>
              <a:rPr sz="2400" spc="-150" dirty="0">
                <a:latin typeface="Verdana"/>
                <a:cs typeface="Verdana"/>
              </a:rPr>
              <a:t> </a:t>
            </a:r>
            <a:r>
              <a:rPr sz="2400" spc="-105" dirty="0">
                <a:latin typeface="Verdana"/>
                <a:cs typeface="Verdana"/>
              </a:rPr>
              <a:t>subset</a:t>
            </a:r>
            <a:r>
              <a:rPr sz="2400" spc="-160" dirty="0">
                <a:latin typeface="Verdana"/>
                <a:cs typeface="Verdana"/>
              </a:rPr>
              <a:t> </a:t>
            </a:r>
            <a:r>
              <a:rPr sz="2400" dirty="0">
                <a:latin typeface="Verdana"/>
                <a:cs typeface="Verdana"/>
              </a:rPr>
              <a:t>of</a:t>
            </a:r>
            <a:r>
              <a:rPr sz="2400" spc="-165" dirty="0">
                <a:latin typeface="Verdana"/>
                <a:cs typeface="Verdana"/>
              </a:rPr>
              <a:t> </a:t>
            </a:r>
            <a:r>
              <a:rPr sz="2400" spc="-40" dirty="0">
                <a:latin typeface="Verdana"/>
                <a:cs typeface="Verdana"/>
              </a:rPr>
              <a:t>the</a:t>
            </a:r>
            <a:r>
              <a:rPr sz="2400" spc="-155" dirty="0">
                <a:latin typeface="Verdana"/>
                <a:cs typeface="Verdana"/>
              </a:rPr>
              <a:t> </a:t>
            </a:r>
            <a:r>
              <a:rPr sz="2400" spc="75" dirty="0">
                <a:latin typeface="Verdana"/>
                <a:cs typeface="Verdana"/>
              </a:rPr>
              <a:t>data</a:t>
            </a:r>
            <a:endParaRPr sz="2400" dirty="0">
              <a:latin typeface="Verdana"/>
              <a:cs typeface="Verdana"/>
            </a:endParaRPr>
          </a:p>
        </p:txBody>
      </p:sp>
      <p:pic>
        <p:nvPicPr>
          <p:cNvPr id="4" name="object 4"/>
          <p:cNvPicPr/>
          <p:nvPr/>
        </p:nvPicPr>
        <p:blipFill>
          <a:blip r:embed="rId2" cstate="print"/>
          <a:stretch>
            <a:fillRect/>
          </a:stretch>
        </p:blipFill>
        <p:spPr>
          <a:xfrm>
            <a:off x="1498476" y="1981200"/>
            <a:ext cx="9195043" cy="3671441"/>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11</a:t>
            </a:r>
          </a:p>
        </p:txBody>
      </p:sp>
      <p:sp>
        <p:nvSpPr>
          <p:cNvPr id="7" name="TextBox 6">
            <a:extLst>
              <a:ext uri="{FF2B5EF4-FFF2-40B4-BE49-F238E27FC236}">
                <a16:creationId xmlns:a16="http://schemas.microsoft.com/office/drawing/2014/main" id="{35A60175-3F5B-4C9A-BB7A-902D6290D98E}"/>
              </a:ext>
            </a:extLst>
          </p:cNvPr>
          <p:cNvSpPr txBox="1"/>
          <p:nvPr/>
        </p:nvSpPr>
        <p:spPr>
          <a:xfrm>
            <a:off x="304799" y="5943600"/>
            <a:ext cx="10978515" cy="584775"/>
          </a:xfrm>
          <a:prstGeom prst="rect">
            <a:avLst/>
          </a:prstGeom>
          <a:noFill/>
        </p:spPr>
        <p:txBody>
          <a:bodyPr wrap="square">
            <a:spAutoFit/>
          </a:bodyPr>
          <a:lstStyle/>
          <a:p>
            <a:r>
              <a:rPr lang="en-US" sz="1600" b="1" dirty="0">
                <a:solidFill>
                  <a:srgbClr val="002060"/>
                </a:solidFill>
              </a:rPr>
              <a:t>More weights given to data points which are closer to point of interest here x = 50 than that is data that is further away form point of interests</a:t>
            </a:r>
            <a:endParaRPr lang="en-IN" sz="1600" b="1" dirty="0">
              <a:solidFill>
                <a:srgbClr val="00206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6230-939F-4C51-AB19-55EECC68E711}"/>
              </a:ext>
            </a:extLst>
          </p:cNvPr>
          <p:cNvSpPr>
            <a:spLocks noGrp="1"/>
          </p:cNvSpPr>
          <p:nvPr>
            <p:ph type="title"/>
          </p:nvPr>
        </p:nvSpPr>
        <p:spPr>
          <a:xfrm>
            <a:off x="707231" y="152400"/>
            <a:ext cx="10777537" cy="677108"/>
          </a:xfrm>
        </p:spPr>
        <p:txBody>
          <a:bodyPr/>
          <a:lstStyle/>
          <a:p>
            <a:r>
              <a:rPr lang="en-IN" dirty="0"/>
              <a:t>Monthly Seasonality</a:t>
            </a:r>
          </a:p>
        </p:txBody>
      </p:sp>
      <p:pic>
        <p:nvPicPr>
          <p:cNvPr id="5" name="Picture 4">
            <a:extLst>
              <a:ext uri="{FF2B5EF4-FFF2-40B4-BE49-F238E27FC236}">
                <a16:creationId xmlns:a16="http://schemas.microsoft.com/office/drawing/2014/main" id="{AB375BC2-93C0-4113-AA48-EA399DE56371}"/>
              </a:ext>
            </a:extLst>
          </p:cNvPr>
          <p:cNvPicPr>
            <a:picLocks noChangeAspect="1"/>
          </p:cNvPicPr>
          <p:nvPr/>
        </p:nvPicPr>
        <p:blipFill>
          <a:blip r:embed="rId2"/>
          <a:stretch>
            <a:fillRect/>
          </a:stretch>
        </p:blipFill>
        <p:spPr>
          <a:xfrm>
            <a:off x="304800" y="2286000"/>
            <a:ext cx="10612331" cy="1838582"/>
          </a:xfrm>
          <a:prstGeom prst="rect">
            <a:avLst/>
          </a:prstGeom>
        </p:spPr>
      </p:pic>
    </p:spTree>
    <p:extLst>
      <p:ext uri="{BB962C8B-B14F-4D97-AF65-F5344CB8AC3E}">
        <p14:creationId xmlns:p14="http://schemas.microsoft.com/office/powerpoint/2010/main" val="1182826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231" y="152400"/>
            <a:ext cx="10777537" cy="635000"/>
          </a:xfrm>
          <a:prstGeom prst="rect">
            <a:avLst/>
          </a:prstGeom>
        </p:spPr>
        <p:txBody>
          <a:bodyPr vert="horz" wrap="square" lIns="0" tIns="12700" rIns="0" bIns="0" rtlCol="0">
            <a:spAutoFit/>
          </a:bodyPr>
          <a:lstStyle/>
          <a:p>
            <a:pPr marL="1743075">
              <a:lnSpc>
                <a:spcPct val="100000"/>
              </a:lnSpc>
              <a:spcBef>
                <a:spcPts val="100"/>
              </a:spcBef>
            </a:pPr>
            <a:r>
              <a:rPr spc="-509" dirty="0"/>
              <a:t>Weight</a:t>
            </a:r>
            <a:r>
              <a:rPr spc="-260" dirty="0"/>
              <a:t> </a:t>
            </a:r>
            <a:r>
              <a:rPr spc="-420" dirty="0"/>
              <a:t>function</a:t>
            </a:r>
            <a:r>
              <a:rPr spc="-265" dirty="0"/>
              <a:t> </a:t>
            </a:r>
            <a:r>
              <a:rPr spc="-550" dirty="0"/>
              <a:t>for</a:t>
            </a:r>
            <a:r>
              <a:rPr spc="-260" dirty="0"/>
              <a:t> </a:t>
            </a:r>
            <a:r>
              <a:rPr spc="-755" dirty="0"/>
              <a:t>LOWESS</a:t>
            </a:r>
          </a:p>
        </p:txBody>
      </p:sp>
      <p:sp>
        <p:nvSpPr>
          <p:cNvPr id="21" name="object 21"/>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12</a:t>
            </a:r>
          </a:p>
        </p:txBody>
      </p:sp>
      <p:pic>
        <p:nvPicPr>
          <p:cNvPr id="23" name="Picture 22">
            <a:extLst>
              <a:ext uri="{FF2B5EF4-FFF2-40B4-BE49-F238E27FC236}">
                <a16:creationId xmlns:a16="http://schemas.microsoft.com/office/drawing/2014/main" id="{AC9A9049-6CE8-4503-B401-C53FFAC99B1F}"/>
              </a:ext>
            </a:extLst>
          </p:cNvPr>
          <p:cNvPicPr>
            <a:picLocks noChangeAspect="1"/>
          </p:cNvPicPr>
          <p:nvPr/>
        </p:nvPicPr>
        <p:blipFill>
          <a:blip r:embed="rId2"/>
          <a:stretch>
            <a:fillRect/>
          </a:stretch>
        </p:blipFill>
        <p:spPr>
          <a:xfrm>
            <a:off x="0" y="1177367"/>
            <a:ext cx="12192000" cy="5375777"/>
          </a:xfrm>
          <a:prstGeom prst="rect">
            <a:avLst/>
          </a:prstGeom>
        </p:spPr>
      </p:pic>
      <p:cxnSp>
        <p:nvCxnSpPr>
          <p:cNvPr id="4" name="Straight Arrow Connector 3">
            <a:extLst>
              <a:ext uri="{FF2B5EF4-FFF2-40B4-BE49-F238E27FC236}">
                <a16:creationId xmlns:a16="http://schemas.microsoft.com/office/drawing/2014/main" id="{CC7F01F7-353C-42DF-89AD-5B4E3E56270E}"/>
              </a:ext>
            </a:extLst>
          </p:cNvPr>
          <p:cNvCxnSpPr/>
          <p:nvPr/>
        </p:nvCxnSpPr>
        <p:spPr>
          <a:xfrm flipV="1">
            <a:off x="10363200" y="1177367"/>
            <a:ext cx="381000" cy="270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8A1230C-D5C6-4F68-BCDC-95B7258422B1}"/>
              </a:ext>
            </a:extLst>
          </p:cNvPr>
          <p:cNvSpPr/>
          <p:nvPr/>
        </p:nvSpPr>
        <p:spPr>
          <a:xfrm>
            <a:off x="9982200" y="152400"/>
            <a:ext cx="1981200" cy="9324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rgbClr val="002060"/>
                </a:solidFill>
              </a:rPr>
              <a:t>More weights around 0 and points near to 0</a:t>
            </a:r>
          </a:p>
        </p:txBody>
      </p:sp>
      <p:cxnSp>
        <p:nvCxnSpPr>
          <p:cNvPr id="7" name="Straight Connector 6">
            <a:extLst>
              <a:ext uri="{FF2B5EF4-FFF2-40B4-BE49-F238E27FC236}">
                <a16:creationId xmlns:a16="http://schemas.microsoft.com/office/drawing/2014/main" id="{C7AF45EA-BDAC-4608-A16B-A661F121EC71}"/>
              </a:ext>
            </a:extLst>
          </p:cNvPr>
          <p:cNvCxnSpPr/>
          <p:nvPr/>
        </p:nvCxnSpPr>
        <p:spPr>
          <a:xfrm>
            <a:off x="10363200" y="1447800"/>
            <a:ext cx="0" cy="1447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229F8-E776-4D01-97D9-51B01ECD136D}"/>
              </a:ext>
            </a:extLst>
          </p:cNvPr>
          <p:cNvSpPr>
            <a:spLocks noGrp="1"/>
          </p:cNvSpPr>
          <p:nvPr>
            <p:ph type="title"/>
          </p:nvPr>
        </p:nvSpPr>
        <p:spPr>
          <a:xfrm>
            <a:off x="707231" y="515619"/>
            <a:ext cx="10777537" cy="677108"/>
          </a:xfrm>
        </p:spPr>
        <p:txBody>
          <a:bodyPr/>
          <a:lstStyle/>
          <a:p>
            <a:r>
              <a:rPr lang="en-IN" dirty="0"/>
              <a:t>Tricube plot</a:t>
            </a:r>
          </a:p>
        </p:txBody>
      </p:sp>
      <p:pic>
        <p:nvPicPr>
          <p:cNvPr id="7" name="Picture 6">
            <a:extLst>
              <a:ext uri="{FF2B5EF4-FFF2-40B4-BE49-F238E27FC236}">
                <a16:creationId xmlns:a16="http://schemas.microsoft.com/office/drawing/2014/main" id="{18FCDDC2-A858-4962-91E2-97A95EF8FCC3}"/>
              </a:ext>
            </a:extLst>
          </p:cNvPr>
          <p:cNvPicPr>
            <a:picLocks noChangeAspect="1"/>
          </p:cNvPicPr>
          <p:nvPr/>
        </p:nvPicPr>
        <p:blipFill>
          <a:blip r:embed="rId2"/>
          <a:stretch>
            <a:fillRect/>
          </a:stretch>
        </p:blipFill>
        <p:spPr>
          <a:xfrm>
            <a:off x="707231" y="2524233"/>
            <a:ext cx="2991267" cy="790685"/>
          </a:xfrm>
          <a:prstGeom prst="rect">
            <a:avLst/>
          </a:prstGeom>
        </p:spPr>
      </p:pic>
      <p:pic>
        <p:nvPicPr>
          <p:cNvPr id="9" name="Picture 8">
            <a:extLst>
              <a:ext uri="{FF2B5EF4-FFF2-40B4-BE49-F238E27FC236}">
                <a16:creationId xmlns:a16="http://schemas.microsoft.com/office/drawing/2014/main" id="{3D38B023-E593-4530-B85B-DFD89CE60542}"/>
              </a:ext>
            </a:extLst>
          </p:cNvPr>
          <p:cNvPicPr>
            <a:picLocks noChangeAspect="1"/>
          </p:cNvPicPr>
          <p:nvPr/>
        </p:nvPicPr>
        <p:blipFill>
          <a:blip r:embed="rId3"/>
          <a:stretch>
            <a:fillRect/>
          </a:stretch>
        </p:blipFill>
        <p:spPr>
          <a:xfrm>
            <a:off x="838200" y="1382163"/>
            <a:ext cx="3038899" cy="952633"/>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A32FFE-A5C1-463D-B0DF-D5A6ABE28D79}"/>
                  </a:ext>
                </a:extLst>
              </p:cNvPr>
              <p:cNvSpPr txBox="1"/>
              <p:nvPr/>
            </p:nvSpPr>
            <p:spPr>
              <a:xfrm>
                <a:off x="990600" y="3609201"/>
                <a:ext cx="27697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=50 ,</m:t>
                      </m:r>
                      <m:r>
                        <a:rPr lang="en-IN" b="0" i="1" smtClean="0">
                          <a:latin typeface="Cambria Math" panose="02040503050406030204" pitchFamily="18" charset="0"/>
                        </a:rPr>
                        <m:t>𝑁</m:t>
                      </m:r>
                      <m:r>
                        <a:rPr lang="en-IN" b="0" i="1" smtClean="0">
                          <a:latin typeface="Cambria Math" panose="02040503050406030204" pitchFamily="18" charset="0"/>
                        </a:rPr>
                        <m:t>=100,</m:t>
                      </m:r>
                      <m:r>
                        <a:rPr lang="en-IN" b="0" i="1" smtClean="0">
                          <a:latin typeface="Cambria Math" panose="02040503050406030204" pitchFamily="18" charset="0"/>
                        </a:rPr>
                        <m:t>𝑓</m:t>
                      </m:r>
                      <m:r>
                        <a:rPr lang="en-IN" b="0" i="1" smtClean="0">
                          <a:latin typeface="Cambria Math" panose="02040503050406030204" pitchFamily="18" charset="0"/>
                        </a:rPr>
                        <m:t>=0.33</m:t>
                      </m:r>
                    </m:oMath>
                  </m:oMathPara>
                </a14:m>
                <a:endParaRPr lang="en-IN" dirty="0"/>
              </a:p>
            </p:txBody>
          </p:sp>
        </mc:Choice>
        <mc:Fallback xmlns="">
          <p:sp>
            <p:nvSpPr>
              <p:cNvPr id="10" name="TextBox 9">
                <a:extLst>
                  <a:ext uri="{FF2B5EF4-FFF2-40B4-BE49-F238E27FC236}">
                    <a16:creationId xmlns:a16="http://schemas.microsoft.com/office/drawing/2014/main" id="{82A32FFE-A5C1-463D-B0DF-D5A6ABE28D79}"/>
                  </a:ext>
                </a:extLst>
              </p:cNvPr>
              <p:cNvSpPr txBox="1">
                <a:spLocks noRot="1" noChangeAspect="1" noMove="1" noResize="1" noEditPoints="1" noAdjustHandles="1" noChangeArrowheads="1" noChangeShapeType="1" noTextEdit="1"/>
              </p:cNvSpPr>
              <p:nvPr/>
            </p:nvSpPr>
            <p:spPr>
              <a:xfrm>
                <a:off x="990600" y="3609201"/>
                <a:ext cx="2769797" cy="276999"/>
              </a:xfrm>
              <a:prstGeom prst="rect">
                <a:avLst/>
              </a:prstGeom>
              <a:blipFill>
                <a:blip r:embed="rId4"/>
                <a:stretch>
                  <a:fillRect l="-661" r="-1542" b="-3478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A2C700A-5913-4688-836A-70B05BB19B7A}"/>
                  </a:ext>
                </a:extLst>
              </p:cNvPr>
              <p:cNvSpPr txBox="1"/>
              <p:nvPr/>
            </p:nvSpPr>
            <p:spPr>
              <a:xfrm>
                <a:off x="838200" y="4155398"/>
                <a:ext cx="3445751" cy="21884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𝑁𝑓</m:t>
                          </m:r>
                        </m:den>
                      </m:f>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e>
                      </m:d>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50</m:t>
                          </m:r>
                          <m:r>
                            <a:rPr lang="en-IN" b="0" i="1" smtClean="0">
                              <a:latin typeface="Cambria Math" panose="02040503050406030204" pitchFamily="18" charset="0"/>
                              <a:ea typeface="Cambria Math" panose="02040503050406030204" pitchFamily="18" charset="0"/>
                            </a:rPr>
                            <m:t>×0.33</m:t>
                          </m:r>
                        </m:den>
                      </m:f>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−50</m:t>
                          </m:r>
                        </m:e>
                      </m:d>
                    </m:oMath>
                  </m:oMathPara>
                </a14:m>
                <a:endParaRPr lang="en-IN" b="0" dirty="0"/>
              </a:p>
              <a:p>
                <a:endParaRPr lang="en-IN" dirty="0"/>
              </a:p>
              <a:p>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1</m:t>
                        </m:r>
                      </m:num>
                      <m:den>
                        <m:r>
                          <a:rPr lang="en-IN" b="0" i="1" smtClean="0">
                            <a:latin typeface="Cambria Math" panose="02040503050406030204" pitchFamily="18" charset="0"/>
                          </a:rPr>
                          <m:t>16.5</m:t>
                        </m:r>
                      </m:den>
                    </m:f>
                  </m:oMath>
                </a14:m>
                <a:r>
                  <a:rPr lang="en-IN" b="0" dirty="0"/>
                  <a:t> </a:t>
                </a:r>
                <a14:m>
                  <m:oMath xmlns:m="http://schemas.openxmlformats.org/officeDocument/2006/math">
                    <m:d>
                      <m:dPr>
                        <m:ctrlPr>
                          <a:rPr lang="en-IN" b="0" i="1" smtClean="0">
                            <a:latin typeface="Cambria Math" panose="02040503050406030204" pitchFamily="18" charset="0"/>
                          </a:rPr>
                        </m:ctrlPr>
                      </m:dPr>
                      <m:e>
                        <m:r>
                          <a:rPr lang="en-IN" b="0" i="1" smtClean="0">
                            <a:latin typeface="Cambria Math" panose="02040503050406030204" pitchFamily="18" charset="0"/>
                          </a:rPr>
                          <m:t>𝑥</m:t>
                        </m:r>
                        <m:r>
                          <a:rPr lang="en-IN" b="0" i="1" smtClean="0">
                            <a:latin typeface="Cambria Math" panose="02040503050406030204" pitchFamily="18" charset="0"/>
                          </a:rPr>
                          <m:t>−50</m:t>
                        </m:r>
                      </m:e>
                    </m:d>
                  </m:oMath>
                </a14:m>
                <a:endParaRPr lang="en-IN" dirty="0"/>
              </a:p>
              <a:p>
                <a:endParaRPr lang="en-IN" dirty="0"/>
              </a:p>
              <a:p>
                <a14:m>
                  <m:oMath xmlns:m="http://schemas.openxmlformats.org/officeDocument/2006/math">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𝑥</m:t>
                        </m:r>
                        <m:r>
                          <a:rPr lang="en-IN" b="0" i="1" smtClean="0">
                            <a:latin typeface="Cambria Math" panose="02040503050406030204" pitchFamily="18" charset="0"/>
                          </a:rPr>
                          <m:t>−50</m:t>
                        </m:r>
                      </m:num>
                      <m:den>
                        <m:r>
                          <a:rPr lang="en-IN" b="0" i="1" smtClean="0">
                            <a:latin typeface="Cambria Math" panose="02040503050406030204" pitchFamily="18" charset="0"/>
                          </a:rPr>
                          <m:t>16.5</m:t>
                        </m:r>
                      </m:den>
                    </m:f>
                  </m:oMath>
                </a14:m>
                <a:r>
                  <a:rPr lang="en-IN" dirty="0"/>
                  <a:t>  </a:t>
                </a:r>
              </a:p>
              <a:p>
                <a:endParaRPr lang="en-IN" dirty="0"/>
              </a:p>
            </p:txBody>
          </p:sp>
        </mc:Choice>
        <mc:Fallback xmlns="">
          <p:sp>
            <p:nvSpPr>
              <p:cNvPr id="11" name="TextBox 10">
                <a:extLst>
                  <a:ext uri="{FF2B5EF4-FFF2-40B4-BE49-F238E27FC236}">
                    <a16:creationId xmlns:a16="http://schemas.microsoft.com/office/drawing/2014/main" id="{CA2C700A-5913-4688-836A-70B05BB19B7A}"/>
                  </a:ext>
                </a:extLst>
              </p:cNvPr>
              <p:cNvSpPr txBox="1">
                <a:spLocks noRot="1" noChangeAspect="1" noMove="1" noResize="1" noEditPoints="1" noAdjustHandles="1" noChangeArrowheads="1" noChangeShapeType="1" noTextEdit="1"/>
              </p:cNvSpPr>
              <p:nvPr/>
            </p:nvSpPr>
            <p:spPr>
              <a:xfrm>
                <a:off x="838200" y="4155398"/>
                <a:ext cx="3445751" cy="2188484"/>
              </a:xfrm>
              <a:prstGeom prst="rect">
                <a:avLst/>
              </a:prstGeom>
              <a:blipFill>
                <a:blip r:embed="rId5"/>
                <a:stretch>
                  <a:fillRect l="-159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79A8351-C44B-433A-AE2A-CACFE3102B69}"/>
                  </a:ext>
                </a:extLst>
              </p:cNvPr>
              <p:cNvSpPr txBox="1"/>
              <p:nvPr/>
            </p:nvSpPr>
            <p:spPr>
              <a:xfrm>
                <a:off x="3505200" y="5580177"/>
                <a:ext cx="4012637" cy="973023"/>
              </a:xfrm>
              <a:prstGeom prst="rect">
                <a:avLst/>
              </a:prstGeom>
              <a:noFill/>
            </p:spPr>
            <p:txBody>
              <a:bodyPr wrap="none" lIns="0" tIns="0" rIns="0" bIns="0" rtlCol="0">
                <a:spAutoFit/>
              </a:bodyPr>
              <a:lstStyle/>
              <a:p>
                <a14:m>
                  <m:oMath xmlns:m="http://schemas.openxmlformats.org/officeDocument/2006/math">
                    <m:sSup>
                      <m:sSupPr>
                        <m:ctrlPr>
                          <a:rPr lang="en-IN" b="0" i="1" smtClean="0">
                            <a:latin typeface="Cambria Math" panose="02040503050406030204" pitchFamily="18" charset="0"/>
                          </a:rPr>
                        </m:ctrlPr>
                      </m:sSupPr>
                      <m:e>
                        <m:r>
                          <a:rPr lang="en-IN" b="0" i="1" smtClean="0">
                            <a:latin typeface="Cambria Math" panose="02040503050406030204" pitchFamily="18" charset="0"/>
                          </a:rPr>
                          <m:t>𝑤</m:t>
                        </m:r>
                      </m:e>
                      <m:sup>
                        <m:r>
                          <a:rPr lang="en-IN" b="0" i="1" smtClean="0">
                            <a:latin typeface="Cambria Math" panose="02040503050406030204" pitchFamily="18" charset="0"/>
                          </a:rPr>
                          <m:t>∗</m:t>
                        </m:r>
                      </m:sup>
                    </m:sSup>
                    <m:r>
                      <a:rPr lang="en-IN" b="0" i="1" smtClean="0">
                        <a:latin typeface="Cambria Math" panose="02040503050406030204" pitchFamily="18" charset="0"/>
                      </a:rPr>
                      <m:t>(</m:t>
                    </m:r>
                    <m:f>
                      <m:fPr>
                        <m:ctrlPr>
                          <a:rPr lang="en-IN" b="0" i="1" smtClean="0">
                            <a:latin typeface="Cambria Math" panose="02040503050406030204" pitchFamily="18" charset="0"/>
                          </a:rPr>
                        </m:ctrlPr>
                      </m:fPr>
                      <m:num>
                        <m:r>
                          <a:rPr lang="en-IN" b="0" i="1" smtClean="0">
                            <a:latin typeface="Cambria Math" panose="02040503050406030204" pitchFamily="18" charset="0"/>
                          </a:rPr>
                          <m:t>𝑥</m:t>
                        </m:r>
                        <m:r>
                          <a:rPr lang="en-IN" b="0" i="1" smtClean="0">
                            <a:latin typeface="Cambria Math" panose="02040503050406030204" pitchFamily="18" charset="0"/>
                          </a:rPr>
                          <m:t>−50</m:t>
                        </m:r>
                      </m:num>
                      <m:den>
                        <m:r>
                          <a:rPr lang="en-IN" b="0" i="1" smtClean="0">
                            <a:latin typeface="Cambria Math" panose="02040503050406030204" pitchFamily="18" charset="0"/>
                          </a:rPr>
                          <m:t>16.5</m:t>
                        </m:r>
                      </m:den>
                    </m:f>
                  </m:oMath>
                </a14:m>
                <a:r>
                  <a:rPr lang="en-IN" dirty="0"/>
                  <a:t> )</a:t>
                </a:r>
                <a14:m>
                  <m:oMath xmlns:m="http://schemas.openxmlformats.org/officeDocument/2006/math">
                    <m:r>
                      <a:rPr lang="en-IN" b="0" i="1" dirty="0" smtClean="0">
                        <a:latin typeface="Cambria Math" panose="02040503050406030204" pitchFamily="18" charset="0"/>
                      </a:rPr>
                      <m:t>=</m:t>
                    </m:r>
                    <m:sSup>
                      <m:sSupPr>
                        <m:ctrlPr>
                          <a:rPr lang="en-IN" b="0" i="1" smtClean="0">
                            <a:latin typeface="Cambria Math" panose="02040503050406030204" pitchFamily="18" charset="0"/>
                          </a:rPr>
                        </m:ctrlPr>
                      </m:sSupPr>
                      <m:e>
                        <m:d>
                          <m:dPr>
                            <m:ctrlPr>
                              <a:rPr lang="en-IN" b="0" i="1" dirty="0" smtClean="0">
                                <a:latin typeface="Cambria Math" panose="02040503050406030204" pitchFamily="18" charset="0"/>
                              </a:rPr>
                            </m:ctrlPr>
                          </m:dPr>
                          <m:e>
                            <m:r>
                              <a:rPr lang="en-IN" b="0" i="1" dirty="0" smtClean="0">
                                <a:latin typeface="Cambria Math" panose="02040503050406030204" pitchFamily="18" charset="0"/>
                              </a:rPr>
                              <m:t>1−</m:t>
                            </m:r>
                            <m:sSup>
                              <m:sSupPr>
                                <m:ctrlPr>
                                  <a:rPr lang="en-IN" b="0" i="1" smtClean="0">
                                    <a:latin typeface="Cambria Math" panose="02040503050406030204" pitchFamily="18" charset="0"/>
                                  </a:rPr>
                                </m:ctrlPr>
                              </m:sSupPr>
                              <m:e>
                                <m:d>
                                  <m:dPr>
                                    <m:begChr m:val="|"/>
                                    <m:endChr m:val="|"/>
                                    <m:ctrlPr>
                                      <a:rPr lang="en-IN" b="0" i="1" dirty="0"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𝑥</m:t>
                                        </m:r>
                                        <m:r>
                                          <a:rPr lang="en-IN" b="0" i="1" smtClean="0">
                                            <a:latin typeface="Cambria Math" panose="02040503050406030204" pitchFamily="18" charset="0"/>
                                          </a:rPr>
                                          <m:t>−50</m:t>
                                        </m:r>
                                      </m:num>
                                      <m:den>
                                        <m:r>
                                          <a:rPr lang="en-IN" b="0" i="1" smtClean="0">
                                            <a:latin typeface="Cambria Math" panose="02040503050406030204" pitchFamily="18" charset="0"/>
                                          </a:rPr>
                                          <m:t>16.5</m:t>
                                        </m:r>
                                      </m:den>
                                    </m:f>
                                  </m:e>
                                </m:d>
                              </m:e>
                              <m:sup>
                                <m:r>
                                  <a:rPr lang="en-IN" b="0" i="1" smtClean="0">
                                    <a:latin typeface="Cambria Math" panose="02040503050406030204" pitchFamily="18" charset="0"/>
                                  </a:rPr>
                                  <m:t>3</m:t>
                                </m:r>
                              </m:sup>
                            </m:sSup>
                          </m:e>
                        </m:d>
                      </m:e>
                      <m:sup>
                        <m:r>
                          <a:rPr lang="en-IN" b="0" i="1" smtClean="0">
                            <a:latin typeface="Cambria Math" panose="02040503050406030204" pitchFamily="18" charset="0"/>
                          </a:rPr>
                          <m:t>3</m:t>
                        </m:r>
                      </m:sup>
                    </m:sSup>
                    <m:r>
                      <a:rPr lang="en-IN" b="0" i="1" smtClean="0">
                        <a:latin typeface="Cambria Math" panose="02040503050406030204" pitchFamily="18" charset="0"/>
                      </a:rPr>
                      <m:t>   ,</m:t>
                    </m:r>
                    <m:d>
                      <m:dPr>
                        <m:begChr m:val="|"/>
                        <m:endChr m:val="|"/>
                        <m:ctrlPr>
                          <a:rPr lang="en-IN" b="0" i="1" dirty="0"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𝑥</m:t>
                            </m:r>
                            <m:r>
                              <a:rPr lang="en-IN" b="0" i="1" smtClean="0">
                                <a:latin typeface="Cambria Math" panose="02040503050406030204" pitchFamily="18" charset="0"/>
                              </a:rPr>
                              <m:t>−50</m:t>
                            </m:r>
                          </m:num>
                          <m:den>
                            <m:r>
                              <a:rPr lang="en-IN" b="0" i="1" smtClean="0">
                                <a:latin typeface="Cambria Math" panose="02040503050406030204" pitchFamily="18" charset="0"/>
                              </a:rPr>
                              <m:t>16.5</m:t>
                            </m:r>
                          </m:den>
                        </m:f>
                      </m:e>
                    </m:d>
                    <m:r>
                      <a:rPr lang="en-IN" b="0" i="1" smtClean="0">
                        <a:latin typeface="Cambria Math" panose="02040503050406030204" pitchFamily="18" charset="0"/>
                      </a:rPr>
                      <m:t>&lt;1</m:t>
                    </m:r>
                  </m:oMath>
                </a14:m>
                <a:endParaRPr lang="en-IN" dirty="0"/>
              </a:p>
              <a:p>
                <a:r>
                  <a:rPr lang="en-IN" dirty="0"/>
                  <a:t>                       0                    </a:t>
                </a:r>
                <a14:m>
                  <m:oMath xmlns:m="http://schemas.openxmlformats.org/officeDocument/2006/math">
                    <m:d>
                      <m:dPr>
                        <m:begChr m:val="|"/>
                        <m:endChr m:val="|"/>
                        <m:ctrlPr>
                          <a:rPr lang="en-IN" b="0" i="1" dirty="0" smtClean="0">
                            <a:latin typeface="Cambria Math" panose="02040503050406030204" pitchFamily="18" charset="0"/>
                          </a:rPr>
                        </m:ctrlPr>
                      </m:dPr>
                      <m:e>
                        <m:f>
                          <m:fPr>
                            <m:ctrlPr>
                              <a:rPr lang="en-IN" b="0" i="1" smtClean="0">
                                <a:latin typeface="Cambria Math" panose="02040503050406030204" pitchFamily="18" charset="0"/>
                              </a:rPr>
                            </m:ctrlPr>
                          </m:fPr>
                          <m:num>
                            <m:r>
                              <a:rPr lang="en-IN" b="0" i="1" smtClean="0">
                                <a:latin typeface="Cambria Math" panose="02040503050406030204" pitchFamily="18" charset="0"/>
                              </a:rPr>
                              <m:t>𝑥</m:t>
                            </m:r>
                            <m:r>
                              <a:rPr lang="en-IN" b="0" i="1" smtClean="0">
                                <a:latin typeface="Cambria Math" panose="02040503050406030204" pitchFamily="18" charset="0"/>
                              </a:rPr>
                              <m:t>−50</m:t>
                            </m:r>
                          </m:num>
                          <m:den>
                            <m:r>
                              <a:rPr lang="en-IN" b="0" i="1" smtClean="0">
                                <a:latin typeface="Cambria Math" panose="02040503050406030204" pitchFamily="18" charset="0"/>
                              </a:rPr>
                              <m:t>16.5</m:t>
                            </m:r>
                          </m:den>
                        </m:f>
                      </m:e>
                    </m:d>
                    <m:r>
                      <a:rPr lang="en-IN" b="0" i="1" smtClean="0">
                        <a:latin typeface="Cambria Math" panose="02040503050406030204" pitchFamily="18" charset="0"/>
                      </a:rPr>
                      <m:t>≥1</m:t>
                    </m:r>
                  </m:oMath>
                </a14:m>
                <a:r>
                  <a:rPr lang="en-IN" dirty="0"/>
                  <a:t>  </a:t>
                </a:r>
              </a:p>
            </p:txBody>
          </p:sp>
        </mc:Choice>
        <mc:Fallback xmlns="">
          <p:sp>
            <p:nvSpPr>
              <p:cNvPr id="12" name="TextBox 11">
                <a:extLst>
                  <a:ext uri="{FF2B5EF4-FFF2-40B4-BE49-F238E27FC236}">
                    <a16:creationId xmlns:a16="http://schemas.microsoft.com/office/drawing/2014/main" id="{579A8351-C44B-433A-AE2A-CACFE3102B69}"/>
                  </a:ext>
                </a:extLst>
              </p:cNvPr>
              <p:cNvSpPr txBox="1">
                <a:spLocks noRot="1" noChangeAspect="1" noMove="1" noResize="1" noEditPoints="1" noAdjustHandles="1" noChangeArrowheads="1" noChangeShapeType="1" noTextEdit="1"/>
              </p:cNvSpPr>
              <p:nvPr/>
            </p:nvSpPr>
            <p:spPr>
              <a:xfrm>
                <a:off x="3505200" y="5580177"/>
                <a:ext cx="4012637" cy="973023"/>
              </a:xfrm>
              <a:prstGeom prst="rect">
                <a:avLst/>
              </a:prstGeom>
              <a:blipFill>
                <a:blip r:embed="rId6"/>
                <a:stretch>
                  <a:fillRect b="-68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7F05BBB-7974-4578-AE72-A3F76BD56319}"/>
                  </a:ext>
                </a:extLst>
              </p:cNvPr>
              <p:cNvSpPr txBox="1"/>
              <p:nvPr/>
            </p:nvSpPr>
            <p:spPr>
              <a:xfrm>
                <a:off x="7543800" y="5955268"/>
                <a:ext cx="177110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dirty="0" smtClean="0">
                          <a:latin typeface="Cambria Math" panose="02040503050406030204" pitchFamily="18" charset="0"/>
                        </a:rPr>
                        <m:t>33.5&lt;</m:t>
                      </m:r>
                      <m:r>
                        <a:rPr lang="en-IN" i="1" dirty="0" smtClean="0">
                          <a:latin typeface="Cambria Math" panose="02040503050406030204" pitchFamily="18" charset="0"/>
                        </a:rPr>
                        <m:t>𝑥</m:t>
                      </m:r>
                      <m:r>
                        <a:rPr lang="en-IN" i="1" dirty="0" smtClean="0">
                          <a:latin typeface="Cambria Math" panose="02040503050406030204" pitchFamily="18" charset="0"/>
                        </a:rPr>
                        <m:t>&lt;66.5</m:t>
                      </m:r>
                    </m:oMath>
                  </m:oMathPara>
                </a14:m>
                <a:endParaRPr lang="en-IN" dirty="0"/>
              </a:p>
            </p:txBody>
          </p:sp>
        </mc:Choice>
        <mc:Fallback xmlns="">
          <p:sp>
            <p:nvSpPr>
              <p:cNvPr id="14" name="TextBox 13">
                <a:extLst>
                  <a:ext uri="{FF2B5EF4-FFF2-40B4-BE49-F238E27FC236}">
                    <a16:creationId xmlns:a16="http://schemas.microsoft.com/office/drawing/2014/main" id="{97F05BBB-7974-4578-AE72-A3F76BD56319}"/>
                  </a:ext>
                </a:extLst>
              </p:cNvPr>
              <p:cNvSpPr txBox="1">
                <a:spLocks noRot="1" noChangeAspect="1" noMove="1" noResize="1" noEditPoints="1" noAdjustHandles="1" noChangeArrowheads="1" noChangeShapeType="1" noTextEdit="1"/>
              </p:cNvSpPr>
              <p:nvPr/>
            </p:nvSpPr>
            <p:spPr>
              <a:xfrm>
                <a:off x="7543800" y="5955268"/>
                <a:ext cx="1771105" cy="369332"/>
              </a:xfrm>
              <a:prstGeom prst="rect">
                <a:avLst/>
              </a:prstGeom>
              <a:blipFill>
                <a:blip r:embed="rId7"/>
                <a:stretch>
                  <a:fillRect/>
                </a:stretch>
              </a:blipFill>
            </p:spPr>
            <p:txBody>
              <a:bodyPr/>
              <a:lstStyle/>
              <a:p>
                <a:r>
                  <a:rPr lang="en-IN">
                    <a:noFill/>
                  </a:rPr>
                  <a:t> </a:t>
                </a:r>
              </a:p>
            </p:txBody>
          </p:sp>
        </mc:Fallback>
      </mc:AlternateContent>
      <p:pic>
        <p:nvPicPr>
          <p:cNvPr id="16" name="Picture 15">
            <a:extLst>
              <a:ext uri="{FF2B5EF4-FFF2-40B4-BE49-F238E27FC236}">
                <a16:creationId xmlns:a16="http://schemas.microsoft.com/office/drawing/2014/main" id="{9732FD96-E776-4207-8EC4-AA313CFDB138}"/>
              </a:ext>
            </a:extLst>
          </p:cNvPr>
          <p:cNvPicPr>
            <a:picLocks noChangeAspect="1"/>
          </p:cNvPicPr>
          <p:nvPr/>
        </p:nvPicPr>
        <p:blipFill>
          <a:blip r:embed="rId8"/>
          <a:stretch>
            <a:fillRect/>
          </a:stretch>
        </p:blipFill>
        <p:spPr>
          <a:xfrm>
            <a:off x="5334000" y="949797"/>
            <a:ext cx="5382376" cy="3448531"/>
          </a:xfrm>
          <a:prstGeom prst="rect">
            <a:avLst/>
          </a:prstGeom>
        </p:spPr>
      </p:pic>
      <p:cxnSp>
        <p:nvCxnSpPr>
          <p:cNvPr id="18" name="Straight Connector 17">
            <a:extLst>
              <a:ext uri="{FF2B5EF4-FFF2-40B4-BE49-F238E27FC236}">
                <a16:creationId xmlns:a16="http://schemas.microsoft.com/office/drawing/2014/main" id="{6D3D0037-C71E-4D7D-8A95-04BC0B88A28F}"/>
              </a:ext>
            </a:extLst>
          </p:cNvPr>
          <p:cNvCxnSpPr>
            <a:cxnSpLocks/>
          </p:cNvCxnSpPr>
          <p:nvPr/>
        </p:nvCxnSpPr>
        <p:spPr>
          <a:xfrm>
            <a:off x="7924800" y="1524000"/>
            <a:ext cx="0" cy="25146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997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476" y="2454721"/>
            <a:ext cx="9195043" cy="3671441"/>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13</a:t>
            </a:r>
          </a:p>
        </p:txBody>
      </p:sp>
      <p:sp>
        <p:nvSpPr>
          <p:cNvPr id="4" name="object 4"/>
          <p:cNvSpPr txBox="1"/>
          <p:nvPr/>
        </p:nvSpPr>
        <p:spPr>
          <a:xfrm>
            <a:off x="688340" y="1621028"/>
            <a:ext cx="959739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195" dirty="0">
                <a:latin typeface="Verdana"/>
                <a:cs typeface="Verdana"/>
              </a:rPr>
              <a:t>Fit</a:t>
            </a:r>
            <a:r>
              <a:rPr sz="2400" spc="-160" dirty="0">
                <a:latin typeface="Verdana"/>
                <a:cs typeface="Verdana"/>
              </a:rPr>
              <a:t> </a:t>
            </a:r>
            <a:r>
              <a:rPr sz="2400" spc="200" dirty="0">
                <a:latin typeface="Verdana"/>
                <a:cs typeface="Verdana"/>
              </a:rPr>
              <a:t>a</a:t>
            </a:r>
            <a:r>
              <a:rPr sz="2400" spc="-160" dirty="0">
                <a:latin typeface="Verdana"/>
                <a:cs typeface="Verdana"/>
              </a:rPr>
              <a:t> </a:t>
            </a:r>
            <a:r>
              <a:rPr sz="2400" b="1" spc="-225" dirty="0">
                <a:latin typeface="Verdana"/>
                <a:cs typeface="Verdana"/>
              </a:rPr>
              <a:t>weighted</a:t>
            </a:r>
            <a:r>
              <a:rPr sz="2400" b="1" spc="-125" dirty="0">
                <a:latin typeface="Verdana"/>
                <a:cs typeface="Verdana"/>
              </a:rPr>
              <a:t> </a:t>
            </a:r>
            <a:r>
              <a:rPr sz="2400" spc="-105" dirty="0">
                <a:latin typeface="Verdana"/>
                <a:cs typeface="Verdana"/>
              </a:rPr>
              <a:t>robust</a:t>
            </a:r>
            <a:r>
              <a:rPr sz="2400" spc="-160" dirty="0">
                <a:latin typeface="Verdana"/>
                <a:cs typeface="Verdana"/>
              </a:rPr>
              <a:t> </a:t>
            </a:r>
            <a:r>
              <a:rPr sz="2400" spc="-80" dirty="0">
                <a:latin typeface="Verdana"/>
                <a:cs typeface="Verdana"/>
              </a:rPr>
              <a:t>linear</a:t>
            </a:r>
            <a:r>
              <a:rPr sz="2400" spc="-155" dirty="0">
                <a:latin typeface="Verdana"/>
                <a:cs typeface="Verdana"/>
              </a:rPr>
              <a:t> </a:t>
            </a:r>
            <a:r>
              <a:rPr sz="2400" spc="-114" dirty="0">
                <a:latin typeface="Verdana"/>
                <a:cs typeface="Verdana"/>
              </a:rPr>
              <a:t>regression</a:t>
            </a:r>
            <a:r>
              <a:rPr sz="2400" spc="-160" dirty="0">
                <a:latin typeface="Verdana"/>
                <a:cs typeface="Verdana"/>
              </a:rPr>
              <a:t> </a:t>
            </a:r>
            <a:r>
              <a:rPr sz="2400" spc="-20" dirty="0">
                <a:latin typeface="Verdana"/>
                <a:cs typeface="Verdana"/>
              </a:rPr>
              <a:t>to</a:t>
            </a:r>
            <a:r>
              <a:rPr sz="2400" spc="-150" dirty="0">
                <a:latin typeface="Verdana"/>
                <a:cs typeface="Verdana"/>
              </a:rPr>
              <a:t> </a:t>
            </a:r>
            <a:r>
              <a:rPr sz="2400" spc="-195" dirty="0">
                <a:latin typeface="Verdana"/>
                <a:cs typeface="Verdana"/>
              </a:rPr>
              <a:t>this</a:t>
            </a:r>
            <a:r>
              <a:rPr sz="2400" spc="-150" dirty="0">
                <a:latin typeface="Verdana"/>
                <a:cs typeface="Verdana"/>
              </a:rPr>
              <a:t> </a:t>
            </a:r>
            <a:r>
              <a:rPr sz="2400" spc="-105" dirty="0">
                <a:latin typeface="Verdana"/>
                <a:cs typeface="Verdana"/>
              </a:rPr>
              <a:t>subset</a:t>
            </a:r>
            <a:r>
              <a:rPr sz="2400" spc="-160" dirty="0">
                <a:latin typeface="Verdana"/>
                <a:cs typeface="Verdana"/>
              </a:rPr>
              <a:t> </a:t>
            </a:r>
            <a:r>
              <a:rPr sz="2400" dirty="0">
                <a:latin typeface="Verdana"/>
                <a:cs typeface="Verdana"/>
              </a:rPr>
              <a:t>of</a:t>
            </a:r>
            <a:r>
              <a:rPr sz="2400" spc="-165" dirty="0">
                <a:latin typeface="Verdana"/>
                <a:cs typeface="Verdana"/>
              </a:rPr>
              <a:t> </a:t>
            </a:r>
            <a:r>
              <a:rPr sz="2400" spc="-40" dirty="0">
                <a:latin typeface="Verdana"/>
                <a:cs typeface="Verdana"/>
              </a:rPr>
              <a:t>the</a:t>
            </a:r>
            <a:r>
              <a:rPr sz="2400" spc="-155" dirty="0">
                <a:latin typeface="Verdana"/>
                <a:cs typeface="Verdana"/>
              </a:rPr>
              <a:t> </a:t>
            </a:r>
            <a:r>
              <a:rPr sz="2400" spc="75" dirty="0">
                <a:latin typeface="Verdana"/>
                <a:cs typeface="Verdana"/>
              </a:rPr>
              <a:t>data</a:t>
            </a:r>
            <a:endParaRPr sz="2400">
              <a:latin typeface="Verdana"/>
              <a:cs typeface="Verdan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478" y="2454721"/>
            <a:ext cx="9195040" cy="367144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14</a:t>
            </a:r>
          </a:p>
        </p:txBody>
      </p:sp>
      <p:sp>
        <p:nvSpPr>
          <p:cNvPr id="4" name="object 4"/>
          <p:cNvSpPr txBox="1"/>
          <p:nvPr/>
        </p:nvSpPr>
        <p:spPr>
          <a:xfrm>
            <a:off x="688340" y="1621028"/>
            <a:ext cx="962152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195" dirty="0">
                <a:latin typeface="Verdana"/>
                <a:cs typeface="Verdana"/>
              </a:rPr>
              <a:t>Fit</a:t>
            </a:r>
            <a:r>
              <a:rPr sz="2400" spc="-160" dirty="0">
                <a:latin typeface="Verdana"/>
                <a:cs typeface="Verdana"/>
              </a:rPr>
              <a:t> </a:t>
            </a:r>
            <a:r>
              <a:rPr sz="2400" spc="200" dirty="0">
                <a:latin typeface="Verdana"/>
                <a:cs typeface="Verdana"/>
              </a:rPr>
              <a:t>a</a:t>
            </a:r>
            <a:r>
              <a:rPr sz="2400" spc="-160" dirty="0">
                <a:latin typeface="Verdana"/>
                <a:cs typeface="Verdana"/>
              </a:rPr>
              <a:t> </a:t>
            </a:r>
            <a:r>
              <a:rPr sz="2400" dirty="0">
                <a:latin typeface="Verdana"/>
                <a:cs typeface="Verdana"/>
              </a:rPr>
              <a:t>weighted</a:t>
            </a:r>
            <a:r>
              <a:rPr sz="2400" spc="-145" dirty="0">
                <a:latin typeface="Verdana"/>
                <a:cs typeface="Verdana"/>
              </a:rPr>
              <a:t> </a:t>
            </a:r>
            <a:r>
              <a:rPr sz="2400" b="1" spc="-285" dirty="0">
                <a:latin typeface="Verdana"/>
                <a:cs typeface="Verdana"/>
              </a:rPr>
              <a:t>robust</a:t>
            </a:r>
            <a:r>
              <a:rPr sz="2400" b="1" spc="-130" dirty="0">
                <a:latin typeface="Verdana"/>
                <a:cs typeface="Verdana"/>
              </a:rPr>
              <a:t> </a:t>
            </a:r>
            <a:r>
              <a:rPr sz="2400" spc="-80" dirty="0">
                <a:latin typeface="Verdana"/>
                <a:cs typeface="Verdana"/>
              </a:rPr>
              <a:t>linear</a:t>
            </a:r>
            <a:r>
              <a:rPr sz="2400" spc="-150" dirty="0">
                <a:latin typeface="Verdana"/>
                <a:cs typeface="Verdana"/>
              </a:rPr>
              <a:t> </a:t>
            </a:r>
            <a:r>
              <a:rPr sz="2400" spc="-110" dirty="0">
                <a:latin typeface="Verdana"/>
                <a:cs typeface="Verdana"/>
              </a:rPr>
              <a:t>regression</a:t>
            </a:r>
            <a:r>
              <a:rPr sz="2400" spc="-160" dirty="0">
                <a:latin typeface="Verdana"/>
                <a:cs typeface="Verdana"/>
              </a:rPr>
              <a:t> </a:t>
            </a:r>
            <a:r>
              <a:rPr sz="2400" spc="-10" dirty="0">
                <a:latin typeface="Verdana"/>
                <a:cs typeface="Verdana"/>
              </a:rPr>
              <a:t>to</a:t>
            </a:r>
            <a:r>
              <a:rPr sz="2400" spc="-155" dirty="0">
                <a:latin typeface="Verdana"/>
                <a:cs typeface="Verdana"/>
              </a:rPr>
              <a:t> </a:t>
            </a:r>
            <a:r>
              <a:rPr sz="2400" spc="-195" dirty="0">
                <a:latin typeface="Verdana"/>
                <a:cs typeface="Verdana"/>
              </a:rPr>
              <a:t>this</a:t>
            </a:r>
            <a:r>
              <a:rPr sz="2400" spc="-150" dirty="0">
                <a:latin typeface="Verdana"/>
                <a:cs typeface="Verdana"/>
              </a:rPr>
              <a:t> </a:t>
            </a:r>
            <a:r>
              <a:rPr sz="2400" spc="-105" dirty="0">
                <a:latin typeface="Verdana"/>
                <a:cs typeface="Verdana"/>
              </a:rPr>
              <a:t>subset</a:t>
            </a:r>
            <a:r>
              <a:rPr sz="2400" spc="-160" dirty="0">
                <a:latin typeface="Verdana"/>
                <a:cs typeface="Verdana"/>
              </a:rPr>
              <a:t> </a:t>
            </a:r>
            <a:r>
              <a:rPr sz="2400" dirty="0">
                <a:latin typeface="Verdana"/>
                <a:cs typeface="Verdana"/>
              </a:rPr>
              <a:t>of</a:t>
            </a:r>
            <a:r>
              <a:rPr sz="2400" spc="-155" dirty="0">
                <a:latin typeface="Verdana"/>
                <a:cs typeface="Verdana"/>
              </a:rPr>
              <a:t> </a:t>
            </a:r>
            <a:r>
              <a:rPr sz="2400" spc="-35" dirty="0">
                <a:latin typeface="Verdana"/>
                <a:cs typeface="Verdana"/>
              </a:rPr>
              <a:t>the</a:t>
            </a:r>
            <a:r>
              <a:rPr sz="2400" spc="-155" dirty="0">
                <a:latin typeface="Verdana"/>
                <a:cs typeface="Verdana"/>
              </a:rPr>
              <a:t> </a:t>
            </a:r>
            <a:r>
              <a:rPr sz="2400" spc="75" dirty="0">
                <a:latin typeface="Verdana"/>
                <a:cs typeface="Verdana"/>
              </a:rPr>
              <a:t>data</a:t>
            </a:r>
            <a:endParaRPr sz="2400">
              <a:latin typeface="Verdana"/>
              <a:cs typeface="Verdan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032125">
              <a:lnSpc>
                <a:spcPct val="100000"/>
              </a:lnSpc>
              <a:spcBef>
                <a:spcPts val="100"/>
              </a:spcBef>
            </a:pPr>
            <a:r>
              <a:rPr spc="-530" dirty="0"/>
              <a:t>Robust</a:t>
            </a:r>
            <a:r>
              <a:rPr spc="-265" dirty="0"/>
              <a:t> </a:t>
            </a:r>
            <a:r>
              <a:rPr spc="-470" dirty="0"/>
              <a:t>regression</a:t>
            </a:r>
          </a:p>
        </p:txBody>
      </p:sp>
      <p:grpSp>
        <p:nvGrpSpPr>
          <p:cNvPr id="3" name="object 3"/>
          <p:cNvGrpSpPr/>
          <p:nvPr/>
        </p:nvGrpSpPr>
        <p:grpSpPr>
          <a:xfrm>
            <a:off x="4276344" y="3733800"/>
            <a:ext cx="3865245" cy="2200910"/>
            <a:chOff x="4276344" y="3733800"/>
            <a:chExt cx="3865245" cy="2200910"/>
          </a:xfrm>
        </p:grpSpPr>
        <p:pic>
          <p:nvPicPr>
            <p:cNvPr id="4" name="object 4"/>
            <p:cNvPicPr/>
            <p:nvPr/>
          </p:nvPicPr>
          <p:blipFill>
            <a:blip r:embed="rId2" cstate="print"/>
            <a:stretch>
              <a:fillRect/>
            </a:stretch>
          </p:blipFill>
          <p:spPr>
            <a:xfrm>
              <a:off x="6425183" y="4617720"/>
              <a:ext cx="106680" cy="344424"/>
            </a:xfrm>
            <a:prstGeom prst="rect">
              <a:avLst/>
            </a:prstGeom>
          </p:spPr>
        </p:pic>
        <p:sp>
          <p:nvSpPr>
            <p:cNvPr id="5" name="object 5"/>
            <p:cNvSpPr/>
            <p:nvPr/>
          </p:nvSpPr>
          <p:spPr>
            <a:xfrm>
              <a:off x="6478173" y="4640221"/>
              <a:ext cx="0" cy="248285"/>
            </a:xfrm>
            <a:custGeom>
              <a:avLst/>
              <a:gdLst/>
              <a:ahLst/>
              <a:cxnLst/>
              <a:rect l="l" t="t" r="r" b="b"/>
              <a:pathLst>
                <a:path h="248285">
                  <a:moveTo>
                    <a:pt x="0" y="0"/>
                  </a:moveTo>
                  <a:lnTo>
                    <a:pt x="1" y="248202"/>
                  </a:lnTo>
                </a:path>
              </a:pathLst>
            </a:custGeom>
            <a:ln w="25400">
              <a:solidFill>
                <a:srgbClr val="4F81BD"/>
              </a:solidFill>
            </a:ln>
          </p:spPr>
          <p:txBody>
            <a:bodyPr wrap="square" lIns="0" tIns="0" rIns="0" bIns="0" rtlCol="0"/>
            <a:lstStyle/>
            <a:p>
              <a:endParaRPr/>
            </a:p>
          </p:txBody>
        </p:sp>
        <p:pic>
          <p:nvPicPr>
            <p:cNvPr id="6" name="object 6"/>
            <p:cNvPicPr/>
            <p:nvPr/>
          </p:nvPicPr>
          <p:blipFill>
            <a:blip r:embed="rId3" cstate="print"/>
            <a:stretch>
              <a:fillRect/>
            </a:stretch>
          </p:blipFill>
          <p:spPr>
            <a:xfrm>
              <a:off x="5687568" y="4892040"/>
              <a:ext cx="109727" cy="344424"/>
            </a:xfrm>
            <a:prstGeom prst="rect">
              <a:avLst/>
            </a:prstGeom>
          </p:spPr>
        </p:pic>
        <p:sp>
          <p:nvSpPr>
            <p:cNvPr id="7" name="object 7"/>
            <p:cNvSpPr/>
            <p:nvPr/>
          </p:nvSpPr>
          <p:spPr>
            <a:xfrm>
              <a:off x="5742432" y="4913214"/>
              <a:ext cx="0" cy="248285"/>
            </a:xfrm>
            <a:custGeom>
              <a:avLst/>
              <a:gdLst/>
              <a:ahLst/>
              <a:cxnLst/>
              <a:rect l="l" t="t" r="r" b="b"/>
              <a:pathLst>
                <a:path h="248285">
                  <a:moveTo>
                    <a:pt x="0" y="0"/>
                  </a:moveTo>
                  <a:lnTo>
                    <a:pt x="1" y="248202"/>
                  </a:lnTo>
                </a:path>
              </a:pathLst>
            </a:custGeom>
            <a:ln w="25400">
              <a:solidFill>
                <a:srgbClr val="4F81BD"/>
              </a:solidFill>
            </a:ln>
          </p:spPr>
          <p:txBody>
            <a:bodyPr wrap="square" lIns="0" tIns="0" rIns="0" bIns="0" rtlCol="0"/>
            <a:lstStyle/>
            <a:p>
              <a:endParaRPr/>
            </a:p>
          </p:txBody>
        </p:sp>
        <p:pic>
          <p:nvPicPr>
            <p:cNvPr id="8" name="object 8"/>
            <p:cNvPicPr/>
            <p:nvPr/>
          </p:nvPicPr>
          <p:blipFill>
            <a:blip r:embed="rId4" cstate="print"/>
            <a:stretch>
              <a:fillRect/>
            </a:stretch>
          </p:blipFill>
          <p:spPr>
            <a:xfrm>
              <a:off x="5263896" y="4818888"/>
              <a:ext cx="109727" cy="344424"/>
            </a:xfrm>
            <a:prstGeom prst="rect">
              <a:avLst/>
            </a:prstGeom>
          </p:spPr>
        </p:pic>
        <p:sp>
          <p:nvSpPr>
            <p:cNvPr id="9" name="object 9"/>
            <p:cNvSpPr/>
            <p:nvPr/>
          </p:nvSpPr>
          <p:spPr>
            <a:xfrm>
              <a:off x="5318319" y="4840621"/>
              <a:ext cx="0" cy="248285"/>
            </a:xfrm>
            <a:custGeom>
              <a:avLst/>
              <a:gdLst/>
              <a:ahLst/>
              <a:cxnLst/>
              <a:rect l="l" t="t" r="r" b="b"/>
              <a:pathLst>
                <a:path h="248285">
                  <a:moveTo>
                    <a:pt x="0" y="0"/>
                  </a:moveTo>
                  <a:lnTo>
                    <a:pt x="1" y="248202"/>
                  </a:lnTo>
                </a:path>
              </a:pathLst>
            </a:custGeom>
            <a:ln w="25400">
              <a:solidFill>
                <a:srgbClr val="4F81BD"/>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6726936" y="3794760"/>
              <a:ext cx="106679" cy="774192"/>
            </a:xfrm>
            <a:prstGeom prst="rect">
              <a:avLst/>
            </a:prstGeom>
          </p:spPr>
        </p:pic>
        <p:sp>
          <p:nvSpPr>
            <p:cNvPr id="11" name="object 11"/>
            <p:cNvSpPr/>
            <p:nvPr/>
          </p:nvSpPr>
          <p:spPr>
            <a:xfrm>
              <a:off x="6780546" y="3817281"/>
              <a:ext cx="0" cy="678180"/>
            </a:xfrm>
            <a:custGeom>
              <a:avLst/>
              <a:gdLst/>
              <a:ahLst/>
              <a:cxnLst/>
              <a:rect l="l" t="t" r="r" b="b"/>
              <a:pathLst>
                <a:path h="678179">
                  <a:moveTo>
                    <a:pt x="0" y="0"/>
                  </a:moveTo>
                  <a:lnTo>
                    <a:pt x="1" y="677663"/>
                  </a:lnTo>
                </a:path>
              </a:pathLst>
            </a:custGeom>
            <a:ln w="25400">
              <a:solidFill>
                <a:srgbClr val="4F81BD"/>
              </a:solidFill>
            </a:ln>
          </p:spPr>
          <p:txBody>
            <a:bodyPr wrap="square" lIns="0" tIns="0" rIns="0" bIns="0" rtlCol="0"/>
            <a:lstStyle/>
            <a:p>
              <a:endParaRPr/>
            </a:p>
          </p:txBody>
        </p:sp>
        <p:pic>
          <p:nvPicPr>
            <p:cNvPr id="12" name="object 12"/>
            <p:cNvPicPr/>
            <p:nvPr/>
          </p:nvPicPr>
          <p:blipFill>
            <a:blip r:embed="rId6" cstate="print"/>
            <a:stretch>
              <a:fillRect/>
            </a:stretch>
          </p:blipFill>
          <p:spPr>
            <a:xfrm>
              <a:off x="4276344" y="3733800"/>
              <a:ext cx="234696" cy="2145792"/>
            </a:xfrm>
            <a:prstGeom prst="rect">
              <a:avLst/>
            </a:prstGeom>
          </p:spPr>
        </p:pic>
        <p:sp>
          <p:nvSpPr>
            <p:cNvPr id="13" name="object 13"/>
            <p:cNvSpPr/>
            <p:nvPr/>
          </p:nvSpPr>
          <p:spPr>
            <a:xfrm>
              <a:off x="4355035" y="3830967"/>
              <a:ext cx="76200" cy="1987550"/>
            </a:xfrm>
            <a:custGeom>
              <a:avLst/>
              <a:gdLst/>
              <a:ahLst/>
              <a:cxnLst/>
              <a:rect l="l" t="t" r="r" b="b"/>
              <a:pathLst>
                <a:path w="76200" h="1987550">
                  <a:moveTo>
                    <a:pt x="50800" y="63500"/>
                  </a:moveTo>
                  <a:lnTo>
                    <a:pt x="25400" y="63500"/>
                  </a:lnTo>
                  <a:lnTo>
                    <a:pt x="25398" y="1987323"/>
                  </a:lnTo>
                  <a:lnTo>
                    <a:pt x="50798" y="1987323"/>
                  </a:lnTo>
                  <a:lnTo>
                    <a:pt x="50800" y="63500"/>
                  </a:lnTo>
                  <a:close/>
                </a:path>
                <a:path w="76200" h="1987550">
                  <a:moveTo>
                    <a:pt x="38100" y="0"/>
                  </a:moveTo>
                  <a:lnTo>
                    <a:pt x="0" y="76200"/>
                  </a:lnTo>
                  <a:lnTo>
                    <a:pt x="25399" y="76200"/>
                  </a:lnTo>
                  <a:lnTo>
                    <a:pt x="25400" y="63500"/>
                  </a:lnTo>
                  <a:lnTo>
                    <a:pt x="69850" y="63500"/>
                  </a:lnTo>
                  <a:lnTo>
                    <a:pt x="38100" y="0"/>
                  </a:lnTo>
                  <a:close/>
                </a:path>
                <a:path w="76200" h="1987550">
                  <a:moveTo>
                    <a:pt x="69850" y="63500"/>
                  </a:moveTo>
                  <a:lnTo>
                    <a:pt x="50800" y="63500"/>
                  </a:lnTo>
                  <a:lnTo>
                    <a:pt x="50799" y="76200"/>
                  </a:lnTo>
                  <a:lnTo>
                    <a:pt x="76200" y="76200"/>
                  </a:lnTo>
                  <a:lnTo>
                    <a:pt x="69850" y="63500"/>
                  </a:lnTo>
                  <a:close/>
                </a:path>
              </a:pathLst>
            </a:custGeom>
            <a:solidFill>
              <a:srgbClr val="4F81BD"/>
            </a:solidFill>
          </p:spPr>
          <p:txBody>
            <a:bodyPr wrap="square" lIns="0" tIns="0" rIns="0" bIns="0" rtlCol="0"/>
            <a:lstStyle/>
            <a:p>
              <a:endParaRPr/>
            </a:p>
          </p:txBody>
        </p:sp>
        <p:pic>
          <p:nvPicPr>
            <p:cNvPr id="14" name="object 14"/>
            <p:cNvPicPr/>
            <p:nvPr/>
          </p:nvPicPr>
          <p:blipFill>
            <a:blip r:embed="rId7" cstate="print"/>
            <a:stretch>
              <a:fillRect/>
            </a:stretch>
          </p:blipFill>
          <p:spPr>
            <a:xfrm>
              <a:off x="4352544" y="5699760"/>
              <a:ext cx="3788663" cy="234696"/>
            </a:xfrm>
            <a:prstGeom prst="rect">
              <a:avLst/>
            </a:prstGeom>
          </p:spPr>
        </p:pic>
        <p:sp>
          <p:nvSpPr>
            <p:cNvPr id="15" name="object 15"/>
            <p:cNvSpPr/>
            <p:nvPr/>
          </p:nvSpPr>
          <p:spPr>
            <a:xfrm>
              <a:off x="4393086" y="5758698"/>
              <a:ext cx="3631565" cy="76200"/>
            </a:xfrm>
            <a:custGeom>
              <a:avLst/>
              <a:gdLst/>
              <a:ahLst/>
              <a:cxnLst/>
              <a:rect l="l" t="t" r="r" b="b"/>
              <a:pathLst>
                <a:path w="3631565" h="76200">
                  <a:moveTo>
                    <a:pt x="3606260" y="25351"/>
                  </a:moveTo>
                  <a:lnTo>
                    <a:pt x="3567864" y="25351"/>
                  </a:lnTo>
                  <a:lnTo>
                    <a:pt x="3567960" y="50751"/>
                  </a:lnTo>
                  <a:lnTo>
                    <a:pt x="3555264" y="50799"/>
                  </a:lnTo>
                  <a:lnTo>
                    <a:pt x="3555361" y="76199"/>
                  </a:lnTo>
                  <a:lnTo>
                    <a:pt x="3631415" y="37809"/>
                  </a:lnTo>
                  <a:lnTo>
                    <a:pt x="3606260" y="25351"/>
                  </a:lnTo>
                  <a:close/>
                </a:path>
                <a:path w="3631565" h="76200">
                  <a:moveTo>
                    <a:pt x="3555168" y="25399"/>
                  </a:moveTo>
                  <a:lnTo>
                    <a:pt x="0" y="38940"/>
                  </a:lnTo>
                  <a:lnTo>
                    <a:pt x="96" y="64340"/>
                  </a:lnTo>
                  <a:lnTo>
                    <a:pt x="3555264" y="50799"/>
                  </a:lnTo>
                  <a:lnTo>
                    <a:pt x="3555168" y="25399"/>
                  </a:lnTo>
                  <a:close/>
                </a:path>
                <a:path w="3631565" h="76200">
                  <a:moveTo>
                    <a:pt x="3567864" y="25351"/>
                  </a:moveTo>
                  <a:lnTo>
                    <a:pt x="3555168" y="25399"/>
                  </a:lnTo>
                  <a:lnTo>
                    <a:pt x="3555264" y="50799"/>
                  </a:lnTo>
                  <a:lnTo>
                    <a:pt x="3567960" y="50751"/>
                  </a:lnTo>
                  <a:lnTo>
                    <a:pt x="3567864" y="25351"/>
                  </a:lnTo>
                  <a:close/>
                </a:path>
                <a:path w="3631565" h="76200">
                  <a:moveTo>
                    <a:pt x="3555071" y="0"/>
                  </a:moveTo>
                  <a:lnTo>
                    <a:pt x="3555168" y="25399"/>
                  </a:lnTo>
                  <a:lnTo>
                    <a:pt x="3606260" y="25351"/>
                  </a:lnTo>
                  <a:lnTo>
                    <a:pt x="3555071" y="0"/>
                  </a:lnTo>
                  <a:close/>
                </a:path>
              </a:pathLst>
            </a:custGeom>
            <a:solidFill>
              <a:srgbClr val="4F81BD"/>
            </a:solidFill>
          </p:spPr>
          <p:txBody>
            <a:bodyPr wrap="square" lIns="0" tIns="0" rIns="0" bIns="0" rtlCol="0"/>
            <a:lstStyle/>
            <a:p>
              <a:endParaRPr/>
            </a:p>
          </p:txBody>
        </p:sp>
      </p:grpSp>
      <p:sp>
        <p:nvSpPr>
          <p:cNvPr id="16" name="object 16"/>
          <p:cNvSpPr txBox="1"/>
          <p:nvPr/>
        </p:nvSpPr>
        <p:spPr>
          <a:xfrm>
            <a:off x="7805408" y="5869940"/>
            <a:ext cx="135255" cy="299720"/>
          </a:xfrm>
          <a:prstGeom prst="rect">
            <a:avLst/>
          </a:prstGeom>
        </p:spPr>
        <p:txBody>
          <a:bodyPr vert="horz" wrap="square" lIns="0" tIns="12700" rIns="0" bIns="0" rtlCol="0">
            <a:spAutoFit/>
          </a:bodyPr>
          <a:lstStyle/>
          <a:p>
            <a:pPr marL="12700">
              <a:lnSpc>
                <a:spcPct val="100000"/>
              </a:lnSpc>
              <a:spcBef>
                <a:spcPts val="100"/>
              </a:spcBef>
            </a:pPr>
            <a:r>
              <a:rPr sz="1800" spc="-155" dirty="0">
                <a:latin typeface="Verdana"/>
                <a:cs typeface="Verdana"/>
              </a:rPr>
              <a:t>x</a:t>
            </a:r>
            <a:endParaRPr sz="1800">
              <a:latin typeface="Verdana"/>
              <a:cs typeface="Verdana"/>
            </a:endParaRPr>
          </a:p>
        </p:txBody>
      </p:sp>
      <p:sp>
        <p:nvSpPr>
          <p:cNvPr id="17" name="object 17"/>
          <p:cNvSpPr txBox="1"/>
          <p:nvPr/>
        </p:nvSpPr>
        <p:spPr>
          <a:xfrm>
            <a:off x="688340" y="1632203"/>
            <a:ext cx="10612755" cy="2713563"/>
          </a:xfrm>
          <a:prstGeom prst="rect">
            <a:avLst/>
          </a:prstGeom>
        </p:spPr>
        <p:txBody>
          <a:bodyPr vert="horz" wrap="square" lIns="0" tIns="12700" rIns="0" bIns="0" rtlCol="0">
            <a:spAutoFit/>
          </a:bodyPr>
          <a:lstStyle/>
          <a:p>
            <a:pPr marL="355600" marR="5080" indent="-342900">
              <a:lnSpc>
                <a:spcPct val="100000"/>
              </a:lnSpc>
              <a:spcBef>
                <a:spcPts val="100"/>
              </a:spcBef>
              <a:buFont typeface="Arial MT"/>
              <a:buChar char="•"/>
              <a:tabLst>
                <a:tab pos="355600" algn="l"/>
              </a:tabLst>
            </a:pPr>
            <a:r>
              <a:rPr sz="2000" spc="-150" dirty="0">
                <a:latin typeface="Verdana"/>
                <a:cs typeface="Verdana"/>
              </a:rPr>
              <a:t>Fit</a:t>
            </a:r>
            <a:r>
              <a:rPr sz="2000" spc="-140" dirty="0">
                <a:latin typeface="Verdana"/>
                <a:cs typeface="Verdana"/>
              </a:rPr>
              <a:t> </a:t>
            </a:r>
            <a:r>
              <a:rPr sz="2000" spc="-65" dirty="0">
                <a:latin typeface="Verdana"/>
                <a:cs typeface="Verdana"/>
              </a:rPr>
              <a:t>linear</a:t>
            </a:r>
            <a:r>
              <a:rPr sz="2000" spc="-130" dirty="0">
                <a:latin typeface="Verdana"/>
                <a:cs typeface="Verdana"/>
              </a:rPr>
              <a:t> </a:t>
            </a:r>
            <a:r>
              <a:rPr sz="2000" spc="-90" dirty="0">
                <a:latin typeface="Verdana"/>
                <a:cs typeface="Verdana"/>
              </a:rPr>
              <a:t>regression</a:t>
            </a:r>
            <a:r>
              <a:rPr sz="2000" spc="-125" dirty="0">
                <a:latin typeface="Verdana"/>
                <a:cs typeface="Verdana"/>
              </a:rPr>
              <a:t> </a:t>
            </a:r>
            <a:r>
              <a:rPr sz="2000" spc="-70" dirty="0">
                <a:latin typeface="Verdana"/>
                <a:cs typeface="Verdana"/>
              </a:rPr>
              <a:t>multiple</a:t>
            </a:r>
            <a:r>
              <a:rPr sz="2000" spc="-130" dirty="0">
                <a:latin typeface="Verdana"/>
                <a:cs typeface="Verdana"/>
              </a:rPr>
              <a:t> </a:t>
            </a:r>
            <a:r>
              <a:rPr sz="2000" spc="-120" dirty="0">
                <a:latin typeface="Verdana"/>
                <a:cs typeface="Verdana"/>
              </a:rPr>
              <a:t>times.</a:t>
            </a:r>
            <a:r>
              <a:rPr sz="2000" spc="-140" dirty="0">
                <a:latin typeface="Verdana"/>
                <a:cs typeface="Verdana"/>
              </a:rPr>
              <a:t> </a:t>
            </a:r>
            <a:r>
              <a:rPr sz="2000" spc="50" dirty="0">
                <a:latin typeface="Verdana"/>
                <a:cs typeface="Verdana"/>
              </a:rPr>
              <a:t>On</a:t>
            </a:r>
            <a:r>
              <a:rPr sz="2000" spc="-125" dirty="0">
                <a:latin typeface="Verdana"/>
                <a:cs typeface="Verdana"/>
              </a:rPr>
              <a:t> </a:t>
            </a:r>
            <a:r>
              <a:rPr sz="2000" spc="110" dirty="0">
                <a:latin typeface="Verdana"/>
                <a:cs typeface="Verdana"/>
              </a:rPr>
              <a:t>each</a:t>
            </a:r>
            <a:r>
              <a:rPr sz="2000" spc="-125" dirty="0">
                <a:latin typeface="Verdana"/>
                <a:cs typeface="Verdana"/>
              </a:rPr>
              <a:t> </a:t>
            </a:r>
            <a:r>
              <a:rPr sz="2000" spc="-60" dirty="0">
                <a:latin typeface="Verdana"/>
                <a:cs typeface="Verdana"/>
              </a:rPr>
              <a:t>iteration</a:t>
            </a:r>
            <a:r>
              <a:rPr sz="2000" spc="-125" dirty="0">
                <a:latin typeface="Verdana"/>
                <a:cs typeface="Verdana"/>
              </a:rPr>
              <a:t> </a:t>
            </a:r>
            <a:r>
              <a:rPr sz="2000" spc="-145" dirty="0">
                <a:latin typeface="Verdana"/>
                <a:cs typeface="Verdana"/>
              </a:rPr>
              <a:t>re-</a:t>
            </a:r>
            <a:r>
              <a:rPr sz="2000" spc="-25" dirty="0">
                <a:latin typeface="Verdana"/>
                <a:cs typeface="Verdana"/>
              </a:rPr>
              <a:t>weight</a:t>
            </a:r>
            <a:r>
              <a:rPr sz="2000" spc="-140" dirty="0">
                <a:latin typeface="Verdana"/>
                <a:cs typeface="Verdana"/>
              </a:rPr>
              <a:t> </a:t>
            </a:r>
            <a:r>
              <a:rPr sz="2000" spc="-20" dirty="0">
                <a:latin typeface="Verdana"/>
                <a:cs typeface="Verdana"/>
              </a:rPr>
              <a:t>the</a:t>
            </a:r>
            <a:r>
              <a:rPr sz="2000" spc="-130" dirty="0">
                <a:latin typeface="Verdana"/>
                <a:cs typeface="Verdana"/>
              </a:rPr>
              <a:t> </a:t>
            </a:r>
            <a:r>
              <a:rPr sz="2000" spc="75" dirty="0">
                <a:latin typeface="Verdana"/>
                <a:cs typeface="Verdana"/>
              </a:rPr>
              <a:t>data</a:t>
            </a:r>
            <a:r>
              <a:rPr sz="2000" spc="-135" dirty="0">
                <a:latin typeface="Verdana"/>
                <a:cs typeface="Verdana"/>
              </a:rPr>
              <a:t> </a:t>
            </a:r>
            <a:r>
              <a:rPr sz="2000" dirty="0">
                <a:latin typeface="Verdana"/>
                <a:cs typeface="Verdana"/>
              </a:rPr>
              <a:t>by</a:t>
            </a:r>
            <a:r>
              <a:rPr sz="2000" spc="-130" dirty="0">
                <a:latin typeface="Verdana"/>
                <a:cs typeface="Verdana"/>
              </a:rPr>
              <a:t> </a:t>
            </a:r>
            <a:r>
              <a:rPr sz="2000" spc="-35" dirty="0">
                <a:latin typeface="Verdana"/>
                <a:cs typeface="Verdana"/>
              </a:rPr>
              <a:t>residuals </a:t>
            </a:r>
            <a:r>
              <a:rPr sz="2000" dirty="0">
                <a:latin typeface="Verdana"/>
                <a:cs typeface="Verdana"/>
              </a:rPr>
              <a:t>of</a:t>
            </a:r>
            <a:r>
              <a:rPr sz="2000" spc="-145" dirty="0">
                <a:latin typeface="Verdana"/>
                <a:cs typeface="Verdana"/>
              </a:rPr>
              <a:t> </a:t>
            </a:r>
            <a:r>
              <a:rPr sz="2000" spc="-20" dirty="0">
                <a:latin typeface="Verdana"/>
                <a:cs typeface="Verdana"/>
              </a:rPr>
              <a:t>the</a:t>
            </a:r>
            <a:r>
              <a:rPr sz="2000" spc="-140" dirty="0">
                <a:latin typeface="Verdana"/>
                <a:cs typeface="Verdana"/>
              </a:rPr>
              <a:t> </a:t>
            </a:r>
            <a:r>
              <a:rPr sz="2000" spc="-70" dirty="0">
                <a:latin typeface="Verdana"/>
                <a:cs typeface="Verdana"/>
              </a:rPr>
              <a:t>previous</a:t>
            </a:r>
            <a:r>
              <a:rPr sz="2000" spc="-140" dirty="0">
                <a:latin typeface="Verdana"/>
                <a:cs typeface="Verdana"/>
              </a:rPr>
              <a:t> </a:t>
            </a:r>
            <a:r>
              <a:rPr sz="2000" spc="-120" dirty="0">
                <a:latin typeface="Verdana"/>
                <a:cs typeface="Verdana"/>
              </a:rPr>
              <a:t>fit</a:t>
            </a:r>
            <a:r>
              <a:rPr sz="2000" spc="-145" dirty="0">
                <a:latin typeface="Verdana"/>
                <a:cs typeface="Verdana"/>
              </a:rPr>
              <a:t> </a:t>
            </a:r>
            <a:r>
              <a:rPr sz="2000" spc="-35" dirty="0">
                <a:latin typeface="Verdana"/>
                <a:cs typeface="Verdana"/>
              </a:rPr>
              <a:t>such</a:t>
            </a:r>
            <a:r>
              <a:rPr sz="2000" spc="-130" dirty="0">
                <a:latin typeface="Verdana"/>
                <a:cs typeface="Verdana"/>
              </a:rPr>
              <a:t> </a:t>
            </a:r>
            <a:r>
              <a:rPr sz="2000" spc="-35" dirty="0">
                <a:latin typeface="Verdana"/>
                <a:cs typeface="Verdana"/>
              </a:rPr>
              <a:t>that</a:t>
            </a:r>
            <a:r>
              <a:rPr sz="2000" spc="-145" dirty="0">
                <a:latin typeface="Verdana"/>
                <a:cs typeface="Verdana"/>
              </a:rPr>
              <a:t> </a:t>
            </a:r>
            <a:r>
              <a:rPr sz="2000" spc="-150" dirty="0">
                <a:latin typeface="Verdana"/>
                <a:cs typeface="Verdana"/>
              </a:rPr>
              <a:t>less</a:t>
            </a:r>
            <a:r>
              <a:rPr sz="2000" spc="-140" dirty="0">
                <a:latin typeface="Verdana"/>
                <a:cs typeface="Verdana"/>
              </a:rPr>
              <a:t> </a:t>
            </a:r>
            <a:r>
              <a:rPr sz="2000" spc="-25" dirty="0">
                <a:latin typeface="Verdana"/>
                <a:cs typeface="Verdana"/>
              </a:rPr>
              <a:t>weight</a:t>
            </a:r>
            <a:r>
              <a:rPr sz="2000" spc="-145" dirty="0">
                <a:latin typeface="Verdana"/>
                <a:cs typeface="Verdana"/>
              </a:rPr>
              <a:t> </a:t>
            </a:r>
            <a:r>
              <a:rPr sz="2000" spc="-215" dirty="0">
                <a:latin typeface="Verdana"/>
                <a:cs typeface="Verdana"/>
              </a:rPr>
              <a:t>is</a:t>
            </a:r>
            <a:r>
              <a:rPr sz="2000" spc="-140" dirty="0">
                <a:latin typeface="Verdana"/>
                <a:cs typeface="Verdana"/>
              </a:rPr>
              <a:t> </a:t>
            </a:r>
            <a:r>
              <a:rPr sz="2000" spc="-25" dirty="0">
                <a:latin typeface="Verdana"/>
                <a:cs typeface="Verdana"/>
              </a:rPr>
              <a:t>given</a:t>
            </a:r>
            <a:r>
              <a:rPr sz="2000" spc="-130" dirty="0">
                <a:latin typeface="Verdana"/>
                <a:cs typeface="Verdana"/>
              </a:rPr>
              <a:t> </a:t>
            </a:r>
            <a:r>
              <a:rPr sz="2000" dirty="0">
                <a:latin typeface="Verdana"/>
                <a:cs typeface="Verdana"/>
              </a:rPr>
              <a:t>to</a:t>
            </a:r>
            <a:r>
              <a:rPr sz="2000" spc="-140" dirty="0">
                <a:latin typeface="Verdana"/>
                <a:cs typeface="Verdana"/>
              </a:rPr>
              <a:t> </a:t>
            </a:r>
            <a:r>
              <a:rPr sz="2000" spc="-40" dirty="0">
                <a:latin typeface="Verdana"/>
                <a:cs typeface="Verdana"/>
              </a:rPr>
              <a:t>high</a:t>
            </a:r>
            <a:r>
              <a:rPr sz="2000" spc="-135" dirty="0">
                <a:latin typeface="Verdana"/>
                <a:cs typeface="Verdana"/>
              </a:rPr>
              <a:t> </a:t>
            </a:r>
            <a:r>
              <a:rPr sz="2000" spc="-70" dirty="0">
                <a:latin typeface="Verdana"/>
                <a:cs typeface="Verdana"/>
              </a:rPr>
              <a:t>residual</a:t>
            </a:r>
            <a:r>
              <a:rPr sz="2000" spc="-140" dirty="0">
                <a:latin typeface="Verdana"/>
                <a:cs typeface="Verdana"/>
              </a:rPr>
              <a:t> </a:t>
            </a:r>
            <a:r>
              <a:rPr sz="2000" spc="75" dirty="0">
                <a:latin typeface="Verdana"/>
                <a:cs typeface="Verdana"/>
              </a:rPr>
              <a:t>data</a:t>
            </a:r>
            <a:r>
              <a:rPr sz="2000" spc="-145" dirty="0">
                <a:latin typeface="Verdana"/>
                <a:cs typeface="Verdana"/>
              </a:rPr>
              <a:t> </a:t>
            </a:r>
            <a:r>
              <a:rPr sz="2000" spc="-10" dirty="0">
                <a:latin typeface="Verdana"/>
                <a:cs typeface="Verdana"/>
              </a:rPr>
              <a:t>points.</a:t>
            </a:r>
            <a:endParaRPr sz="2000" dirty="0">
              <a:latin typeface="Verdana"/>
              <a:cs typeface="Verdana"/>
            </a:endParaRPr>
          </a:p>
          <a:p>
            <a:pPr>
              <a:lnSpc>
                <a:spcPct val="100000"/>
              </a:lnSpc>
              <a:spcBef>
                <a:spcPts val="880"/>
              </a:spcBef>
              <a:buFont typeface="Arial MT"/>
              <a:buChar char="•"/>
            </a:pPr>
            <a:endParaRPr sz="2000" dirty="0">
              <a:latin typeface="Verdana"/>
              <a:cs typeface="Verdana"/>
            </a:endParaRPr>
          </a:p>
          <a:p>
            <a:pPr marL="355600" marR="69850" indent="-342900">
              <a:lnSpc>
                <a:spcPct val="100000"/>
              </a:lnSpc>
              <a:buFont typeface="Arial MT"/>
              <a:buChar char="•"/>
              <a:tabLst>
                <a:tab pos="355600" algn="l"/>
              </a:tabLst>
            </a:pPr>
            <a:r>
              <a:rPr sz="2000" spc="-95" dirty="0">
                <a:latin typeface="Verdana"/>
                <a:cs typeface="Verdana"/>
              </a:rPr>
              <a:t>Outliers</a:t>
            </a:r>
            <a:r>
              <a:rPr sz="2000" spc="-130" dirty="0">
                <a:latin typeface="Verdana"/>
                <a:cs typeface="Verdana"/>
              </a:rPr>
              <a:t> </a:t>
            </a:r>
            <a:r>
              <a:rPr sz="2000" spc="50" dirty="0">
                <a:latin typeface="Verdana"/>
                <a:cs typeface="Verdana"/>
              </a:rPr>
              <a:t>produce</a:t>
            </a:r>
            <a:r>
              <a:rPr sz="2000" spc="-125" dirty="0">
                <a:latin typeface="Verdana"/>
                <a:cs typeface="Verdana"/>
              </a:rPr>
              <a:t> </a:t>
            </a:r>
            <a:r>
              <a:rPr sz="2000" spc="-20" dirty="0">
                <a:latin typeface="Verdana"/>
                <a:cs typeface="Verdana"/>
              </a:rPr>
              <a:t>large</a:t>
            </a:r>
            <a:r>
              <a:rPr sz="2000" spc="-125" dirty="0">
                <a:latin typeface="Verdana"/>
                <a:cs typeface="Verdana"/>
              </a:rPr>
              <a:t> </a:t>
            </a:r>
            <a:r>
              <a:rPr sz="2000" spc="-105" dirty="0">
                <a:latin typeface="Verdana"/>
                <a:cs typeface="Verdana"/>
              </a:rPr>
              <a:t>residuals.</a:t>
            </a:r>
            <a:r>
              <a:rPr sz="2000" spc="-135" dirty="0">
                <a:latin typeface="Verdana"/>
                <a:cs typeface="Verdana"/>
              </a:rPr>
              <a:t> </a:t>
            </a:r>
            <a:r>
              <a:rPr sz="2000" dirty="0">
                <a:latin typeface="Verdana"/>
                <a:cs typeface="Verdana"/>
              </a:rPr>
              <a:t>Hence,</a:t>
            </a:r>
            <a:r>
              <a:rPr sz="2000" spc="-130" dirty="0">
                <a:latin typeface="Verdana"/>
                <a:cs typeface="Verdana"/>
              </a:rPr>
              <a:t> </a:t>
            </a:r>
            <a:r>
              <a:rPr sz="2000" dirty="0">
                <a:latin typeface="Verdana"/>
                <a:cs typeface="Verdana"/>
              </a:rPr>
              <a:t>by</a:t>
            </a:r>
            <a:r>
              <a:rPr sz="2000" spc="-125" dirty="0">
                <a:latin typeface="Verdana"/>
                <a:cs typeface="Verdana"/>
              </a:rPr>
              <a:t> </a:t>
            </a:r>
            <a:r>
              <a:rPr sz="2000" spc="-145" dirty="0">
                <a:latin typeface="Verdana"/>
                <a:cs typeface="Verdana"/>
              </a:rPr>
              <a:t>re-</a:t>
            </a:r>
            <a:r>
              <a:rPr sz="2000" spc="-30" dirty="0">
                <a:latin typeface="Verdana"/>
                <a:cs typeface="Verdana"/>
              </a:rPr>
              <a:t>weighting</a:t>
            </a:r>
            <a:r>
              <a:rPr sz="2000" spc="-120" dirty="0">
                <a:latin typeface="Verdana"/>
                <a:cs typeface="Verdana"/>
              </a:rPr>
              <a:t> </a:t>
            </a:r>
            <a:r>
              <a:rPr sz="2000" spc="-20" dirty="0">
                <a:latin typeface="Verdana"/>
                <a:cs typeface="Verdana"/>
              </a:rPr>
              <a:t>the</a:t>
            </a:r>
            <a:r>
              <a:rPr sz="2000" spc="-130" dirty="0">
                <a:latin typeface="Verdana"/>
                <a:cs typeface="Verdana"/>
              </a:rPr>
              <a:t> </a:t>
            </a:r>
            <a:r>
              <a:rPr sz="2000" spc="75" dirty="0">
                <a:latin typeface="Verdana"/>
                <a:cs typeface="Verdana"/>
              </a:rPr>
              <a:t>data</a:t>
            </a:r>
            <a:r>
              <a:rPr sz="2000" spc="-130" dirty="0">
                <a:latin typeface="Verdana"/>
                <a:cs typeface="Verdana"/>
              </a:rPr>
              <a:t> </a:t>
            </a:r>
            <a:r>
              <a:rPr sz="2000" spc="60" dirty="0">
                <a:latin typeface="Verdana"/>
                <a:cs typeface="Verdana"/>
              </a:rPr>
              <a:t>we</a:t>
            </a:r>
            <a:r>
              <a:rPr sz="2000" spc="-125" dirty="0">
                <a:latin typeface="Verdana"/>
                <a:cs typeface="Verdana"/>
              </a:rPr>
              <a:t> </a:t>
            </a:r>
            <a:r>
              <a:rPr sz="2000" spc="114" dirty="0">
                <a:latin typeface="Verdana"/>
                <a:cs typeface="Verdana"/>
              </a:rPr>
              <a:t>can</a:t>
            </a:r>
            <a:r>
              <a:rPr sz="2000" spc="-125" dirty="0">
                <a:latin typeface="Verdana"/>
                <a:cs typeface="Verdana"/>
              </a:rPr>
              <a:t> </a:t>
            </a:r>
            <a:r>
              <a:rPr sz="2000" spc="-40" dirty="0">
                <a:latin typeface="Verdana"/>
                <a:cs typeface="Verdana"/>
              </a:rPr>
              <a:t>minimize </a:t>
            </a:r>
            <a:r>
              <a:rPr sz="2000" spc="-100" dirty="0">
                <a:latin typeface="Verdana"/>
                <a:cs typeface="Verdana"/>
              </a:rPr>
              <a:t>their</a:t>
            </a:r>
            <a:r>
              <a:rPr sz="2000" spc="-95" dirty="0">
                <a:latin typeface="Verdana"/>
                <a:cs typeface="Verdana"/>
              </a:rPr>
              <a:t> </a:t>
            </a:r>
            <a:r>
              <a:rPr sz="2000" dirty="0">
                <a:latin typeface="Verdana"/>
                <a:cs typeface="Verdana"/>
              </a:rPr>
              <a:t>impact</a:t>
            </a:r>
            <a:r>
              <a:rPr sz="2000" spc="-95" dirty="0">
                <a:latin typeface="Verdana"/>
                <a:cs typeface="Verdana"/>
              </a:rPr>
              <a:t> </a:t>
            </a:r>
            <a:r>
              <a:rPr sz="2000" dirty="0">
                <a:latin typeface="Verdana"/>
                <a:cs typeface="Verdana"/>
              </a:rPr>
              <a:t>on</a:t>
            </a:r>
            <a:r>
              <a:rPr sz="2000" spc="-85" dirty="0">
                <a:latin typeface="Verdana"/>
                <a:cs typeface="Verdana"/>
              </a:rPr>
              <a:t> </a:t>
            </a:r>
            <a:r>
              <a:rPr sz="2000" spc="-20" dirty="0">
                <a:latin typeface="Verdana"/>
                <a:cs typeface="Verdana"/>
              </a:rPr>
              <a:t>the</a:t>
            </a:r>
            <a:r>
              <a:rPr sz="2000" spc="-95" dirty="0">
                <a:latin typeface="Verdana"/>
                <a:cs typeface="Verdana"/>
              </a:rPr>
              <a:t> </a:t>
            </a:r>
            <a:r>
              <a:rPr sz="2000" spc="-20" dirty="0">
                <a:latin typeface="Verdana"/>
                <a:cs typeface="Verdana"/>
              </a:rPr>
              <a:t>fit.</a:t>
            </a:r>
            <a:r>
              <a:rPr lang="en-IN" sz="2000" spc="-20" dirty="0">
                <a:latin typeface="Verdana"/>
                <a:cs typeface="Verdana"/>
              </a:rPr>
              <a:t> High residual will be given less weight and low residual will be given weight close to 1 these weights are obtained using bicubic function</a:t>
            </a:r>
            <a:endParaRPr sz="2000" dirty="0">
              <a:latin typeface="Verdana"/>
              <a:cs typeface="Verdana"/>
            </a:endParaRPr>
          </a:p>
          <a:p>
            <a:pPr>
              <a:lnSpc>
                <a:spcPct val="100000"/>
              </a:lnSpc>
              <a:spcBef>
                <a:spcPts val="1175"/>
              </a:spcBef>
            </a:pPr>
            <a:endParaRPr sz="2000" dirty="0">
              <a:latin typeface="Verdana"/>
              <a:cs typeface="Verdana"/>
            </a:endParaRPr>
          </a:p>
          <a:p>
            <a:pPr marL="3364865">
              <a:lnSpc>
                <a:spcPct val="100000"/>
              </a:lnSpc>
            </a:pPr>
            <a:r>
              <a:rPr sz="1800" spc="-50" dirty="0">
                <a:latin typeface="Verdana"/>
                <a:cs typeface="Verdana"/>
              </a:rPr>
              <a:t>y</a:t>
            </a:r>
            <a:endParaRPr sz="1800" dirty="0">
              <a:latin typeface="Verdana"/>
              <a:cs typeface="Verdana"/>
            </a:endParaRPr>
          </a:p>
        </p:txBody>
      </p:sp>
      <p:grpSp>
        <p:nvGrpSpPr>
          <p:cNvPr id="18" name="object 18"/>
          <p:cNvGrpSpPr/>
          <p:nvPr/>
        </p:nvGrpSpPr>
        <p:grpSpPr>
          <a:xfrm>
            <a:off x="4507991" y="3794759"/>
            <a:ext cx="3279775" cy="1673860"/>
            <a:chOff x="4507991" y="3794759"/>
            <a:chExt cx="3279775" cy="1673860"/>
          </a:xfrm>
        </p:grpSpPr>
        <p:pic>
          <p:nvPicPr>
            <p:cNvPr id="19" name="object 19"/>
            <p:cNvPicPr/>
            <p:nvPr/>
          </p:nvPicPr>
          <p:blipFill>
            <a:blip r:embed="rId8" cstate="print"/>
            <a:stretch>
              <a:fillRect/>
            </a:stretch>
          </p:blipFill>
          <p:spPr>
            <a:xfrm>
              <a:off x="4782311" y="5230367"/>
              <a:ext cx="259079" cy="237744"/>
            </a:xfrm>
            <a:prstGeom prst="rect">
              <a:avLst/>
            </a:prstGeom>
          </p:spPr>
        </p:pic>
        <p:pic>
          <p:nvPicPr>
            <p:cNvPr id="20" name="object 20"/>
            <p:cNvPicPr/>
            <p:nvPr/>
          </p:nvPicPr>
          <p:blipFill>
            <a:blip r:embed="rId9" cstate="print"/>
            <a:stretch>
              <a:fillRect/>
            </a:stretch>
          </p:blipFill>
          <p:spPr>
            <a:xfrm>
              <a:off x="4824453" y="5250211"/>
              <a:ext cx="174900" cy="154711"/>
            </a:xfrm>
            <a:prstGeom prst="rect">
              <a:avLst/>
            </a:prstGeom>
          </p:spPr>
        </p:pic>
        <p:pic>
          <p:nvPicPr>
            <p:cNvPr id="21" name="object 21"/>
            <p:cNvPicPr/>
            <p:nvPr/>
          </p:nvPicPr>
          <p:blipFill>
            <a:blip r:embed="rId10" cstate="print"/>
            <a:stretch>
              <a:fillRect/>
            </a:stretch>
          </p:blipFill>
          <p:spPr>
            <a:xfrm>
              <a:off x="6348983" y="4809743"/>
              <a:ext cx="259080" cy="237744"/>
            </a:xfrm>
            <a:prstGeom prst="rect">
              <a:avLst/>
            </a:prstGeom>
          </p:spPr>
        </p:pic>
        <p:pic>
          <p:nvPicPr>
            <p:cNvPr id="22" name="object 22"/>
            <p:cNvPicPr/>
            <p:nvPr/>
          </p:nvPicPr>
          <p:blipFill>
            <a:blip r:embed="rId11" cstate="print"/>
            <a:stretch>
              <a:fillRect/>
            </a:stretch>
          </p:blipFill>
          <p:spPr>
            <a:xfrm>
              <a:off x="6390723" y="4827349"/>
              <a:ext cx="174900" cy="154711"/>
            </a:xfrm>
            <a:prstGeom prst="rect">
              <a:avLst/>
            </a:prstGeom>
          </p:spPr>
        </p:pic>
        <p:pic>
          <p:nvPicPr>
            <p:cNvPr id="23" name="object 23"/>
            <p:cNvPicPr/>
            <p:nvPr/>
          </p:nvPicPr>
          <p:blipFill>
            <a:blip r:embed="rId12" cstate="print"/>
            <a:stretch>
              <a:fillRect/>
            </a:stretch>
          </p:blipFill>
          <p:spPr>
            <a:xfrm>
              <a:off x="5190743" y="4782311"/>
              <a:ext cx="256032" cy="237744"/>
            </a:xfrm>
            <a:prstGeom prst="rect">
              <a:avLst/>
            </a:prstGeom>
          </p:spPr>
        </p:pic>
        <p:pic>
          <p:nvPicPr>
            <p:cNvPr id="24" name="object 24"/>
            <p:cNvPicPr/>
            <p:nvPr/>
          </p:nvPicPr>
          <p:blipFill>
            <a:blip r:embed="rId9" cstate="print"/>
            <a:stretch>
              <a:fillRect/>
            </a:stretch>
          </p:blipFill>
          <p:spPr>
            <a:xfrm>
              <a:off x="5230869" y="4801430"/>
              <a:ext cx="174900" cy="154711"/>
            </a:xfrm>
            <a:prstGeom prst="rect">
              <a:avLst/>
            </a:prstGeom>
          </p:spPr>
        </p:pic>
        <p:pic>
          <p:nvPicPr>
            <p:cNvPr id="25" name="object 25"/>
            <p:cNvPicPr/>
            <p:nvPr/>
          </p:nvPicPr>
          <p:blipFill>
            <a:blip r:embed="rId13" cstate="print"/>
            <a:stretch>
              <a:fillRect/>
            </a:stretch>
          </p:blipFill>
          <p:spPr>
            <a:xfrm>
              <a:off x="5614415" y="5065775"/>
              <a:ext cx="259079" cy="237744"/>
            </a:xfrm>
            <a:prstGeom prst="rect">
              <a:avLst/>
            </a:prstGeom>
          </p:spPr>
        </p:pic>
        <p:pic>
          <p:nvPicPr>
            <p:cNvPr id="26" name="object 26"/>
            <p:cNvPicPr/>
            <p:nvPr/>
          </p:nvPicPr>
          <p:blipFill>
            <a:blip r:embed="rId11" cstate="print"/>
            <a:stretch>
              <a:fillRect/>
            </a:stretch>
          </p:blipFill>
          <p:spPr>
            <a:xfrm>
              <a:off x="5657216" y="5084061"/>
              <a:ext cx="174900" cy="154711"/>
            </a:xfrm>
            <a:prstGeom prst="rect">
              <a:avLst/>
            </a:prstGeom>
          </p:spPr>
        </p:pic>
        <p:pic>
          <p:nvPicPr>
            <p:cNvPr id="27" name="object 27"/>
            <p:cNvPicPr/>
            <p:nvPr/>
          </p:nvPicPr>
          <p:blipFill>
            <a:blip r:embed="rId14" cstate="print"/>
            <a:stretch>
              <a:fillRect/>
            </a:stretch>
          </p:blipFill>
          <p:spPr>
            <a:xfrm>
              <a:off x="5916167" y="4709159"/>
              <a:ext cx="259079" cy="237744"/>
            </a:xfrm>
            <a:prstGeom prst="rect">
              <a:avLst/>
            </a:prstGeom>
          </p:spPr>
        </p:pic>
        <p:pic>
          <p:nvPicPr>
            <p:cNvPr id="28" name="object 28"/>
            <p:cNvPicPr/>
            <p:nvPr/>
          </p:nvPicPr>
          <p:blipFill>
            <a:blip r:embed="rId11" cstate="print"/>
            <a:stretch>
              <a:fillRect/>
            </a:stretch>
          </p:blipFill>
          <p:spPr>
            <a:xfrm>
              <a:off x="5957670" y="4728837"/>
              <a:ext cx="174900" cy="154711"/>
            </a:xfrm>
            <a:prstGeom prst="rect">
              <a:avLst/>
            </a:prstGeom>
          </p:spPr>
        </p:pic>
        <p:pic>
          <p:nvPicPr>
            <p:cNvPr id="29" name="object 29"/>
            <p:cNvPicPr/>
            <p:nvPr/>
          </p:nvPicPr>
          <p:blipFill>
            <a:blip r:embed="rId15" cstate="print"/>
            <a:stretch>
              <a:fillRect/>
            </a:stretch>
          </p:blipFill>
          <p:spPr>
            <a:xfrm>
              <a:off x="6650735" y="3794759"/>
              <a:ext cx="259079" cy="237744"/>
            </a:xfrm>
            <a:prstGeom prst="rect">
              <a:avLst/>
            </a:prstGeom>
          </p:spPr>
        </p:pic>
        <p:pic>
          <p:nvPicPr>
            <p:cNvPr id="30" name="object 30"/>
            <p:cNvPicPr/>
            <p:nvPr/>
          </p:nvPicPr>
          <p:blipFill>
            <a:blip r:embed="rId11" cstate="print"/>
            <a:stretch>
              <a:fillRect/>
            </a:stretch>
          </p:blipFill>
          <p:spPr>
            <a:xfrm>
              <a:off x="6693095" y="3812518"/>
              <a:ext cx="174900" cy="154711"/>
            </a:xfrm>
            <a:prstGeom prst="rect">
              <a:avLst/>
            </a:prstGeom>
          </p:spPr>
        </p:pic>
        <p:pic>
          <p:nvPicPr>
            <p:cNvPr id="31" name="object 31"/>
            <p:cNvPicPr/>
            <p:nvPr/>
          </p:nvPicPr>
          <p:blipFill>
            <a:blip r:embed="rId16" cstate="print"/>
            <a:stretch>
              <a:fillRect/>
            </a:stretch>
          </p:blipFill>
          <p:spPr>
            <a:xfrm>
              <a:off x="4507991" y="4099559"/>
              <a:ext cx="3279648" cy="1365503"/>
            </a:xfrm>
            <a:prstGeom prst="rect">
              <a:avLst/>
            </a:prstGeom>
          </p:spPr>
        </p:pic>
        <p:sp>
          <p:nvSpPr>
            <p:cNvPr id="32" name="object 32"/>
            <p:cNvSpPr/>
            <p:nvPr/>
          </p:nvSpPr>
          <p:spPr>
            <a:xfrm>
              <a:off x="4555267" y="4136019"/>
              <a:ext cx="3171825" cy="1247775"/>
            </a:xfrm>
            <a:custGeom>
              <a:avLst/>
              <a:gdLst/>
              <a:ahLst/>
              <a:cxnLst/>
              <a:rect l="l" t="t" r="r" b="b"/>
              <a:pathLst>
                <a:path w="3171825" h="1247775">
                  <a:moveTo>
                    <a:pt x="0" y="1247434"/>
                  </a:moveTo>
                  <a:lnTo>
                    <a:pt x="3171401" y="0"/>
                  </a:lnTo>
                </a:path>
              </a:pathLst>
            </a:custGeom>
            <a:ln w="38100">
              <a:solidFill>
                <a:srgbClr val="000000"/>
              </a:solidFill>
            </a:ln>
          </p:spPr>
          <p:txBody>
            <a:bodyPr wrap="square" lIns="0" tIns="0" rIns="0" bIns="0" rtlCol="0"/>
            <a:lstStyle/>
            <a:p>
              <a:endParaRPr/>
            </a:p>
          </p:txBody>
        </p:sp>
      </p:grpSp>
      <p:sp>
        <p:nvSpPr>
          <p:cNvPr id="33" name="object 33"/>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15</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231" y="304800"/>
            <a:ext cx="10777537" cy="635000"/>
          </a:xfrm>
          <a:prstGeom prst="rect">
            <a:avLst/>
          </a:prstGeom>
        </p:spPr>
        <p:txBody>
          <a:bodyPr vert="horz" wrap="square" lIns="0" tIns="12700" rIns="0" bIns="0" rtlCol="0">
            <a:spAutoFit/>
          </a:bodyPr>
          <a:lstStyle/>
          <a:p>
            <a:pPr marL="3032125">
              <a:lnSpc>
                <a:spcPct val="100000"/>
              </a:lnSpc>
              <a:spcBef>
                <a:spcPts val="100"/>
              </a:spcBef>
            </a:pPr>
            <a:r>
              <a:rPr spc="-530" dirty="0"/>
              <a:t>Robust</a:t>
            </a:r>
            <a:r>
              <a:rPr spc="-265" dirty="0"/>
              <a:t> </a:t>
            </a:r>
            <a:r>
              <a:rPr spc="-470" dirty="0"/>
              <a:t>regression</a:t>
            </a:r>
          </a:p>
        </p:txBody>
      </p:sp>
      <p:sp>
        <p:nvSpPr>
          <p:cNvPr id="20" name="object 20"/>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16</a:t>
            </a:r>
          </a:p>
        </p:txBody>
      </p:sp>
      <p:pic>
        <p:nvPicPr>
          <p:cNvPr id="22" name="Picture 21">
            <a:extLst>
              <a:ext uri="{FF2B5EF4-FFF2-40B4-BE49-F238E27FC236}">
                <a16:creationId xmlns:a16="http://schemas.microsoft.com/office/drawing/2014/main" id="{95E8778C-14D1-48D7-B278-C13281B20AFA}"/>
              </a:ext>
            </a:extLst>
          </p:cNvPr>
          <p:cNvPicPr>
            <a:picLocks noChangeAspect="1"/>
          </p:cNvPicPr>
          <p:nvPr/>
        </p:nvPicPr>
        <p:blipFill>
          <a:blip r:embed="rId2"/>
          <a:stretch>
            <a:fillRect/>
          </a:stretch>
        </p:blipFill>
        <p:spPr>
          <a:xfrm>
            <a:off x="118227" y="1219200"/>
            <a:ext cx="11955543" cy="5315692"/>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478" y="2454721"/>
            <a:ext cx="9195040" cy="367144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17</a:t>
            </a:r>
          </a:p>
        </p:txBody>
      </p:sp>
      <p:sp>
        <p:nvSpPr>
          <p:cNvPr id="4" name="object 4"/>
          <p:cNvSpPr txBox="1"/>
          <p:nvPr/>
        </p:nvSpPr>
        <p:spPr>
          <a:xfrm>
            <a:off x="688340" y="1621028"/>
            <a:ext cx="962152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195" dirty="0">
                <a:latin typeface="Verdana"/>
                <a:cs typeface="Verdana"/>
              </a:rPr>
              <a:t>Fit</a:t>
            </a:r>
            <a:r>
              <a:rPr sz="2400" spc="-160" dirty="0">
                <a:latin typeface="Verdana"/>
                <a:cs typeface="Verdana"/>
              </a:rPr>
              <a:t> </a:t>
            </a:r>
            <a:r>
              <a:rPr sz="2400" spc="200" dirty="0">
                <a:latin typeface="Verdana"/>
                <a:cs typeface="Verdana"/>
              </a:rPr>
              <a:t>a</a:t>
            </a:r>
            <a:r>
              <a:rPr sz="2400" spc="-160" dirty="0">
                <a:latin typeface="Verdana"/>
                <a:cs typeface="Verdana"/>
              </a:rPr>
              <a:t> </a:t>
            </a:r>
            <a:r>
              <a:rPr sz="2400" dirty="0">
                <a:latin typeface="Verdana"/>
                <a:cs typeface="Verdana"/>
              </a:rPr>
              <a:t>weighted</a:t>
            </a:r>
            <a:r>
              <a:rPr sz="2400" spc="-145" dirty="0">
                <a:latin typeface="Verdana"/>
                <a:cs typeface="Verdana"/>
              </a:rPr>
              <a:t> </a:t>
            </a:r>
            <a:r>
              <a:rPr sz="2400" b="1" spc="-285" dirty="0">
                <a:latin typeface="Verdana"/>
                <a:cs typeface="Verdana"/>
              </a:rPr>
              <a:t>robust</a:t>
            </a:r>
            <a:r>
              <a:rPr sz="2400" b="1" spc="-130" dirty="0">
                <a:latin typeface="Verdana"/>
                <a:cs typeface="Verdana"/>
              </a:rPr>
              <a:t> </a:t>
            </a:r>
            <a:r>
              <a:rPr sz="2400" spc="-80" dirty="0">
                <a:latin typeface="Verdana"/>
                <a:cs typeface="Verdana"/>
              </a:rPr>
              <a:t>linear</a:t>
            </a:r>
            <a:r>
              <a:rPr sz="2400" spc="-150" dirty="0">
                <a:latin typeface="Verdana"/>
                <a:cs typeface="Verdana"/>
              </a:rPr>
              <a:t> </a:t>
            </a:r>
            <a:r>
              <a:rPr sz="2400" spc="-110" dirty="0">
                <a:latin typeface="Verdana"/>
                <a:cs typeface="Verdana"/>
              </a:rPr>
              <a:t>regression</a:t>
            </a:r>
            <a:r>
              <a:rPr sz="2400" spc="-160" dirty="0">
                <a:latin typeface="Verdana"/>
                <a:cs typeface="Verdana"/>
              </a:rPr>
              <a:t> </a:t>
            </a:r>
            <a:r>
              <a:rPr sz="2400" spc="-10" dirty="0">
                <a:latin typeface="Verdana"/>
                <a:cs typeface="Verdana"/>
              </a:rPr>
              <a:t>to</a:t>
            </a:r>
            <a:r>
              <a:rPr sz="2400" spc="-155" dirty="0">
                <a:latin typeface="Verdana"/>
                <a:cs typeface="Verdana"/>
              </a:rPr>
              <a:t> </a:t>
            </a:r>
            <a:r>
              <a:rPr sz="2400" spc="-195" dirty="0">
                <a:latin typeface="Verdana"/>
                <a:cs typeface="Verdana"/>
              </a:rPr>
              <a:t>this</a:t>
            </a:r>
            <a:r>
              <a:rPr sz="2400" spc="-150" dirty="0">
                <a:latin typeface="Verdana"/>
                <a:cs typeface="Verdana"/>
              </a:rPr>
              <a:t> </a:t>
            </a:r>
            <a:r>
              <a:rPr sz="2400" spc="-105" dirty="0">
                <a:latin typeface="Verdana"/>
                <a:cs typeface="Verdana"/>
              </a:rPr>
              <a:t>subset</a:t>
            </a:r>
            <a:r>
              <a:rPr sz="2400" spc="-160" dirty="0">
                <a:latin typeface="Verdana"/>
                <a:cs typeface="Verdana"/>
              </a:rPr>
              <a:t> </a:t>
            </a:r>
            <a:r>
              <a:rPr sz="2400" dirty="0">
                <a:latin typeface="Verdana"/>
                <a:cs typeface="Verdana"/>
              </a:rPr>
              <a:t>of</a:t>
            </a:r>
            <a:r>
              <a:rPr sz="2400" spc="-155" dirty="0">
                <a:latin typeface="Verdana"/>
                <a:cs typeface="Verdana"/>
              </a:rPr>
              <a:t> </a:t>
            </a:r>
            <a:r>
              <a:rPr sz="2400" spc="-35" dirty="0">
                <a:latin typeface="Verdana"/>
                <a:cs typeface="Verdana"/>
              </a:rPr>
              <a:t>the</a:t>
            </a:r>
            <a:r>
              <a:rPr sz="2400" spc="-155" dirty="0">
                <a:latin typeface="Verdana"/>
                <a:cs typeface="Verdana"/>
              </a:rPr>
              <a:t> </a:t>
            </a:r>
            <a:r>
              <a:rPr sz="2400" spc="75" dirty="0">
                <a:latin typeface="Verdana"/>
                <a:cs typeface="Verdana"/>
              </a:rPr>
              <a:t>data</a:t>
            </a:r>
            <a:endParaRPr sz="2400">
              <a:latin typeface="Verdana"/>
              <a:cs typeface="Verdan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476" y="2454721"/>
            <a:ext cx="9195043" cy="367144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18</a:t>
            </a:r>
          </a:p>
        </p:txBody>
      </p:sp>
      <p:sp>
        <p:nvSpPr>
          <p:cNvPr id="4" name="object 4"/>
          <p:cNvSpPr txBox="1"/>
          <p:nvPr/>
        </p:nvSpPr>
        <p:spPr>
          <a:xfrm>
            <a:off x="688340" y="1621028"/>
            <a:ext cx="962152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195" dirty="0">
                <a:latin typeface="Verdana"/>
                <a:cs typeface="Verdana"/>
              </a:rPr>
              <a:t>Fit</a:t>
            </a:r>
            <a:r>
              <a:rPr sz="2400" spc="-160" dirty="0">
                <a:latin typeface="Verdana"/>
                <a:cs typeface="Verdana"/>
              </a:rPr>
              <a:t> </a:t>
            </a:r>
            <a:r>
              <a:rPr sz="2400" spc="200" dirty="0">
                <a:latin typeface="Verdana"/>
                <a:cs typeface="Verdana"/>
              </a:rPr>
              <a:t>a</a:t>
            </a:r>
            <a:r>
              <a:rPr sz="2400" spc="-160" dirty="0">
                <a:latin typeface="Verdana"/>
                <a:cs typeface="Verdana"/>
              </a:rPr>
              <a:t> </a:t>
            </a:r>
            <a:r>
              <a:rPr sz="2400" dirty="0">
                <a:latin typeface="Verdana"/>
                <a:cs typeface="Verdana"/>
              </a:rPr>
              <a:t>weighted</a:t>
            </a:r>
            <a:r>
              <a:rPr sz="2400" spc="-145" dirty="0">
                <a:latin typeface="Verdana"/>
                <a:cs typeface="Verdana"/>
              </a:rPr>
              <a:t> </a:t>
            </a:r>
            <a:r>
              <a:rPr sz="2400" b="1" spc="-285" dirty="0">
                <a:latin typeface="Verdana"/>
                <a:cs typeface="Verdana"/>
              </a:rPr>
              <a:t>robust</a:t>
            </a:r>
            <a:r>
              <a:rPr sz="2400" b="1" spc="-130" dirty="0">
                <a:latin typeface="Verdana"/>
                <a:cs typeface="Verdana"/>
              </a:rPr>
              <a:t> </a:t>
            </a:r>
            <a:r>
              <a:rPr sz="2400" spc="-80" dirty="0">
                <a:latin typeface="Verdana"/>
                <a:cs typeface="Verdana"/>
              </a:rPr>
              <a:t>linear</a:t>
            </a:r>
            <a:r>
              <a:rPr sz="2400" spc="-150" dirty="0">
                <a:latin typeface="Verdana"/>
                <a:cs typeface="Verdana"/>
              </a:rPr>
              <a:t> </a:t>
            </a:r>
            <a:r>
              <a:rPr sz="2400" spc="-110" dirty="0">
                <a:latin typeface="Verdana"/>
                <a:cs typeface="Verdana"/>
              </a:rPr>
              <a:t>regression</a:t>
            </a:r>
            <a:r>
              <a:rPr sz="2400" spc="-160" dirty="0">
                <a:latin typeface="Verdana"/>
                <a:cs typeface="Verdana"/>
              </a:rPr>
              <a:t> </a:t>
            </a:r>
            <a:r>
              <a:rPr sz="2400" spc="-10" dirty="0">
                <a:latin typeface="Verdana"/>
                <a:cs typeface="Verdana"/>
              </a:rPr>
              <a:t>to</a:t>
            </a:r>
            <a:r>
              <a:rPr sz="2400" spc="-155" dirty="0">
                <a:latin typeface="Verdana"/>
                <a:cs typeface="Verdana"/>
              </a:rPr>
              <a:t> </a:t>
            </a:r>
            <a:r>
              <a:rPr sz="2400" spc="-195" dirty="0">
                <a:latin typeface="Verdana"/>
                <a:cs typeface="Verdana"/>
              </a:rPr>
              <a:t>this</a:t>
            </a:r>
            <a:r>
              <a:rPr sz="2400" spc="-150" dirty="0">
                <a:latin typeface="Verdana"/>
                <a:cs typeface="Verdana"/>
              </a:rPr>
              <a:t> </a:t>
            </a:r>
            <a:r>
              <a:rPr sz="2400" spc="-105" dirty="0">
                <a:latin typeface="Verdana"/>
                <a:cs typeface="Verdana"/>
              </a:rPr>
              <a:t>subset</a:t>
            </a:r>
            <a:r>
              <a:rPr sz="2400" spc="-160" dirty="0">
                <a:latin typeface="Verdana"/>
                <a:cs typeface="Verdana"/>
              </a:rPr>
              <a:t> </a:t>
            </a:r>
            <a:r>
              <a:rPr sz="2400" dirty="0">
                <a:latin typeface="Verdana"/>
                <a:cs typeface="Verdana"/>
              </a:rPr>
              <a:t>of</a:t>
            </a:r>
            <a:r>
              <a:rPr sz="2400" spc="-155" dirty="0">
                <a:latin typeface="Verdana"/>
                <a:cs typeface="Verdana"/>
              </a:rPr>
              <a:t> </a:t>
            </a:r>
            <a:r>
              <a:rPr sz="2400" spc="-35" dirty="0">
                <a:latin typeface="Verdana"/>
                <a:cs typeface="Verdana"/>
              </a:rPr>
              <a:t>the</a:t>
            </a:r>
            <a:r>
              <a:rPr sz="2400" spc="-155" dirty="0">
                <a:latin typeface="Verdana"/>
                <a:cs typeface="Verdana"/>
              </a:rPr>
              <a:t> </a:t>
            </a:r>
            <a:r>
              <a:rPr sz="2400" spc="75" dirty="0">
                <a:latin typeface="Verdana"/>
                <a:cs typeface="Verdana"/>
              </a:rPr>
              <a:t>data</a:t>
            </a:r>
            <a:endParaRPr sz="2400">
              <a:latin typeface="Verdana"/>
              <a:cs typeface="Verdan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476" y="2454721"/>
            <a:ext cx="9195043" cy="367144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19</a:t>
            </a:r>
          </a:p>
        </p:txBody>
      </p:sp>
      <p:sp>
        <p:nvSpPr>
          <p:cNvPr id="4" name="object 4"/>
          <p:cNvSpPr txBox="1"/>
          <p:nvPr/>
        </p:nvSpPr>
        <p:spPr>
          <a:xfrm>
            <a:off x="688340" y="1621028"/>
            <a:ext cx="1023874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210" dirty="0">
                <a:latin typeface="Verdana"/>
                <a:cs typeface="Verdana"/>
              </a:rPr>
              <a:t>LOWESS</a:t>
            </a:r>
            <a:r>
              <a:rPr sz="2400" spc="-160" dirty="0">
                <a:latin typeface="Verdana"/>
                <a:cs typeface="Verdana"/>
              </a:rPr>
              <a:t> </a:t>
            </a:r>
            <a:r>
              <a:rPr sz="2400" spc="-10" dirty="0">
                <a:latin typeface="Verdana"/>
                <a:cs typeface="Verdana"/>
              </a:rPr>
              <a:t>curve</a:t>
            </a:r>
            <a:r>
              <a:rPr sz="2400" spc="-165" dirty="0">
                <a:latin typeface="Verdana"/>
                <a:cs typeface="Verdana"/>
              </a:rPr>
              <a:t> </a:t>
            </a:r>
            <a:r>
              <a:rPr sz="2400" dirty="0">
                <a:latin typeface="Verdana"/>
                <a:cs typeface="Verdana"/>
              </a:rPr>
              <a:t>at</a:t>
            </a:r>
            <a:r>
              <a:rPr sz="2400" spc="-155" dirty="0">
                <a:latin typeface="Verdana"/>
                <a:cs typeface="Verdana"/>
              </a:rPr>
              <a:t> </a:t>
            </a:r>
            <a:r>
              <a:rPr sz="2400" dirty="0">
                <a:latin typeface="Cambria Math"/>
                <a:cs typeface="Cambria Math"/>
              </a:rPr>
              <a:t>𝑥</a:t>
            </a:r>
            <a:r>
              <a:rPr sz="2400" spc="225" dirty="0">
                <a:latin typeface="Cambria Math"/>
                <a:cs typeface="Cambria Math"/>
              </a:rPr>
              <a:t> </a:t>
            </a:r>
            <a:r>
              <a:rPr sz="2400" spc="-265" dirty="0">
                <a:latin typeface="Verdana"/>
                <a:cs typeface="Verdana"/>
              </a:rPr>
              <a:t>is</a:t>
            </a:r>
            <a:r>
              <a:rPr sz="2400" spc="-160" dirty="0">
                <a:latin typeface="Verdana"/>
                <a:cs typeface="Verdana"/>
              </a:rPr>
              <a:t> </a:t>
            </a:r>
            <a:r>
              <a:rPr sz="2400" spc="-35" dirty="0">
                <a:latin typeface="Verdana"/>
                <a:cs typeface="Verdana"/>
              </a:rPr>
              <a:t>given</a:t>
            </a:r>
            <a:r>
              <a:rPr sz="2400" spc="-160" dirty="0">
                <a:latin typeface="Verdana"/>
                <a:cs typeface="Verdana"/>
              </a:rPr>
              <a:t> </a:t>
            </a:r>
            <a:r>
              <a:rPr sz="2400" dirty="0">
                <a:latin typeface="Verdana"/>
                <a:cs typeface="Verdana"/>
              </a:rPr>
              <a:t>by</a:t>
            </a:r>
            <a:r>
              <a:rPr sz="2400" spc="-160" dirty="0">
                <a:latin typeface="Verdana"/>
                <a:cs typeface="Verdana"/>
              </a:rPr>
              <a:t> </a:t>
            </a:r>
            <a:r>
              <a:rPr sz="2400" spc="-35" dirty="0">
                <a:latin typeface="Verdana"/>
                <a:cs typeface="Verdana"/>
              </a:rPr>
              <a:t>the</a:t>
            </a:r>
            <a:r>
              <a:rPr sz="2400" spc="-155" dirty="0">
                <a:latin typeface="Verdana"/>
                <a:cs typeface="Verdana"/>
              </a:rPr>
              <a:t> </a:t>
            </a:r>
            <a:r>
              <a:rPr sz="2400" dirty="0">
                <a:latin typeface="Verdana"/>
                <a:cs typeface="Verdana"/>
              </a:rPr>
              <a:t>weighted</a:t>
            </a:r>
            <a:r>
              <a:rPr sz="2400" spc="-155" dirty="0">
                <a:latin typeface="Verdana"/>
                <a:cs typeface="Verdana"/>
              </a:rPr>
              <a:t> </a:t>
            </a:r>
            <a:r>
              <a:rPr sz="2400" spc="-105" dirty="0">
                <a:latin typeface="Verdana"/>
                <a:cs typeface="Verdana"/>
              </a:rPr>
              <a:t>robust</a:t>
            </a:r>
            <a:r>
              <a:rPr sz="2400" spc="-160" dirty="0">
                <a:latin typeface="Verdana"/>
                <a:cs typeface="Verdana"/>
              </a:rPr>
              <a:t> </a:t>
            </a:r>
            <a:r>
              <a:rPr sz="2400" spc="-80" dirty="0">
                <a:latin typeface="Verdana"/>
                <a:cs typeface="Verdana"/>
              </a:rPr>
              <a:t>linear</a:t>
            </a:r>
            <a:r>
              <a:rPr sz="2400" spc="-160" dirty="0">
                <a:latin typeface="Verdana"/>
                <a:cs typeface="Verdana"/>
              </a:rPr>
              <a:t> </a:t>
            </a:r>
            <a:r>
              <a:rPr sz="2400" spc="-65" dirty="0">
                <a:latin typeface="Verdana"/>
                <a:cs typeface="Verdana"/>
              </a:rPr>
              <a:t>regression</a:t>
            </a:r>
            <a:endParaRPr sz="2400" dirty="0">
              <a:latin typeface="Verdana"/>
              <a:cs typeface="Verdana"/>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478" y="2454721"/>
            <a:ext cx="9195040" cy="367144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20</a:t>
            </a:r>
          </a:p>
        </p:txBody>
      </p:sp>
      <p:sp>
        <p:nvSpPr>
          <p:cNvPr id="4" name="object 4"/>
          <p:cNvSpPr txBox="1"/>
          <p:nvPr/>
        </p:nvSpPr>
        <p:spPr>
          <a:xfrm>
            <a:off x="688340" y="1621028"/>
            <a:ext cx="1023874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210" dirty="0">
                <a:latin typeface="Verdana"/>
                <a:cs typeface="Verdana"/>
              </a:rPr>
              <a:t>LOWESS</a:t>
            </a:r>
            <a:r>
              <a:rPr sz="2400" spc="-160" dirty="0">
                <a:latin typeface="Verdana"/>
                <a:cs typeface="Verdana"/>
              </a:rPr>
              <a:t> </a:t>
            </a:r>
            <a:r>
              <a:rPr sz="2400" spc="-10" dirty="0">
                <a:latin typeface="Verdana"/>
                <a:cs typeface="Verdana"/>
              </a:rPr>
              <a:t>curve</a:t>
            </a:r>
            <a:r>
              <a:rPr sz="2400" spc="-165" dirty="0">
                <a:latin typeface="Verdana"/>
                <a:cs typeface="Verdana"/>
              </a:rPr>
              <a:t> </a:t>
            </a:r>
            <a:r>
              <a:rPr sz="2400" dirty="0">
                <a:latin typeface="Verdana"/>
                <a:cs typeface="Verdana"/>
              </a:rPr>
              <a:t>at</a:t>
            </a:r>
            <a:r>
              <a:rPr sz="2400" spc="-155" dirty="0">
                <a:latin typeface="Verdana"/>
                <a:cs typeface="Verdana"/>
              </a:rPr>
              <a:t> </a:t>
            </a:r>
            <a:r>
              <a:rPr sz="2400" dirty="0">
                <a:latin typeface="Cambria Math"/>
                <a:cs typeface="Cambria Math"/>
              </a:rPr>
              <a:t>𝑥</a:t>
            </a:r>
            <a:r>
              <a:rPr sz="2400" spc="225" dirty="0">
                <a:latin typeface="Cambria Math"/>
                <a:cs typeface="Cambria Math"/>
              </a:rPr>
              <a:t> </a:t>
            </a:r>
            <a:r>
              <a:rPr sz="2400" spc="-265" dirty="0">
                <a:latin typeface="Verdana"/>
                <a:cs typeface="Verdana"/>
              </a:rPr>
              <a:t>is</a:t>
            </a:r>
            <a:r>
              <a:rPr sz="2400" spc="-160" dirty="0">
                <a:latin typeface="Verdana"/>
                <a:cs typeface="Verdana"/>
              </a:rPr>
              <a:t> </a:t>
            </a:r>
            <a:r>
              <a:rPr sz="2400" spc="-35" dirty="0">
                <a:latin typeface="Verdana"/>
                <a:cs typeface="Verdana"/>
              </a:rPr>
              <a:t>given</a:t>
            </a:r>
            <a:r>
              <a:rPr sz="2400" spc="-160" dirty="0">
                <a:latin typeface="Verdana"/>
                <a:cs typeface="Verdana"/>
              </a:rPr>
              <a:t> </a:t>
            </a:r>
            <a:r>
              <a:rPr sz="2400" dirty="0">
                <a:latin typeface="Verdana"/>
                <a:cs typeface="Verdana"/>
              </a:rPr>
              <a:t>by</a:t>
            </a:r>
            <a:r>
              <a:rPr sz="2400" spc="-160" dirty="0">
                <a:latin typeface="Verdana"/>
                <a:cs typeface="Verdana"/>
              </a:rPr>
              <a:t> </a:t>
            </a:r>
            <a:r>
              <a:rPr sz="2400" spc="-35" dirty="0">
                <a:latin typeface="Verdana"/>
                <a:cs typeface="Verdana"/>
              </a:rPr>
              <a:t>the</a:t>
            </a:r>
            <a:r>
              <a:rPr sz="2400" spc="-155" dirty="0">
                <a:latin typeface="Verdana"/>
                <a:cs typeface="Verdana"/>
              </a:rPr>
              <a:t> </a:t>
            </a:r>
            <a:r>
              <a:rPr sz="2400" dirty="0">
                <a:latin typeface="Verdana"/>
                <a:cs typeface="Verdana"/>
              </a:rPr>
              <a:t>weighted</a:t>
            </a:r>
            <a:r>
              <a:rPr sz="2400" spc="-155" dirty="0">
                <a:latin typeface="Verdana"/>
                <a:cs typeface="Verdana"/>
              </a:rPr>
              <a:t> </a:t>
            </a:r>
            <a:r>
              <a:rPr sz="2400" spc="-105" dirty="0">
                <a:latin typeface="Verdana"/>
                <a:cs typeface="Verdana"/>
              </a:rPr>
              <a:t>robust</a:t>
            </a:r>
            <a:r>
              <a:rPr sz="2400" spc="-160" dirty="0">
                <a:latin typeface="Verdana"/>
                <a:cs typeface="Verdana"/>
              </a:rPr>
              <a:t> </a:t>
            </a:r>
            <a:r>
              <a:rPr sz="2400" spc="-80" dirty="0">
                <a:latin typeface="Verdana"/>
                <a:cs typeface="Verdana"/>
              </a:rPr>
              <a:t>linear</a:t>
            </a:r>
            <a:r>
              <a:rPr sz="2400" spc="-160" dirty="0">
                <a:latin typeface="Verdana"/>
                <a:cs typeface="Verdana"/>
              </a:rPr>
              <a:t> </a:t>
            </a:r>
            <a:r>
              <a:rPr sz="2400" spc="-65" dirty="0">
                <a:latin typeface="Verdana"/>
                <a:cs typeface="Verdana"/>
              </a:rPr>
              <a:t>regression</a:t>
            </a:r>
            <a:endParaRPr sz="2400" dirty="0">
              <a:latin typeface="Verdana"/>
              <a:cs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07AA7-183D-4186-A315-DB9ECEB55B87}"/>
              </a:ext>
            </a:extLst>
          </p:cNvPr>
          <p:cNvSpPr>
            <a:spLocks noGrp="1"/>
          </p:cNvSpPr>
          <p:nvPr>
            <p:ph type="title"/>
          </p:nvPr>
        </p:nvSpPr>
        <p:spPr>
          <a:xfrm>
            <a:off x="707231" y="152400"/>
            <a:ext cx="10777537" cy="677108"/>
          </a:xfrm>
        </p:spPr>
        <p:txBody>
          <a:bodyPr/>
          <a:lstStyle/>
          <a:p>
            <a:r>
              <a:rPr lang="en-IN" dirty="0"/>
              <a:t>                Seasonality</a:t>
            </a:r>
          </a:p>
        </p:txBody>
      </p:sp>
      <p:pic>
        <p:nvPicPr>
          <p:cNvPr id="4" name="Picture 3">
            <a:extLst>
              <a:ext uri="{FF2B5EF4-FFF2-40B4-BE49-F238E27FC236}">
                <a16:creationId xmlns:a16="http://schemas.microsoft.com/office/drawing/2014/main" id="{5EB81BBD-518D-467E-B9C3-EDCED4D08984}"/>
              </a:ext>
            </a:extLst>
          </p:cNvPr>
          <p:cNvPicPr>
            <a:picLocks noChangeAspect="1"/>
          </p:cNvPicPr>
          <p:nvPr/>
        </p:nvPicPr>
        <p:blipFill>
          <a:blip r:embed="rId2"/>
          <a:stretch>
            <a:fillRect/>
          </a:stretch>
        </p:blipFill>
        <p:spPr>
          <a:xfrm>
            <a:off x="99295" y="1219200"/>
            <a:ext cx="12016505" cy="2133599"/>
          </a:xfrm>
          <a:prstGeom prst="rect">
            <a:avLst/>
          </a:prstGeom>
        </p:spPr>
      </p:pic>
      <p:pic>
        <p:nvPicPr>
          <p:cNvPr id="6" name="Picture 5">
            <a:extLst>
              <a:ext uri="{FF2B5EF4-FFF2-40B4-BE49-F238E27FC236}">
                <a16:creationId xmlns:a16="http://schemas.microsoft.com/office/drawing/2014/main" id="{CDFF9325-6875-4A43-A397-FC081AC6478A}"/>
              </a:ext>
            </a:extLst>
          </p:cNvPr>
          <p:cNvPicPr>
            <a:picLocks noChangeAspect="1"/>
          </p:cNvPicPr>
          <p:nvPr/>
        </p:nvPicPr>
        <p:blipFill>
          <a:blip r:embed="rId3"/>
          <a:stretch>
            <a:fillRect/>
          </a:stretch>
        </p:blipFill>
        <p:spPr>
          <a:xfrm>
            <a:off x="2667000" y="3810000"/>
            <a:ext cx="6134956" cy="1190791"/>
          </a:xfrm>
          <a:prstGeom prst="rect">
            <a:avLst/>
          </a:prstGeom>
        </p:spPr>
      </p:pic>
    </p:spTree>
    <p:extLst>
      <p:ext uri="{BB962C8B-B14F-4D97-AF65-F5344CB8AC3E}">
        <p14:creationId xmlns:p14="http://schemas.microsoft.com/office/powerpoint/2010/main" val="356957513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478" y="2454721"/>
            <a:ext cx="9195040" cy="367144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21</a:t>
            </a:r>
          </a:p>
        </p:txBody>
      </p:sp>
      <p:sp>
        <p:nvSpPr>
          <p:cNvPr id="4" name="object 4"/>
          <p:cNvSpPr txBox="1"/>
          <p:nvPr/>
        </p:nvSpPr>
        <p:spPr>
          <a:xfrm>
            <a:off x="688338" y="1621028"/>
            <a:ext cx="1082294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30" dirty="0">
                <a:latin typeface="Verdana"/>
                <a:cs typeface="Verdana"/>
              </a:rPr>
              <a:t>Evaluate</a:t>
            </a:r>
            <a:r>
              <a:rPr sz="2400" spc="-175" dirty="0">
                <a:latin typeface="Verdana"/>
                <a:cs typeface="Verdana"/>
              </a:rPr>
              <a:t> </a:t>
            </a:r>
            <a:r>
              <a:rPr sz="2400" spc="-40" dirty="0">
                <a:latin typeface="Verdana"/>
                <a:cs typeface="Verdana"/>
              </a:rPr>
              <a:t>the</a:t>
            </a:r>
            <a:r>
              <a:rPr sz="2400" spc="-170" dirty="0">
                <a:latin typeface="Verdana"/>
                <a:cs typeface="Verdana"/>
              </a:rPr>
              <a:t> </a:t>
            </a:r>
            <a:r>
              <a:rPr sz="2400" spc="-25" dirty="0">
                <a:latin typeface="Verdana"/>
                <a:cs typeface="Verdana"/>
              </a:rPr>
              <a:t>same</a:t>
            </a:r>
            <a:r>
              <a:rPr sz="2400" spc="-170" dirty="0">
                <a:latin typeface="Verdana"/>
                <a:cs typeface="Verdana"/>
              </a:rPr>
              <a:t> </a:t>
            </a:r>
            <a:r>
              <a:rPr sz="2400" spc="-45" dirty="0">
                <a:latin typeface="Verdana"/>
                <a:cs typeface="Verdana"/>
              </a:rPr>
              <a:t>process</a:t>
            </a:r>
            <a:r>
              <a:rPr sz="2400" spc="-170" dirty="0">
                <a:latin typeface="Verdana"/>
                <a:cs typeface="Verdana"/>
              </a:rPr>
              <a:t> </a:t>
            </a:r>
            <a:r>
              <a:rPr sz="2400" spc="-60" dirty="0">
                <a:latin typeface="Verdana"/>
                <a:cs typeface="Verdana"/>
              </a:rPr>
              <a:t>across</a:t>
            </a:r>
            <a:r>
              <a:rPr sz="2400" spc="-170" dirty="0">
                <a:latin typeface="Verdana"/>
                <a:cs typeface="Verdana"/>
              </a:rPr>
              <a:t> </a:t>
            </a:r>
            <a:r>
              <a:rPr sz="2400" spc="-40" dirty="0">
                <a:latin typeface="Verdana"/>
                <a:cs typeface="Verdana"/>
              </a:rPr>
              <a:t>many</a:t>
            </a:r>
            <a:r>
              <a:rPr sz="2400" spc="-175" dirty="0">
                <a:latin typeface="Verdana"/>
                <a:cs typeface="Verdana"/>
              </a:rPr>
              <a:t> </a:t>
            </a:r>
            <a:r>
              <a:rPr sz="2400" dirty="0">
                <a:latin typeface="Cambria Math"/>
                <a:cs typeface="Cambria Math"/>
              </a:rPr>
              <a:t>𝑥</a:t>
            </a:r>
            <a:r>
              <a:rPr sz="2400" spc="210" dirty="0">
                <a:latin typeface="Cambria Math"/>
                <a:cs typeface="Cambria Math"/>
              </a:rPr>
              <a:t> </a:t>
            </a:r>
            <a:r>
              <a:rPr sz="2400" spc="-65" dirty="0">
                <a:latin typeface="Verdana"/>
                <a:cs typeface="Verdana"/>
              </a:rPr>
              <a:t>values</a:t>
            </a:r>
            <a:r>
              <a:rPr sz="2400" spc="-165" dirty="0">
                <a:latin typeface="Verdana"/>
                <a:cs typeface="Verdana"/>
              </a:rPr>
              <a:t> </a:t>
            </a:r>
            <a:r>
              <a:rPr sz="2400" spc="-20" dirty="0">
                <a:latin typeface="Verdana"/>
                <a:cs typeface="Verdana"/>
              </a:rPr>
              <a:t>to</a:t>
            </a:r>
            <a:r>
              <a:rPr sz="2400" spc="-170" dirty="0">
                <a:latin typeface="Verdana"/>
                <a:cs typeface="Verdana"/>
              </a:rPr>
              <a:t> </a:t>
            </a:r>
            <a:r>
              <a:rPr sz="2400" dirty="0">
                <a:latin typeface="Verdana"/>
                <a:cs typeface="Verdana"/>
              </a:rPr>
              <a:t>obtain</a:t>
            </a:r>
            <a:r>
              <a:rPr sz="2400" spc="-175" dirty="0">
                <a:latin typeface="Verdana"/>
                <a:cs typeface="Verdana"/>
              </a:rPr>
              <a:t> </a:t>
            </a:r>
            <a:r>
              <a:rPr sz="2400" spc="200" dirty="0">
                <a:latin typeface="Verdana"/>
                <a:cs typeface="Verdana"/>
              </a:rPr>
              <a:t>a</a:t>
            </a:r>
            <a:r>
              <a:rPr sz="2400" spc="-175" dirty="0">
                <a:latin typeface="Verdana"/>
                <a:cs typeface="Verdana"/>
              </a:rPr>
              <a:t> </a:t>
            </a:r>
            <a:r>
              <a:rPr sz="2400" spc="-75" dirty="0">
                <a:latin typeface="Verdana"/>
                <a:cs typeface="Verdana"/>
              </a:rPr>
              <a:t>smooth</a:t>
            </a:r>
            <a:r>
              <a:rPr sz="2400" spc="-175" dirty="0">
                <a:latin typeface="Verdana"/>
                <a:cs typeface="Verdana"/>
              </a:rPr>
              <a:t> </a:t>
            </a:r>
            <a:r>
              <a:rPr sz="2400" spc="-25" dirty="0">
                <a:latin typeface="Verdana"/>
                <a:cs typeface="Verdana"/>
              </a:rPr>
              <a:t>fit</a:t>
            </a:r>
            <a:endParaRPr sz="2400" dirty="0">
              <a:latin typeface="Verdana"/>
              <a:cs typeface="Verdana"/>
            </a:endParaRPr>
          </a:p>
        </p:txBody>
      </p:sp>
      <p:sp>
        <p:nvSpPr>
          <p:cNvPr id="7" name="TextBox 6">
            <a:extLst>
              <a:ext uri="{FF2B5EF4-FFF2-40B4-BE49-F238E27FC236}">
                <a16:creationId xmlns:a16="http://schemas.microsoft.com/office/drawing/2014/main" id="{60EBF08B-E537-4690-8F18-F3259E4E6B15}"/>
              </a:ext>
            </a:extLst>
          </p:cNvPr>
          <p:cNvSpPr txBox="1"/>
          <p:nvPr/>
        </p:nvSpPr>
        <p:spPr>
          <a:xfrm>
            <a:off x="2669598" y="6260068"/>
            <a:ext cx="7465002" cy="369332"/>
          </a:xfrm>
          <a:prstGeom prst="rect">
            <a:avLst/>
          </a:prstGeom>
          <a:noFill/>
        </p:spPr>
        <p:txBody>
          <a:bodyPr wrap="square">
            <a:spAutoFit/>
          </a:bodyPr>
          <a:lstStyle/>
          <a:p>
            <a:pPr marL="354965" indent="-342265">
              <a:lnSpc>
                <a:spcPct val="100000"/>
              </a:lnSpc>
              <a:spcBef>
                <a:spcPts val="100"/>
              </a:spcBef>
              <a:buFont typeface="Arial MT"/>
              <a:buChar char="•"/>
              <a:tabLst>
                <a:tab pos="354965" algn="l"/>
              </a:tabLst>
            </a:pPr>
            <a:r>
              <a:rPr lang="en-US" sz="1800" spc="-30" dirty="0">
                <a:solidFill>
                  <a:srgbClr val="FF0000"/>
                </a:solidFill>
                <a:latin typeface="Verdana"/>
                <a:cs typeface="Verdana"/>
              </a:rPr>
              <a:t>New value at x = 50 is the values given by LOWESS line</a:t>
            </a:r>
            <a:endParaRPr lang="en-US" sz="1800" dirty="0">
              <a:solidFill>
                <a:srgbClr val="FF0000"/>
              </a:solidFill>
              <a:latin typeface="Verdana"/>
              <a:cs typeface="Verdana"/>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478" y="2454720"/>
            <a:ext cx="9195040" cy="367144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22</a:t>
            </a:r>
          </a:p>
        </p:txBody>
      </p:sp>
      <p:sp>
        <p:nvSpPr>
          <p:cNvPr id="4" name="object 4"/>
          <p:cNvSpPr txBox="1"/>
          <p:nvPr/>
        </p:nvSpPr>
        <p:spPr>
          <a:xfrm>
            <a:off x="688340" y="1621028"/>
            <a:ext cx="1082294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30" dirty="0">
                <a:latin typeface="Verdana"/>
                <a:cs typeface="Verdana"/>
              </a:rPr>
              <a:t>Evaluate</a:t>
            </a:r>
            <a:r>
              <a:rPr sz="2400" spc="-175" dirty="0">
                <a:latin typeface="Verdana"/>
                <a:cs typeface="Verdana"/>
              </a:rPr>
              <a:t> </a:t>
            </a:r>
            <a:r>
              <a:rPr sz="2400" spc="-40" dirty="0">
                <a:latin typeface="Verdana"/>
                <a:cs typeface="Verdana"/>
              </a:rPr>
              <a:t>the</a:t>
            </a:r>
            <a:r>
              <a:rPr sz="2400" spc="-170" dirty="0">
                <a:latin typeface="Verdana"/>
                <a:cs typeface="Verdana"/>
              </a:rPr>
              <a:t> </a:t>
            </a:r>
            <a:r>
              <a:rPr sz="2400" spc="-25" dirty="0">
                <a:latin typeface="Verdana"/>
                <a:cs typeface="Verdana"/>
              </a:rPr>
              <a:t>same</a:t>
            </a:r>
            <a:r>
              <a:rPr sz="2400" spc="-170" dirty="0">
                <a:latin typeface="Verdana"/>
                <a:cs typeface="Verdana"/>
              </a:rPr>
              <a:t> </a:t>
            </a:r>
            <a:r>
              <a:rPr sz="2400" spc="-45" dirty="0">
                <a:latin typeface="Verdana"/>
                <a:cs typeface="Verdana"/>
              </a:rPr>
              <a:t>process</a:t>
            </a:r>
            <a:r>
              <a:rPr sz="2400" spc="-170" dirty="0">
                <a:latin typeface="Verdana"/>
                <a:cs typeface="Verdana"/>
              </a:rPr>
              <a:t> </a:t>
            </a:r>
            <a:r>
              <a:rPr sz="2400" spc="-60" dirty="0">
                <a:latin typeface="Verdana"/>
                <a:cs typeface="Verdana"/>
              </a:rPr>
              <a:t>across</a:t>
            </a:r>
            <a:r>
              <a:rPr sz="2400" spc="-170" dirty="0">
                <a:latin typeface="Verdana"/>
                <a:cs typeface="Verdana"/>
              </a:rPr>
              <a:t> </a:t>
            </a:r>
            <a:r>
              <a:rPr sz="2400" spc="-40" dirty="0">
                <a:latin typeface="Verdana"/>
                <a:cs typeface="Verdana"/>
              </a:rPr>
              <a:t>many</a:t>
            </a:r>
            <a:r>
              <a:rPr sz="2400" spc="-175" dirty="0">
                <a:latin typeface="Verdana"/>
                <a:cs typeface="Verdana"/>
              </a:rPr>
              <a:t> </a:t>
            </a:r>
            <a:r>
              <a:rPr sz="2400" dirty="0">
                <a:latin typeface="Cambria Math"/>
                <a:cs typeface="Cambria Math"/>
              </a:rPr>
              <a:t>𝑥</a:t>
            </a:r>
            <a:r>
              <a:rPr sz="2400" spc="210" dirty="0">
                <a:latin typeface="Cambria Math"/>
                <a:cs typeface="Cambria Math"/>
              </a:rPr>
              <a:t> </a:t>
            </a:r>
            <a:r>
              <a:rPr sz="2400" spc="-65" dirty="0">
                <a:latin typeface="Verdana"/>
                <a:cs typeface="Verdana"/>
              </a:rPr>
              <a:t>values</a:t>
            </a:r>
            <a:r>
              <a:rPr sz="2400" spc="-165" dirty="0">
                <a:latin typeface="Verdana"/>
                <a:cs typeface="Verdana"/>
              </a:rPr>
              <a:t> </a:t>
            </a:r>
            <a:r>
              <a:rPr sz="2400" spc="-20" dirty="0">
                <a:latin typeface="Verdana"/>
                <a:cs typeface="Verdana"/>
              </a:rPr>
              <a:t>to</a:t>
            </a:r>
            <a:r>
              <a:rPr sz="2400" spc="-170" dirty="0">
                <a:latin typeface="Verdana"/>
                <a:cs typeface="Verdana"/>
              </a:rPr>
              <a:t> </a:t>
            </a:r>
            <a:r>
              <a:rPr sz="2400" dirty="0">
                <a:latin typeface="Verdana"/>
                <a:cs typeface="Verdana"/>
              </a:rPr>
              <a:t>obtain</a:t>
            </a:r>
            <a:r>
              <a:rPr sz="2400" spc="-175" dirty="0">
                <a:latin typeface="Verdana"/>
                <a:cs typeface="Verdana"/>
              </a:rPr>
              <a:t> </a:t>
            </a:r>
            <a:r>
              <a:rPr sz="2400" spc="200" dirty="0">
                <a:latin typeface="Verdana"/>
                <a:cs typeface="Verdana"/>
              </a:rPr>
              <a:t>a</a:t>
            </a:r>
            <a:r>
              <a:rPr sz="2400" spc="-175" dirty="0">
                <a:latin typeface="Verdana"/>
                <a:cs typeface="Verdana"/>
              </a:rPr>
              <a:t> </a:t>
            </a:r>
            <a:r>
              <a:rPr sz="2400" spc="-75" dirty="0">
                <a:latin typeface="Verdana"/>
                <a:cs typeface="Verdana"/>
              </a:rPr>
              <a:t>smooth</a:t>
            </a:r>
            <a:r>
              <a:rPr sz="2400" spc="-175" dirty="0">
                <a:latin typeface="Verdana"/>
                <a:cs typeface="Verdana"/>
              </a:rPr>
              <a:t> </a:t>
            </a:r>
            <a:r>
              <a:rPr sz="2400" spc="-25" dirty="0">
                <a:latin typeface="Verdana"/>
                <a:cs typeface="Verdana"/>
              </a:rPr>
              <a:t>fit</a:t>
            </a:r>
            <a:endParaRPr sz="2400">
              <a:latin typeface="Verdana"/>
              <a:cs typeface="Verdana"/>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479" y="2454720"/>
            <a:ext cx="9195038" cy="367144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23</a:t>
            </a:r>
          </a:p>
        </p:txBody>
      </p:sp>
      <p:sp>
        <p:nvSpPr>
          <p:cNvPr id="4" name="object 4"/>
          <p:cNvSpPr txBox="1"/>
          <p:nvPr/>
        </p:nvSpPr>
        <p:spPr>
          <a:xfrm>
            <a:off x="688338" y="1621028"/>
            <a:ext cx="1082294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30" dirty="0">
                <a:latin typeface="Verdana"/>
                <a:cs typeface="Verdana"/>
              </a:rPr>
              <a:t>Evaluate</a:t>
            </a:r>
            <a:r>
              <a:rPr sz="2400" spc="-175" dirty="0">
                <a:latin typeface="Verdana"/>
                <a:cs typeface="Verdana"/>
              </a:rPr>
              <a:t> </a:t>
            </a:r>
            <a:r>
              <a:rPr sz="2400" spc="-40" dirty="0">
                <a:latin typeface="Verdana"/>
                <a:cs typeface="Verdana"/>
              </a:rPr>
              <a:t>the</a:t>
            </a:r>
            <a:r>
              <a:rPr sz="2400" spc="-170" dirty="0">
                <a:latin typeface="Verdana"/>
                <a:cs typeface="Verdana"/>
              </a:rPr>
              <a:t> </a:t>
            </a:r>
            <a:r>
              <a:rPr sz="2400" spc="-25" dirty="0">
                <a:latin typeface="Verdana"/>
                <a:cs typeface="Verdana"/>
              </a:rPr>
              <a:t>same</a:t>
            </a:r>
            <a:r>
              <a:rPr sz="2400" spc="-170" dirty="0">
                <a:latin typeface="Verdana"/>
                <a:cs typeface="Verdana"/>
              </a:rPr>
              <a:t> </a:t>
            </a:r>
            <a:r>
              <a:rPr sz="2400" spc="-45" dirty="0">
                <a:latin typeface="Verdana"/>
                <a:cs typeface="Verdana"/>
              </a:rPr>
              <a:t>process</a:t>
            </a:r>
            <a:r>
              <a:rPr sz="2400" spc="-170" dirty="0">
                <a:latin typeface="Verdana"/>
                <a:cs typeface="Verdana"/>
              </a:rPr>
              <a:t> </a:t>
            </a:r>
            <a:r>
              <a:rPr sz="2400" spc="-60" dirty="0">
                <a:latin typeface="Verdana"/>
                <a:cs typeface="Verdana"/>
              </a:rPr>
              <a:t>across</a:t>
            </a:r>
            <a:r>
              <a:rPr sz="2400" spc="-170" dirty="0">
                <a:latin typeface="Verdana"/>
                <a:cs typeface="Verdana"/>
              </a:rPr>
              <a:t> </a:t>
            </a:r>
            <a:r>
              <a:rPr sz="2400" spc="-40" dirty="0">
                <a:latin typeface="Verdana"/>
                <a:cs typeface="Verdana"/>
              </a:rPr>
              <a:t>many</a:t>
            </a:r>
            <a:r>
              <a:rPr sz="2400" spc="-175" dirty="0">
                <a:latin typeface="Verdana"/>
                <a:cs typeface="Verdana"/>
              </a:rPr>
              <a:t> </a:t>
            </a:r>
            <a:r>
              <a:rPr sz="2400" dirty="0">
                <a:latin typeface="Cambria Math"/>
                <a:cs typeface="Cambria Math"/>
              </a:rPr>
              <a:t>𝑥</a:t>
            </a:r>
            <a:r>
              <a:rPr sz="2400" spc="210" dirty="0">
                <a:latin typeface="Cambria Math"/>
                <a:cs typeface="Cambria Math"/>
              </a:rPr>
              <a:t> </a:t>
            </a:r>
            <a:r>
              <a:rPr sz="2400" spc="-65" dirty="0">
                <a:latin typeface="Verdana"/>
                <a:cs typeface="Verdana"/>
              </a:rPr>
              <a:t>values</a:t>
            </a:r>
            <a:r>
              <a:rPr sz="2400" spc="-165" dirty="0">
                <a:latin typeface="Verdana"/>
                <a:cs typeface="Verdana"/>
              </a:rPr>
              <a:t> </a:t>
            </a:r>
            <a:r>
              <a:rPr sz="2400" spc="-20" dirty="0">
                <a:latin typeface="Verdana"/>
                <a:cs typeface="Verdana"/>
              </a:rPr>
              <a:t>to</a:t>
            </a:r>
            <a:r>
              <a:rPr sz="2400" spc="-170" dirty="0">
                <a:latin typeface="Verdana"/>
                <a:cs typeface="Verdana"/>
              </a:rPr>
              <a:t> </a:t>
            </a:r>
            <a:r>
              <a:rPr sz="2400" dirty="0">
                <a:latin typeface="Verdana"/>
                <a:cs typeface="Verdana"/>
              </a:rPr>
              <a:t>obtain</a:t>
            </a:r>
            <a:r>
              <a:rPr sz="2400" spc="-175" dirty="0">
                <a:latin typeface="Verdana"/>
                <a:cs typeface="Verdana"/>
              </a:rPr>
              <a:t> </a:t>
            </a:r>
            <a:r>
              <a:rPr sz="2400" spc="200" dirty="0">
                <a:latin typeface="Verdana"/>
                <a:cs typeface="Verdana"/>
              </a:rPr>
              <a:t>a</a:t>
            </a:r>
            <a:r>
              <a:rPr sz="2400" spc="-175" dirty="0">
                <a:latin typeface="Verdana"/>
                <a:cs typeface="Verdana"/>
              </a:rPr>
              <a:t> </a:t>
            </a:r>
            <a:r>
              <a:rPr sz="2400" spc="-75" dirty="0">
                <a:latin typeface="Verdana"/>
                <a:cs typeface="Verdana"/>
              </a:rPr>
              <a:t>smooth</a:t>
            </a:r>
            <a:r>
              <a:rPr sz="2400" spc="-175" dirty="0">
                <a:latin typeface="Verdana"/>
                <a:cs typeface="Verdana"/>
              </a:rPr>
              <a:t> </a:t>
            </a:r>
            <a:r>
              <a:rPr sz="2400" spc="-25" dirty="0">
                <a:latin typeface="Verdana"/>
                <a:cs typeface="Verdana"/>
              </a:rPr>
              <a:t>fit</a:t>
            </a:r>
            <a:endParaRPr sz="2400">
              <a:latin typeface="Verdana"/>
              <a:cs typeface="Verdana"/>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478" y="2454720"/>
            <a:ext cx="9195040" cy="367144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24</a:t>
            </a:r>
          </a:p>
        </p:txBody>
      </p:sp>
      <p:sp>
        <p:nvSpPr>
          <p:cNvPr id="4" name="object 4"/>
          <p:cNvSpPr txBox="1"/>
          <p:nvPr/>
        </p:nvSpPr>
        <p:spPr>
          <a:xfrm>
            <a:off x="688340" y="1621028"/>
            <a:ext cx="1082294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30" dirty="0">
                <a:latin typeface="Verdana"/>
                <a:cs typeface="Verdana"/>
              </a:rPr>
              <a:t>Evaluate</a:t>
            </a:r>
            <a:r>
              <a:rPr sz="2400" spc="-175" dirty="0">
                <a:latin typeface="Verdana"/>
                <a:cs typeface="Verdana"/>
              </a:rPr>
              <a:t> </a:t>
            </a:r>
            <a:r>
              <a:rPr sz="2400" spc="-40" dirty="0">
                <a:latin typeface="Verdana"/>
                <a:cs typeface="Verdana"/>
              </a:rPr>
              <a:t>the</a:t>
            </a:r>
            <a:r>
              <a:rPr sz="2400" spc="-170" dirty="0">
                <a:latin typeface="Verdana"/>
                <a:cs typeface="Verdana"/>
              </a:rPr>
              <a:t> </a:t>
            </a:r>
            <a:r>
              <a:rPr sz="2400" spc="-25" dirty="0">
                <a:latin typeface="Verdana"/>
                <a:cs typeface="Verdana"/>
              </a:rPr>
              <a:t>same</a:t>
            </a:r>
            <a:r>
              <a:rPr sz="2400" spc="-170" dirty="0">
                <a:latin typeface="Verdana"/>
                <a:cs typeface="Verdana"/>
              </a:rPr>
              <a:t> </a:t>
            </a:r>
            <a:r>
              <a:rPr sz="2400" spc="-45" dirty="0">
                <a:latin typeface="Verdana"/>
                <a:cs typeface="Verdana"/>
              </a:rPr>
              <a:t>process</a:t>
            </a:r>
            <a:r>
              <a:rPr sz="2400" spc="-170" dirty="0">
                <a:latin typeface="Verdana"/>
                <a:cs typeface="Verdana"/>
              </a:rPr>
              <a:t> </a:t>
            </a:r>
            <a:r>
              <a:rPr sz="2400" spc="-60" dirty="0">
                <a:latin typeface="Verdana"/>
                <a:cs typeface="Verdana"/>
              </a:rPr>
              <a:t>across</a:t>
            </a:r>
            <a:r>
              <a:rPr sz="2400" spc="-170" dirty="0">
                <a:latin typeface="Verdana"/>
                <a:cs typeface="Verdana"/>
              </a:rPr>
              <a:t> </a:t>
            </a:r>
            <a:r>
              <a:rPr sz="2400" spc="-40" dirty="0">
                <a:latin typeface="Verdana"/>
                <a:cs typeface="Verdana"/>
              </a:rPr>
              <a:t>many</a:t>
            </a:r>
            <a:r>
              <a:rPr sz="2400" spc="-175" dirty="0">
                <a:latin typeface="Verdana"/>
                <a:cs typeface="Verdana"/>
              </a:rPr>
              <a:t> </a:t>
            </a:r>
            <a:r>
              <a:rPr sz="2400" dirty="0">
                <a:latin typeface="Cambria Math"/>
                <a:cs typeface="Cambria Math"/>
              </a:rPr>
              <a:t>𝑥</a:t>
            </a:r>
            <a:r>
              <a:rPr sz="2400" spc="210" dirty="0">
                <a:latin typeface="Cambria Math"/>
                <a:cs typeface="Cambria Math"/>
              </a:rPr>
              <a:t> </a:t>
            </a:r>
            <a:r>
              <a:rPr sz="2400" spc="-65" dirty="0">
                <a:latin typeface="Verdana"/>
                <a:cs typeface="Verdana"/>
              </a:rPr>
              <a:t>values</a:t>
            </a:r>
            <a:r>
              <a:rPr sz="2400" spc="-165" dirty="0">
                <a:latin typeface="Verdana"/>
                <a:cs typeface="Verdana"/>
              </a:rPr>
              <a:t> </a:t>
            </a:r>
            <a:r>
              <a:rPr sz="2400" spc="-20" dirty="0">
                <a:latin typeface="Verdana"/>
                <a:cs typeface="Verdana"/>
              </a:rPr>
              <a:t>to</a:t>
            </a:r>
            <a:r>
              <a:rPr sz="2400" spc="-170" dirty="0">
                <a:latin typeface="Verdana"/>
                <a:cs typeface="Verdana"/>
              </a:rPr>
              <a:t> </a:t>
            </a:r>
            <a:r>
              <a:rPr sz="2400" dirty="0">
                <a:latin typeface="Verdana"/>
                <a:cs typeface="Verdana"/>
              </a:rPr>
              <a:t>obtain</a:t>
            </a:r>
            <a:r>
              <a:rPr sz="2400" spc="-175" dirty="0">
                <a:latin typeface="Verdana"/>
                <a:cs typeface="Verdana"/>
              </a:rPr>
              <a:t> </a:t>
            </a:r>
            <a:r>
              <a:rPr sz="2400" spc="200" dirty="0">
                <a:latin typeface="Verdana"/>
                <a:cs typeface="Verdana"/>
              </a:rPr>
              <a:t>a</a:t>
            </a:r>
            <a:r>
              <a:rPr sz="2400" spc="-175" dirty="0">
                <a:latin typeface="Verdana"/>
                <a:cs typeface="Verdana"/>
              </a:rPr>
              <a:t> </a:t>
            </a:r>
            <a:r>
              <a:rPr sz="2400" spc="-75" dirty="0">
                <a:latin typeface="Verdana"/>
                <a:cs typeface="Verdana"/>
              </a:rPr>
              <a:t>smooth</a:t>
            </a:r>
            <a:r>
              <a:rPr sz="2400" spc="-175" dirty="0">
                <a:latin typeface="Verdana"/>
                <a:cs typeface="Verdana"/>
              </a:rPr>
              <a:t> </a:t>
            </a:r>
            <a:r>
              <a:rPr sz="2400" spc="-25" dirty="0">
                <a:latin typeface="Verdana"/>
                <a:cs typeface="Verdana"/>
              </a:rPr>
              <a:t>fit</a:t>
            </a:r>
            <a:endParaRPr sz="2400">
              <a:latin typeface="Verdana"/>
              <a:cs typeface="Verdana"/>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F8D6014A-8102-4204-A92B-677B2313348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descr="A graph with dots and lines&#10;&#10;Description automatically generated">
            <a:extLst>
              <a:ext uri="{FF2B5EF4-FFF2-40B4-BE49-F238E27FC236}">
                <a16:creationId xmlns:a16="http://schemas.microsoft.com/office/drawing/2014/main" id="{57642475-EA99-4226-AA0F-32301B2EDF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0600"/>
            <a:ext cx="12192000" cy="4876800"/>
          </a:xfrm>
          <a:prstGeom prst="rect">
            <a:avLst/>
          </a:prstGeom>
        </p:spPr>
      </p:pic>
    </p:spTree>
    <p:extLst>
      <p:ext uri="{BB962C8B-B14F-4D97-AF65-F5344CB8AC3E}">
        <p14:creationId xmlns:p14="http://schemas.microsoft.com/office/powerpoint/2010/main" val="245417503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98479" y="2454720"/>
            <a:ext cx="9195038" cy="3671440"/>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25</a:t>
            </a:r>
          </a:p>
        </p:txBody>
      </p:sp>
      <p:sp>
        <p:nvSpPr>
          <p:cNvPr id="4" name="object 4"/>
          <p:cNvSpPr txBox="1"/>
          <p:nvPr/>
        </p:nvSpPr>
        <p:spPr>
          <a:xfrm>
            <a:off x="688340" y="1621028"/>
            <a:ext cx="1082294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30" dirty="0">
                <a:latin typeface="Verdana"/>
                <a:cs typeface="Verdana"/>
              </a:rPr>
              <a:t>Evaluate</a:t>
            </a:r>
            <a:r>
              <a:rPr sz="2400" spc="-175" dirty="0">
                <a:latin typeface="Verdana"/>
                <a:cs typeface="Verdana"/>
              </a:rPr>
              <a:t> </a:t>
            </a:r>
            <a:r>
              <a:rPr sz="2400" spc="-40" dirty="0">
                <a:latin typeface="Verdana"/>
                <a:cs typeface="Verdana"/>
              </a:rPr>
              <a:t>the</a:t>
            </a:r>
            <a:r>
              <a:rPr sz="2400" spc="-170" dirty="0">
                <a:latin typeface="Verdana"/>
                <a:cs typeface="Verdana"/>
              </a:rPr>
              <a:t> </a:t>
            </a:r>
            <a:r>
              <a:rPr sz="2400" spc="-25" dirty="0">
                <a:latin typeface="Verdana"/>
                <a:cs typeface="Verdana"/>
              </a:rPr>
              <a:t>same</a:t>
            </a:r>
            <a:r>
              <a:rPr sz="2400" spc="-170" dirty="0">
                <a:latin typeface="Verdana"/>
                <a:cs typeface="Verdana"/>
              </a:rPr>
              <a:t> </a:t>
            </a:r>
            <a:r>
              <a:rPr sz="2400" spc="-45" dirty="0">
                <a:latin typeface="Verdana"/>
                <a:cs typeface="Verdana"/>
              </a:rPr>
              <a:t>process</a:t>
            </a:r>
            <a:r>
              <a:rPr sz="2400" spc="-170" dirty="0">
                <a:latin typeface="Verdana"/>
                <a:cs typeface="Verdana"/>
              </a:rPr>
              <a:t> </a:t>
            </a:r>
            <a:r>
              <a:rPr sz="2400" spc="-60" dirty="0">
                <a:latin typeface="Verdana"/>
                <a:cs typeface="Verdana"/>
              </a:rPr>
              <a:t>across</a:t>
            </a:r>
            <a:r>
              <a:rPr sz="2400" spc="-170" dirty="0">
                <a:latin typeface="Verdana"/>
                <a:cs typeface="Verdana"/>
              </a:rPr>
              <a:t> </a:t>
            </a:r>
            <a:r>
              <a:rPr sz="2400" spc="-40" dirty="0">
                <a:latin typeface="Verdana"/>
                <a:cs typeface="Verdana"/>
              </a:rPr>
              <a:t>many</a:t>
            </a:r>
            <a:r>
              <a:rPr sz="2400" spc="-175" dirty="0">
                <a:latin typeface="Verdana"/>
                <a:cs typeface="Verdana"/>
              </a:rPr>
              <a:t> </a:t>
            </a:r>
            <a:r>
              <a:rPr sz="2400" dirty="0">
                <a:latin typeface="Cambria Math"/>
                <a:cs typeface="Cambria Math"/>
              </a:rPr>
              <a:t>𝑥</a:t>
            </a:r>
            <a:r>
              <a:rPr sz="2400" spc="210" dirty="0">
                <a:latin typeface="Cambria Math"/>
                <a:cs typeface="Cambria Math"/>
              </a:rPr>
              <a:t> </a:t>
            </a:r>
            <a:r>
              <a:rPr sz="2400" spc="-65" dirty="0">
                <a:latin typeface="Verdana"/>
                <a:cs typeface="Verdana"/>
              </a:rPr>
              <a:t>values</a:t>
            </a:r>
            <a:r>
              <a:rPr sz="2400" spc="-165" dirty="0">
                <a:latin typeface="Verdana"/>
                <a:cs typeface="Verdana"/>
              </a:rPr>
              <a:t> </a:t>
            </a:r>
            <a:r>
              <a:rPr sz="2400" spc="-20" dirty="0">
                <a:latin typeface="Verdana"/>
                <a:cs typeface="Verdana"/>
              </a:rPr>
              <a:t>to</a:t>
            </a:r>
            <a:r>
              <a:rPr sz="2400" spc="-170" dirty="0">
                <a:latin typeface="Verdana"/>
                <a:cs typeface="Verdana"/>
              </a:rPr>
              <a:t> </a:t>
            </a:r>
            <a:r>
              <a:rPr sz="2400" dirty="0">
                <a:latin typeface="Verdana"/>
                <a:cs typeface="Verdana"/>
              </a:rPr>
              <a:t>obtain</a:t>
            </a:r>
            <a:r>
              <a:rPr sz="2400" spc="-175" dirty="0">
                <a:latin typeface="Verdana"/>
                <a:cs typeface="Verdana"/>
              </a:rPr>
              <a:t> </a:t>
            </a:r>
            <a:r>
              <a:rPr sz="2400" spc="200" dirty="0">
                <a:latin typeface="Verdana"/>
                <a:cs typeface="Verdana"/>
              </a:rPr>
              <a:t>a</a:t>
            </a:r>
            <a:r>
              <a:rPr sz="2400" spc="-175" dirty="0">
                <a:latin typeface="Verdana"/>
                <a:cs typeface="Verdana"/>
              </a:rPr>
              <a:t> </a:t>
            </a:r>
            <a:r>
              <a:rPr sz="2400" spc="-75" dirty="0">
                <a:latin typeface="Verdana"/>
                <a:cs typeface="Verdana"/>
              </a:rPr>
              <a:t>smooth</a:t>
            </a:r>
            <a:r>
              <a:rPr sz="2400" spc="-175" dirty="0">
                <a:latin typeface="Verdana"/>
                <a:cs typeface="Verdana"/>
              </a:rPr>
              <a:t> </a:t>
            </a:r>
            <a:r>
              <a:rPr sz="2400" spc="-25" dirty="0">
                <a:latin typeface="Verdana"/>
                <a:cs typeface="Verdana"/>
              </a:rPr>
              <a:t>fit</a:t>
            </a:r>
            <a:endParaRPr sz="2400">
              <a:latin typeface="Verdana"/>
              <a:cs typeface="Verdan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343400">
              <a:lnSpc>
                <a:spcPct val="100000"/>
              </a:lnSpc>
              <a:spcBef>
                <a:spcPts val="100"/>
              </a:spcBef>
            </a:pPr>
            <a:r>
              <a:rPr spc="-735" dirty="0"/>
              <a:t>LOWESS</a:t>
            </a:r>
          </a:p>
        </p:txBody>
      </p:sp>
      <p:sp>
        <p:nvSpPr>
          <p:cNvPr id="3" name="object 3"/>
          <p:cNvSpPr txBox="1"/>
          <p:nvPr/>
        </p:nvSpPr>
        <p:spPr>
          <a:xfrm>
            <a:off x="688340" y="1621028"/>
            <a:ext cx="10784840" cy="39116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400" spc="-145" dirty="0">
                <a:latin typeface="Verdana"/>
                <a:cs typeface="Verdana"/>
              </a:rPr>
              <a:t>The</a:t>
            </a:r>
            <a:r>
              <a:rPr sz="2400" spc="-165" dirty="0">
                <a:latin typeface="Verdana"/>
                <a:cs typeface="Verdana"/>
              </a:rPr>
              <a:t> </a:t>
            </a:r>
            <a:r>
              <a:rPr sz="2400" spc="-215" dirty="0">
                <a:latin typeface="Verdana"/>
                <a:cs typeface="Verdana"/>
              </a:rPr>
              <a:t>LOWESS</a:t>
            </a:r>
            <a:r>
              <a:rPr sz="2400" spc="-165" dirty="0">
                <a:latin typeface="Verdana"/>
                <a:cs typeface="Verdana"/>
              </a:rPr>
              <a:t> </a:t>
            </a:r>
            <a:r>
              <a:rPr sz="2400" spc="-155" dirty="0">
                <a:latin typeface="Verdana"/>
                <a:cs typeface="Verdana"/>
              </a:rPr>
              <a:t>fit</a:t>
            </a:r>
            <a:r>
              <a:rPr sz="2400" spc="-170" dirty="0">
                <a:latin typeface="Verdana"/>
                <a:cs typeface="Verdana"/>
              </a:rPr>
              <a:t> </a:t>
            </a:r>
            <a:r>
              <a:rPr sz="2400" spc="135" dirty="0">
                <a:latin typeface="Verdana"/>
                <a:cs typeface="Verdana"/>
              </a:rPr>
              <a:t>can</a:t>
            </a:r>
            <a:r>
              <a:rPr sz="2400" spc="-170" dirty="0">
                <a:latin typeface="Verdana"/>
                <a:cs typeface="Verdana"/>
              </a:rPr>
              <a:t> </a:t>
            </a:r>
            <a:r>
              <a:rPr sz="2400" spc="125" dirty="0">
                <a:latin typeface="Verdana"/>
                <a:cs typeface="Verdana"/>
              </a:rPr>
              <a:t>be</a:t>
            </a:r>
            <a:r>
              <a:rPr sz="2400" spc="-165" dirty="0">
                <a:latin typeface="Verdana"/>
                <a:cs typeface="Verdana"/>
              </a:rPr>
              <a:t> </a:t>
            </a:r>
            <a:r>
              <a:rPr sz="2400" spc="-30" dirty="0">
                <a:latin typeface="Verdana"/>
                <a:cs typeface="Verdana"/>
              </a:rPr>
              <a:t>used</a:t>
            </a:r>
            <a:r>
              <a:rPr sz="2400" spc="-165" dirty="0">
                <a:latin typeface="Verdana"/>
                <a:cs typeface="Verdana"/>
              </a:rPr>
              <a:t> </a:t>
            </a:r>
            <a:r>
              <a:rPr sz="2400" spc="-70" dirty="0">
                <a:latin typeface="Verdana"/>
                <a:cs typeface="Verdana"/>
              </a:rPr>
              <a:t>as</a:t>
            </a:r>
            <a:r>
              <a:rPr sz="2400" spc="-160" dirty="0">
                <a:latin typeface="Verdana"/>
                <a:cs typeface="Verdana"/>
              </a:rPr>
              <a:t> </a:t>
            </a:r>
            <a:r>
              <a:rPr sz="2400" spc="60" dirty="0">
                <a:latin typeface="Verdana"/>
                <a:cs typeface="Verdana"/>
              </a:rPr>
              <a:t>an</a:t>
            </a:r>
            <a:r>
              <a:rPr sz="2400" spc="-170" dirty="0">
                <a:latin typeface="Verdana"/>
                <a:cs typeface="Verdana"/>
              </a:rPr>
              <a:t> </a:t>
            </a:r>
            <a:r>
              <a:rPr sz="2400" spc="-60" dirty="0">
                <a:latin typeface="Verdana"/>
                <a:cs typeface="Verdana"/>
              </a:rPr>
              <a:t>estimate</a:t>
            </a:r>
            <a:r>
              <a:rPr sz="2400" spc="-165" dirty="0">
                <a:latin typeface="Verdana"/>
                <a:cs typeface="Verdana"/>
              </a:rPr>
              <a:t> </a:t>
            </a:r>
            <a:r>
              <a:rPr sz="2400" dirty="0">
                <a:latin typeface="Verdana"/>
                <a:cs typeface="Verdana"/>
              </a:rPr>
              <a:t>of</a:t>
            </a:r>
            <a:r>
              <a:rPr sz="2400" spc="-175" dirty="0">
                <a:latin typeface="Verdana"/>
                <a:cs typeface="Verdana"/>
              </a:rPr>
              <a:t> </a:t>
            </a:r>
            <a:r>
              <a:rPr sz="2400" spc="-40" dirty="0">
                <a:latin typeface="Verdana"/>
                <a:cs typeface="Verdana"/>
              </a:rPr>
              <a:t>the</a:t>
            </a:r>
            <a:r>
              <a:rPr sz="2400" spc="-165" dirty="0">
                <a:latin typeface="Verdana"/>
                <a:cs typeface="Verdana"/>
              </a:rPr>
              <a:t> </a:t>
            </a:r>
            <a:r>
              <a:rPr sz="2400" spc="-60" dirty="0">
                <a:latin typeface="Verdana"/>
                <a:cs typeface="Verdana"/>
              </a:rPr>
              <a:t>trend</a:t>
            </a:r>
            <a:r>
              <a:rPr sz="2400" spc="-160" dirty="0">
                <a:latin typeface="Verdana"/>
                <a:cs typeface="Verdana"/>
              </a:rPr>
              <a:t> </a:t>
            </a:r>
            <a:r>
              <a:rPr sz="2400" dirty="0">
                <a:latin typeface="Verdana"/>
                <a:cs typeface="Verdana"/>
              </a:rPr>
              <a:t>of</a:t>
            </a:r>
            <a:r>
              <a:rPr sz="2400" spc="-175" dirty="0">
                <a:latin typeface="Verdana"/>
                <a:cs typeface="Verdana"/>
              </a:rPr>
              <a:t> </a:t>
            </a:r>
            <a:r>
              <a:rPr sz="2400" spc="200" dirty="0">
                <a:latin typeface="Verdana"/>
                <a:cs typeface="Verdana"/>
              </a:rPr>
              <a:t>a</a:t>
            </a:r>
            <a:r>
              <a:rPr sz="2400" spc="-170" dirty="0">
                <a:latin typeface="Verdana"/>
                <a:cs typeface="Verdana"/>
              </a:rPr>
              <a:t> </a:t>
            </a:r>
            <a:r>
              <a:rPr sz="2400" spc="-85" dirty="0">
                <a:latin typeface="Verdana"/>
                <a:cs typeface="Verdana"/>
              </a:rPr>
              <a:t>time</a:t>
            </a:r>
            <a:r>
              <a:rPr sz="2400" spc="-165" dirty="0">
                <a:latin typeface="Verdana"/>
                <a:cs typeface="Verdana"/>
              </a:rPr>
              <a:t> </a:t>
            </a:r>
            <a:r>
              <a:rPr sz="2400" spc="-85" dirty="0">
                <a:latin typeface="Verdana"/>
                <a:cs typeface="Verdana"/>
              </a:rPr>
              <a:t>series</a:t>
            </a:r>
            <a:endParaRPr sz="2400" dirty="0">
              <a:latin typeface="Verdana"/>
              <a:cs typeface="Verdana"/>
            </a:endParaRPr>
          </a:p>
        </p:txBody>
      </p:sp>
      <p:pic>
        <p:nvPicPr>
          <p:cNvPr id="4" name="object 4"/>
          <p:cNvPicPr/>
          <p:nvPr/>
        </p:nvPicPr>
        <p:blipFill>
          <a:blip r:embed="rId2" cstate="print"/>
          <a:stretch>
            <a:fillRect/>
          </a:stretch>
        </p:blipFill>
        <p:spPr>
          <a:xfrm>
            <a:off x="1498479" y="2454720"/>
            <a:ext cx="9195038" cy="3671439"/>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26</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857625">
              <a:lnSpc>
                <a:spcPct val="100000"/>
              </a:lnSpc>
              <a:spcBef>
                <a:spcPts val="100"/>
              </a:spcBef>
            </a:pPr>
            <a:r>
              <a:rPr spc="-480" dirty="0"/>
              <a:t>Parameters</a:t>
            </a:r>
          </a:p>
        </p:txBody>
      </p:sp>
      <p:sp>
        <p:nvSpPr>
          <p:cNvPr id="3" name="object 3"/>
          <p:cNvSpPr txBox="1"/>
          <p:nvPr/>
        </p:nvSpPr>
        <p:spPr>
          <a:xfrm>
            <a:off x="688340" y="1541780"/>
            <a:ext cx="5641975" cy="4142740"/>
          </a:xfrm>
          <a:prstGeom prst="rect">
            <a:avLst/>
          </a:prstGeom>
        </p:spPr>
        <p:txBody>
          <a:bodyPr vert="horz" wrap="square" lIns="0" tIns="92075" rIns="0" bIns="0" rtlCol="0">
            <a:spAutoFit/>
          </a:bodyPr>
          <a:lstStyle/>
          <a:p>
            <a:pPr marL="354965" indent="-342265">
              <a:lnSpc>
                <a:spcPct val="100000"/>
              </a:lnSpc>
              <a:spcBef>
                <a:spcPts val="725"/>
              </a:spcBef>
              <a:buFont typeface="Arial MT"/>
              <a:buChar char="•"/>
              <a:tabLst>
                <a:tab pos="354965" algn="l"/>
              </a:tabLst>
            </a:pPr>
            <a:r>
              <a:rPr sz="2400" dirty="0">
                <a:latin typeface="Cambria Math"/>
                <a:cs typeface="Cambria Math"/>
              </a:rPr>
              <a:t>𝑓:</a:t>
            </a:r>
            <a:r>
              <a:rPr sz="2400" spc="15" dirty="0">
                <a:latin typeface="Cambria Math"/>
                <a:cs typeface="Cambria Math"/>
              </a:rPr>
              <a:t> </a:t>
            </a:r>
            <a:r>
              <a:rPr sz="2400" spc="-50" dirty="0">
                <a:latin typeface="Verdana"/>
                <a:cs typeface="Verdana"/>
              </a:rPr>
              <a:t>Fraction</a:t>
            </a:r>
            <a:r>
              <a:rPr sz="2400" spc="-160" dirty="0">
                <a:latin typeface="Verdana"/>
                <a:cs typeface="Verdana"/>
              </a:rPr>
              <a:t> </a:t>
            </a:r>
            <a:r>
              <a:rPr sz="2400" dirty="0">
                <a:latin typeface="Verdana"/>
                <a:cs typeface="Verdana"/>
              </a:rPr>
              <a:t>of</a:t>
            </a:r>
            <a:r>
              <a:rPr sz="2400" spc="-165" dirty="0">
                <a:latin typeface="Verdana"/>
                <a:cs typeface="Verdana"/>
              </a:rPr>
              <a:t> </a:t>
            </a:r>
            <a:r>
              <a:rPr sz="2400" spc="85" dirty="0">
                <a:latin typeface="Verdana"/>
                <a:cs typeface="Verdana"/>
              </a:rPr>
              <a:t>data</a:t>
            </a:r>
            <a:r>
              <a:rPr sz="2400" spc="-160" dirty="0">
                <a:latin typeface="Verdana"/>
                <a:cs typeface="Verdana"/>
              </a:rPr>
              <a:t> </a:t>
            </a:r>
            <a:r>
              <a:rPr sz="2400" spc="-110" dirty="0">
                <a:latin typeface="Verdana"/>
                <a:cs typeface="Verdana"/>
              </a:rPr>
              <a:t>for</a:t>
            </a:r>
            <a:r>
              <a:rPr sz="2400" spc="-155" dirty="0">
                <a:latin typeface="Verdana"/>
                <a:cs typeface="Verdana"/>
              </a:rPr>
              <a:t> </a:t>
            </a:r>
            <a:r>
              <a:rPr sz="2400" dirty="0">
                <a:latin typeface="Verdana"/>
                <a:cs typeface="Verdana"/>
              </a:rPr>
              <a:t>window</a:t>
            </a:r>
            <a:r>
              <a:rPr sz="2400" spc="-155" dirty="0">
                <a:latin typeface="Verdana"/>
                <a:cs typeface="Verdana"/>
              </a:rPr>
              <a:t> </a:t>
            </a:r>
            <a:r>
              <a:rPr sz="2400" spc="-20" dirty="0">
                <a:latin typeface="Verdana"/>
                <a:cs typeface="Verdana"/>
              </a:rPr>
              <a:t>size</a:t>
            </a:r>
            <a:endParaRPr sz="2400">
              <a:latin typeface="Verdana"/>
              <a:cs typeface="Verdana"/>
            </a:endParaRPr>
          </a:p>
          <a:p>
            <a:pPr marL="755015" lvl="1" indent="-285115">
              <a:lnSpc>
                <a:spcPct val="100000"/>
              </a:lnSpc>
              <a:spcBef>
                <a:spcPts val="520"/>
              </a:spcBef>
              <a:buFont typeface="Arial MT"/>
              <a:buChar char="–"/>
              <a:tabLst>
                <a:tab pos="755015" algn="l"/>
              </a:tabLst>
            </a:pPr>
            <a:r>
              <a:rPr sz="2000" spc="-70" dirty="0">
                <a:latin typeface="Verdana"/>
                <a:cs typeface="Verdana"/>
              </a:rPr>
              <a:t>Determines</a:t>
            </a:r>
            <a:r>
              <a:rPr sz="2000" spc="-130" dirty="0">
                <a:latin typeface="Verdana"/>
                <a:cs typeface="Verdana"/>
              </a:rPr>
              <a:t> </a:t>
            </a:r>
            <a:r>
              <a:rPr sz="2000" spc="-85" dirty="0">
                <a:latin typeface="Verdana"/>
                <a:cs typeface="Verdana"/>
              </a:rPr>
              <a:t>smoothness</a:t>
            </a:r>
            <a:r>
              <a:rPr sz="2000" spc="-125" dirty="0">
                <a:latin typeface="Verdana"/>
                <a:cs typeface="Verdana"/>
              </a:rPr>
              <a:t> </a:t>
            </a:r>
            <a:r>
              <a:rPr sz="2000" dirty="0">
                <a:latin typeface="Verdana"/>
                <a:cs typeface="Verdana"/>
              </a:rPr>
              <a:t>of</a:t>
            </a:r>
            <a:r>
              <a:rPr sz="2000" spc="-130" dirty="0">
                <a:latin typeface="Verdana"/>
                <a:cs typeface="Verdana"/>
              </a:rPr>
              <a:t> </a:t>
            </a:r>
            <a:r>
              <a:rPr sz="2000" spc="-20" dirty="0">
                <a:latin typeface="Verdana"/>
                <a:cs typeface="Verdana"/>
              </a:rPr>
              <a:t>the</a:t>
            </a:r>
            <a:r>
              <a:rPr sz="2000" spc="-130" dirty="0">
                <a:latin typeface="Verdana"/>
                <a:cs typeface="Verdana"/>
              </a:rPr>
              <a:t> </a:t>
            </a:r>
            <a:r>
              <a:rPr sz="2000" spc="-25" dirty="0">
                <a:latin typeface="Verdana"/>
                <a:cs typeface="Verdana"/>
              </a:rPr>
              <a:t>fit</a:t>
            </a:r>
            <a:endParaRPr sz="2000">
              <a:latin typeface="Verdana"/>
              <a:cs typeface="Verdana"/>
            </a:endParaRPr>
          </a:p>
          <a:p>
            <a:pPr marL="755015" lvl="1" indent="-285115">
              <a:lnSpc>
                <a:spcPct val="100000"/>
              </a:lnSpc>
              <a:spcBef>
                <a:spcPts val="500"/>
              </a:spcBef>
              <a:buFont typeface="Arial MT"/>
              <a:buChar char="–"/>
              <a:tabLst>
                <a:tab pos="755015" algn="l"/>
              </a:tabLst>
            </a:pPr>
            <a:r>
              <a:rPr sz="2000" spc="120" dirty="0">
                <a:latin typeface="Verdana"/>
                <a:cs typeface="Verdana"/>
              </a:rPr>
              <a:t>Good</a:t>
            </a:r>
            <a:r>
              <a:rPr sz="2000" spc="-75" dirty="0">
                <a:latin typeface="Verdana"/>
                <a:cs typeface="Verdana"/>
              </a:rPr>
              <a:t> </a:t>
            </a:r>
            <a:r>
              <a:rPr sz="2000" spc="-10" dirty="0">
                <a:latin typeface="Verdana"/>
                <a:cs typeface="Verdana"/>
              </a:rPr>
              <a:t>value</a:t>
            </a:r>
            <a:r>
              <a:rPr sz="2000" spc="-80" dirty="0">
                <a:latin typeface="Verdana"/>
                <a:cs typeface="Verdana"/>
              </a:rPr>
              <a:t> </a:t>
            </a:r>
            <a:r>
              <a:rPr sz="2000" dirty="0">
                <a:latin typeface="Verdana"/>
                <a:cs typeface="Verdana"/>
              </a:rPr>
              <a:t>depends</a:t>
            </a:r>
            <a:r>
              <a:rPr sz="2000" spc="-80" dirty="0">
                <a:latin typeface="Verdana"/>
                <a:cs typeface="Verdana"/>
              </a:rPr>
              <a:t> </a:t>
            </a:r>
            <a:r>
              <a:rPr sz="2000" dirty="0">
                <a:latin typeface="Verdana"/>
                <a:cs typeface="Verdana"/>
              </a:rPr>
              <a:t>on</a:t>
            </a:r>
            <a:r>
              <a:rPr sz="2000" spc="-75" dirty="0">
                <a:latin typeface="Verdana"/>
                <a:cs typeface="Verdana"/>
              </a:rPr>
              <a:t> </a:t>
            </a:r>
            <a:r>
              <a:rPr sz="2000" spc="55" dirty="0">
                <a:latin typeface="Verdana"/>
                <a:cs typeface="Verdana"/>
              </a:rPr>
              <a:t>data</a:t>
            </a:r>
            <a:endParaRPr sz="2000">
              <a:latin typeface="Verdana"/>
              <a:cs typeface="Verdana"/>
            </a:endParaRPr>
          </a:p>
          <a:p>
            <a:pPr marL="755650" marR="321310" lvl="1" indent="-285750">
              <a:lnSpc>
                <a:spcPct val="100000"/>
              </a:lnSpc>
              <a:spcBef>
                <a:spcPts val="505"/>
              </a:spcBef>
              <a:buFont typeface="Arial MT"/>
              <a:buChar char="–"/>
              <a:tabLst>
                <a:tab pos="755650" algn="l"/>
              </a:tabLst>
            </a:pPr>
            <a:r>
              <a:rPr sz="2000" spc="-150" dirty="0">
                <a:latin typeface="Verdana"/>
                <a:cs typeface="Verdana"/>
              </a:rPr>
              <a:t>Trying</a:t>
            </a:r>
            <a:r>
              <a:rPr sz="2000" spc="-125" dirty="0">
                <a:latin typeface="Verdana"/>
                <a:cs typeface="Verdana"/>
              </a:rPr>
              <a:t> </a:t>
            </a:r>
            <a:r>
              <a:rPr sz="2000" dirty="0">
                <a:latin typeface="Verdana"/>
                <a:cs typeface="Verdana"/>
              </a:rPr>
              <a:t>to</a:t>
            </a:r>
            <a:r>
              <a:rPr sz="2000" spc="-130" dirty="0">
                <a:latin typeface="Verdana"/>
                <a:cs typeface="Verdana"/>
              </a:rPr>
              <a:t> </a:t>
            </a:r>
            <a:r>
              <a:rPr sz="2000" dirty="0">
                <a:latin typeface="Verdana"/>
                <a:cs typeface="Verdana"/>
              </a:rPr>
              <a:t>have</a:t>
            </a:r>
            <a:r>
              <a:rPr sz="2000" spc="-130" dirty="0">
                <a:latin typeface="Verdana"/>
                <a:cs typeface="Verdana"/>
              </a:rPr>
              <a:t> </a:t>
            </a:r>
            <a:r>
              <a:rPr sz="2000" spc="-65" dirty="0">
                <a:latin typeface="Verdana"/>
                <a:cs typeface="Verdana"/>
              </a:rPr>
              <a:t>as</a:t>
            </a:r>
            <a:r>
              <a:rPr sz="2000" spc="-130" dirty="0">
                <a:latin typeface="Verdana"/>
                <a:cs typeface="Verdana"/>
              </a:rPr>
              <a:t> </a:t>
            </a:r>
            <a:r>
              <a:rPr sz="2000" spc="-60" dirty="0">
                <a:latin typeface="Verdana"/>
                <a:cs typeface="Verdana"/>
              </a:rPr>
              <a:t>smooth</a:t>
            </a:r>
            <a:r>
              <a:rPr sz="2000" spc="-125" dirty="0">
                <a:latin typeface="Verdana"/>
                <a:cs typeface="Verdana"/>
              </a:rPr>
              <a:t> </a:t>
            </a:r>
            <a:r>
              <a:rPr sz="2000" spc="155" dirty="0">
                <a:latin typeface="Verdana"/>
                <a:cs typeface="Verdana"/>
              </a:rPr>
              <a:t>a</a:t>
            </a:r>
            <a:r>
              <a:rPr sz="2000" spc="-135" dirty="0">
                <a:latin typeface="Verdana"/>
                <a:cs typeface="Verdana"/>
              </a:rPr>
              <a:t> </a:t>
            </a:r>
            <a:r>
              <a:rPr sz="2000" spc="-120" dirty="0">
                <a:latin typeface="Verdana"/>
                <a:cs typeface="Verdana"/>
              </a:rPr>
              <a:t>fit</a:t>
            </a:r>
            <a:r>
              <a:rPr sz="2000" spc="-135" dirty="0">
                <a:latin typeface="Verdana"/>
                <a:cs typeface="Verdana"/>
              </a:rPr>
              <a:t> </a:t>
            </a:r>
            <a:r>
              <a:rPr sz="2000" spc="-30" dirty="0">
                <a:latin typeface="Verdana"/>
                <a:cs typeface="Verdana"/>
              </a:rPr>
              <a:t>without </a:t>
            </a:r>
            <a:r>
              <a:rPr sz="2000" spc="-85" dirty="0">
                <a:latin typeface="Verdana"/>
                <a:cs typeface="Verdana"/>
              </a:rPr>
              <a:t>distorting</a:t>
            </a:r>
            <a:r>
              <a:rPr sz="2000" spc="-125" dirty="0">
                <a:latin typeface="Verdana"/>
                <a:cs typeface="Verdana"/>
              </a:rPr>
              <a:t> </a:t>
            </a:r>
            <a:r>
              <a:rPr sz="2000" spc="-60" dirty="0">
                <a:latin typeface="Verdana"/>
                <a:cs typeface="Verdana"/>
              </a:rPr>
              <a:t>patterns</a:t>
            </a:r>
            <a:r>
              <a:rPr sz="2000" spc="-130" dirty="0">
                <a:latin typeface="Verdana"/>
                <a:cs typeface="Verdana"/>
              </a:rPr>
              <a:t> </a:t>
            </a:r>
            <a:r>
              <a:rPr sz="2000" spc="-105" dirty="0">
                <a:latin typeface="Verdana"/>
                <a:cs typeface="Verdana"/>
              </a:rPr>
              <a:t>in</a:t>
            </a:r>
            <a:r>
              <a:rPr sz="2000" spc="-125" dirty="0">
                <a:latin typeface="Verdana"/>
                <a:cs typeface="Verdana"/>
              </a:rPr>
              <a:t> </a:t>
            </a:r>
            <a:r>
              <a:rPr sz="2000" spc="-20" dirty="0">
                <a:latin typeface="Verdana"/>
                <a:cs typeface="Verdana"/>
              </a:rPr>
              <a:t>the</a:t>
            </a:r>
            <a:r>
              <a:rPr sz="2000" spc="-130" dirty="0">
                <a:latin typeface="Verdana"/>
                <a:cs typeface="Verdana"/>
              </a:rPr>
              <a:t> </a:t>
            </a:r>
            <a:r>
              <a:rPr sz="2000" spc="55" dirty="0">
                <a:latin typeface="Verdana"/>
                <a:cs typeface="Verdana"/>
              </a:rPr>
              <a:t>data</a:t>
            </a:r>
            <a:endParaRPr sz="2000">
              <a:latin typeface="Verdana"/>
              <a:cs typeface="Verdana"/>
            </a:endParaRPr>
          </a:p>
          <a:p>
            <a:pPr marL="755015" lvl="1" indent="-285115">
              <a:lnSpc>
                <a:spcPct val="100000"/>
              </a:lnSpc>
              <a:spcBef>
                <a:spcPts val="480"/>
              </a:spcBef>
              <a:buFont typeface="Arial MT"/>
              <a:buChar char="–"/>
              <a:tabLst>
                <a:tab pos="755015" algn="l"/>
              </a:tabLst>
            </a:pPr>
            <a:r>
              <a:rPr sz="2000" spc="105" dirty="0">
                <a:latin typeface="Verdana"/>
                <a:cs typeface="Verdana"/>
              </a:rPr>
              <a:t>Can</a:t>
            </a:r>
            <a:r>
              <a:rPr sz="2000" spc="-135" dirty="0">
                <a:latin typeface="Verdana"/>
                <a:cs typeface="Verdana"/>
              </a:rPr>
              <a:t> </a:t>
            </a:r>
            <a:r>
              <a:rPr sz="2000" spc="-95" dirty="0">
                <a:latin typeface="Verdana"/>
                <a:cs typeface="Verdana"/>
              </a:rPr>
              <a:t>set</a:t>
            </a:r>
            <a:r>
              <a:rPr sz="2000" spc="-140" dirty="0">
                <a:latin typeface="Verdana"/>
                <a:cs typeface="Verdana"/>
              </a:rPr>
              <a:t> </a:t>
            </a:r>
            <a:r>
              <a:rPr sz="2000" spc="-110" dirty="0">
                <a:latin typeface="Verdana"/>
                <a:cs typeface="Verdana"/>
              </a:rPr>
              <a:t>visually</a:t>
            </a:r>
            <a:r>
              <a:rPr sz="2000" spc="-135" dirty="0">
                <a:latin typeface="Verdana"/>
                <a:cs typeface="Verdana"/>
              </a:rPr>
              <a:t> </a:t>
            </a:r>
            <a:r>
              <a:rPr sz="2000" spc="-85" dirty="0">
                <a:latin typeface="Verdana"/>
                <a:cs typeface="Verdana"/>
              </a:rPr>
              <a:t>or</a:t>
            </a:r>
            <a:r>
              <a:rPr sz="2000" spc="-135" dirty="0">
                <a:latin typeface="Verdana"/>
                <a:cs typeface="Verdana"/>
              </a:rPr>
              <a:t> </a:t>
            </a:r>
            <a:r>
              <a:rPr sz="2000" spc="-90" dirty="0">
                <a:latin typeface="Verdana"/>
                <a:cs typeface="Verdana"/>
              </a:rPr>
              <a:t>using</a:t>
            </a:r>
            <a:r>
              <a:rPr sz="2000" spc="-130" dirty="0">
                <a:latin typeface="Verdana"/>
                <a:cs typeface="Verdana"/>
              </a:rPr>
              <a:t> </a:t>
            </a:r>
            <a:r>
              <a:rPr sz="2000" spc="-125" dirty="0">
                <a:latin typeface="Verdana"/>
                <a:cs typeface="Verdana"/>
              </a:rPr>
              <a:t>cross-</a:t>
            </a:r>
            <a:r>
              <a:rPr sz="2000" spc="-10" dirty="0">
                <a:latin typeface="Verdana"/>
                <a:cs typeface="Verdana"/>
              </a:rPr>
              <a:t>validation</a:t>
            </a:r>
            <a:endParaRPr sz="2000">
              <a:latin typeface="Verdana"/>
              <a:cs typeface="Verdana"/>
            </a:endParaRPr>
          </a:p>
          <a:p>
            <a:pPr lvl="1">
              <a:lnSpc>
                <a:spcPct val="100000"/>
              </a:lnSpc>
              <a:spcBef>
                <a:spcPts val="960"/>
              </a:spcBef>
              <a:buFont typeface="Arial MT"/>
              <a:buChar char="–"/>
            </a:pPr>
            <a:endParaRPr sz="2000">
              <a:latin typeface="Verdana"/>
              <a:cs typeface="Verdana"/>
            </a:endParaRPr>
          </a:p>
          <a:p>
            <a:pPr marL="355600" marR="550545" indent="-342900">
              <a:lnSpc>
                <a:spcPct val="100800"/>
              </a:lnSpc>
              <a:spcBef>
                <a:spcPts val="5"/>
              </a:spcBef>
              <a:buFont typeface="Arial MT"/>
              <a:buChar char="•"/>
              <a:tabLst>
                <a:tab pos="355600" algn="l"/>
              </a:tabLst>
            </a:pPr>
            <a:r>
              <a:rPr sz="2400" spc="-185" dirty="0">
                <a:latin typeface="Cambria Math"/>
                <a:cs typeface="Cambria Math"/>
              </a:rPr>
              <a:t>𝑖</a:t>
            </a:r>
            <a:r>
              <a:rPr sz="2400" spc="-185" dirty="0">
                <a:latin typeface="Verdana"/>
                <a:cs typeface="Verdana"/>
              </a:rPr>
              <a:t>:</a:t>
            </a:r>
            <a:r>
              <a:rPr sz="2400" spc="-170" dirty="0">
                <a:latin typeface="Verdana"/>
                <a:cs typeface="Verdana"/>
              </a:rPr>
              <a:t> </a:t>
            </a:r>
            <a:r>
              <a:rPr sz="2400" spc="-45" dirty="0">
                <a:latin typeface="Verdana"/>
                <a:cs typeface="Verdana"/>
              </a:rPr>
              <a:t>Number</a:t>
            </a:r>
            <a:r>
              <a:rPr sz="2400" spc="-165" dirty="0">
                <a:latin typeface="Verdana"/>
                <a:cs typeface="Verdana"/>
              </a:rPr>
              <a:t> </a:t>
            </a:r>
            <a:r>
              <a:rPr sz="2400" dirty="0">
                <a:latin typeface="Verdana"/>
                <a:cs typeface="Verdana"/>
              </a:rPr>
              <a:t>of</a:t>
            </a:r>
            <a:r>
              <a:rPr sz="2400" spc="-170" dirty="0">
                <a:latin typeface="Verdana"/>
                <a:cs typeface="Verdana"/>
              </a:rPr>
              <a:t> </a:t>
            </a:r>
            <a:r>
              <a:rPr sz="2400" spc="-100" dirty="0">
                <a:latin typeface="Verdana"/>
                <a:cs typeface="Verdana"/>
              </a:rPr>
              <a:t>iterations</a:t>
            </a:r>
            <a:r>
              <a:rPr sz="2400" spc="-160" dirty="0">
                <a:latin typeface="Verdana"/>
                <a:cs typeface="Verdana"/>
              </a:rPr>
              <a:t> </a:t>
            </a:r>
            <a:r>
              <a:rPr sz="2400" spc="-110" dirty="0">
                <a:latin typeface="Verdana"/>
                <a:cs typeface="Verdana"/>
              </a:rPr>
              <a:t>for</a:t>
            </a:r>
            <a:r>
              <a:rPr sz="2400" spc="-160" dirty="0">
                <a:latin typeface="Verdana"/>
                <a:cs typeface="Verdana"/>
              </a:rPr>
              <a:t> </a:t>
            </a:r>
            <a:r>
              <a:rPr sz="2400" spc="-80" dirty="0">
                <a:latin typeface="Verdana"/>
                <a:cs typeface="Verdana"/>
              </a:rPr>
              <a:t>robust </a:t>
            </a:r>
            <a:r>
              <a:rPr sz="2400" spc="-10" dirty="0">
                <a:latin typeface="Verdana"/>
                <a:cs typeface="Verdana"/>
              </a:rPr>
              <a:t>regression</a:t>
            </a:r>
            <a:endParaRPr sz="2400">
              <a:latin typeface="Verdana"/>
              <a:cs typeface="Verdana"/>
            </a:endParaRPr>
          </a:p>
          <a:p>
            <a:pPr marL="755015" lvl="1" indent="-285115">
              <a:lnSpc>
                <a:spcPct val="100000"/>
              </a:lnSpc>
              <a:spcBef>
                <a:spcPts val="520"/>
              </a:spcBef>
              <a:buFont typeface="Arial MT"/>
              <a:buChar char="–"/>
              <a:tabLst>
                <a:tab pos="755015" algn="l"/>
              </a:tabLst>
            </a:pPr>
            <a:r>
              <a:rPr sz="2000" spc="-145" dirty="0">
                <a:latin typeface="Verdana"/>
                <a:cs typeface="Verdana"/>
              </a:rPr>
              <a:t>Ensures</a:t>
            </a:r>
            <a:r>
              <a:rPr sz="2000" spc="-135" dirty="0">
                <a:latin typeface="Verdana"/>
                <a:cs typeface="Verdana"/>
              </a:rPr>
              <a:t> </a:t>
            </a:r>
            <a:r>
              <a:rPr sz="2000" spc="-105" dirty="0">
                <a:latin typeface="Verdana"/>
                <a:cs typeface="Verdana"/>
              </a:rPr>
              <a:t>robustness</a:t>
            </a:r>
            <a:r>
              <a:rPr sz="2000" spc="-135" dirty="0">
                <a:latin typeface="Verdana"/>
                <a:cs typeface="Verdana"/>
              </a:rPr>
              <a:t> </a:t>
            </a:r>
            <a:r>
              <a:rPr sz="2000" dirty="0">
                <a:latin typeface="Verdana"/>
                <a:cs typeface="Verdana"/>
              </a:rPr>
              <a:t>to</a:t>
            </a:r>
            <a:r>
              <a:rPr sz="2000" spc="-130" dirty="0">
                <a:latin typeface="Verdana"/>
                <a:cs typeface="Verdana"/>
              </a:rPr>
              <a:t> </a:t>
            </a:r>
            <a:r>
              <a:rPr sz="2000" spc="-10" dirty="0">
                <a:latin typeface="Verdana"/>
                <a:cs typeface="Verdana"/>
              </a:rPr>
              <a:t>outliers</a:t>
            </a:r>
            <a:endParaRPr sz="2000">
              <a:latin typeface="Verdana"/>
              <a:cs typeface="Verdana"/>
            </a:endParaRPr>
          </a:p>
          <a:p>
            <a:pPr marL="755015" lvl="1" indent="-285115">
              <a:lnSpc>
                <a:spcPct val="100000"/>
              </a:lnSpc>
              <a:spcBef>
                <a:spcPts val="380"/>
              </a:spcBef>
              <a:buFont typeface="Arial MT"/>
              <a:buChar char="–"/>
              <a:tabLst>
                <a:tab pos="755015" algn="l"/>
              </a:tabLst>
            </a:pPr>
            <a:r>
              <a:rPr sz="2000" spc="-75" dirty="0">
                <a:latin typeface="Verdana"/>
                <a:cs typeface="Verdana"/>
              </a:rPr>
              <a:t>Typically</a:t>
            </a:r>
            <a:r>
              <a:rPr sz="2000" spc="-145" dirty="0">
                <a:latin typeface="Verdana"/>
                <a:cs typeface="Verdana"/>
              </a:rPr>
              <a:t> </a:t>
            </a:r>
            <a:r>
              <a:rPr sz="2000" spc="-95" dirty="0">
                <a:latin typeface="Verdana"/>
                <a:cs typeface="Verdana"/>
              </a:rPr>
              <a:t>set</a:t>
            </a:r>
            <a:r>
              <a:rPr sz="2000" spc="-145" dirty="0">
                <a:latin typeface="Verdana"/>
                <a:cs typeface="Verdana"/>
              </a:rPr>
              <a:t> </a:t>
            </a:r>
            <a:r>
              <a:rPr sz="2000" dirty="0">
                <a:latin typeface="Verdana"/>
                <a:cs typeface="Verdana"/>
              </a:rPr>
              <a:t>to</a:t>
            </a:r>
            <a:r>
              <a:rPr sz="2000" spc="-140" dirty="0">
                <a:latin typeface="Verdana"/>
                <a:cs typeface="Verdana"/>
              </a:rPr>
              <a:t> </a:t>
            </a:r>
            <a:r>
              <a:rPr sz="2000" spc="-185" dirty="0">
                <a:latin typeface="Verdana"/>
                <a:cs typeface="Verdana"/>
              </a:rPr>
              <a:t>2</a:t>
            </a:r>
            <a:r>
              <a:rPr sz="2000" spc="-135" dirty="0">
                <a:latin typeface="Verdana"/>
                <a:cs typeface="Verdana"/>
              </a:rPr>
              <a:t> </a:t>
            </a:r>
            <a:r>
              <a:rPr sz="2000" spc="-85" dirty="0">
                <a:latin typeface="Verdana"/>
                <a:cs typeface="Verdana"/>
              </a:rPr>
              <a:t>or</a:t>
            </a:r>
            <a:r>
              <a:rPr sz="2000" spc="-140" dirty="0">
                <a:latin typeface="Verdana"/>
                <a:cs typeface="Verdana"/>
              </a:rPr>
              <a:t> </a:t>
            </a:r>
            <a:r>
              <a:rPr sz="2000" spc="-185" dirty="0">
                <a:latin typeface="Verdana"/>
                <a:cs typeface="Verdana"/>
              </a:rPr>
              <a:t>3</a:t>
            </a:r>
            <a:r>
              <a:rPr sz="2000" spc="-135" dirty="0">
                <a:latin typeface="Verdana"/>
                <a:cs typeface="Verdana"/>
              </a:rPr>
              <a:t> </a:t>
            </a:r>
            <a:r>
              <a:rPr sz="2000" spc="-25" dirty="0">
                <a:latin typeface="Verdana"/>
                <a:cs typeface="Verdana"/>
              </a:rPr>
              <a:t>[1]</a:t>
            </a:r>
            <a:endParaRPr sz="2000">
              <a:latin typeface="Verdana"/>
              <a:cs typeface="Verdana"/>
            </a:endParaRPr>
          </a:p>
        </p:txBody>
      </p:sp>
      <p:sp>
        <p:nvSpPr>
          <p:cNvPr id="4" name="object 4"/>
          <p:cNvSpPr txBox="1"/>
          <p:nvPr/>
        </p:nvSpPr>
        <p:spPr>
          <a:xfrm>
            <a:off x="11392852" y="6433820"/>
            <a:ext cx="109855"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Verdana"/>
                <a:cs typeface="Verdana"/>
              </a:rPr>
              <a:t>9</a:t>
            </a:r>
            <a:endParaRPr sz="1200">
              <a:latin typeface="Verdana"/>
              <a:cs typeface="Verdana"/>
            </a:endParaRPr>
          </a:p>
        </p:txBody>
      </p:sp>
      <p:pic>
        <p:nvPicPr>
          <p:cNvPr id="5" name="object 5"/>
          <p:cNvPicPr/>
          <p:nvPr/>
        </p:nvPicPr>
        <p:blipFill>
          <a:blip r:embed="rId2" cstate="print"/>
          <a:stretch>
            <a:fillRect/>
          </a:stretch>
        </p:blipFill>
        <p:spPr>
          <a:xfrm>
            <a:off x="7089046" y="1362726"/>
            <a:ext cx="3978972" cy="4895028"/>
          </a:xfrm>
          <a:prstGeom prst="rect">
            <a:avLst/>
          </a:prstGeom>
        </p:spPr>
      </p:pic>
      <p:sp>
        <p:nvSpPr>
          <p:cNvPr id="6" name="object 6"/>
          <p:cNvSpPr txBox="1"/>
          <p:nvPr/>
        </p:nvSpPr>
        <p:spPr>
          <a:xfrm>
            <a:off x="179717" y="6477508"/>
            <a:ext cx="9715500" cy="177800"/>
          </a:xfrm>
          <a:prstGeom prst="rect">
            <a:avLst/>
          </a:prstGeom>
        </p:spPr>
        <p:txBody>
          <a:bodyPr vert="horz" wrap="square" lIns="0" tIns="12700" rIns="0" bIns="0" rtlCol="0">
            <a:spAutoFit/>
          </a:bodyPr>
          <a:lstStyle/>
          <a:p>
            <a:pPr marL="12700">
              <a:lnSpc>
                <a:spcPct val="100000"/>
              </a:lnSpc>
              <a:spcBef>
                <a:spcPts val="100"/>
              </a:spcBef>
            </a:pPr>
            <a:r>
              <a:rPr sz="1000" spc="-105" dirty="0">
                <a:latin typeface="Verdana"/>
                <a:cs typeface="Verdana"/>
              </a:rPr>
              <a:t>[1]</a:t>
            </a:r>
            <a:r>
              <a:rPr sz="1000" spc="-40" dirty="0">
                <a:latin typeface="Verdana"/>
                <a:cs typeface="Verdana"/>
              </a:rPr>
              <a:t> </a:t>
            </a:r>
            <a:r>
              <a:rPr sz="1000" dirty="0">
                <a:latin typeface="Verdana"/>
                <a:cs typeface="Verdana"/>
              </a:rPr>
              <a:t>Cleveland,</a:t>
            </a:r>
            <a:r>
              <a:rPr sz="1000" spc="-40" dirty="0">
                <a:latin typeface="Verdana"/>
                <a:cs typeface="Verdana"/>
              </a:rPr>
              <a:t> </a:t>
            </a:r>
            <a:r>
              <a:rPr sz="1000" spc="-50" dirty="0">
                <a:latin typeface="Verdana"/>
                <a:cs typeface="Verdana"/>
              </a:rPr>
              <a:t>William</a:t>
            </a:r>
            <a:r>
              <a:rPr sz="1000" spc="-35" dirty="0">
                <a:latin typeface="Verdana"/>
                <a:cs typeface="Verdana"/>
              </a:rPr>
              <a:t> </a:t>
            </a:r>
            <a:r>
              <a:rPr sz="1000" spc="-145" dirty="0">
                <a:latin typeface="Verdana"/>
                <a:cs typeface="Verdana"/>
              </a:rPr>
              <a:t>S.</a:t>
            </a:r>
            <a:r>
              <a:rPr sz="1000" spc="-40" dirty="0">
                <a:latin typeface="Verdana"/>
                <a:cs typeface="Verdana"/>
              </a:rPr>
              <a:t> </a:t>
            </a:r>
            <a:r>
              <a:rPr sz="1000" spc="-65" dirty="0">
                <a:latin typeface="Verdana"/>
                <a:cs typeface="Verdana"/>
              </a:rPr>
              <a:t>"Robust</a:t>
            </a:r>
            <a:r>
              <a:rPr sz="1000" spc="-35" dirty="0">
                <a:latin typeface="Verdana"/>
                <a:cs typeface="Verdana"/>
              </a:rPr>
              <a:t> </a:t>
            </a:r>
            <a:r>
              <a:rPr sz="1000" spc="-10" dirty="0">
                <a:latin typeface="Verdana"/>
                <a:cs typeface="Verdana"/>
              </a:rPr>
              <a:t>locally</a:t>
            </a:r>
            <a:r>
              <a:rPr sz="1000" spc="-40" dirty="0">
                <a:latin typeface="Verdana"/>
                <a:cs typeface="Verdana"/>
              </a:rPr>
              <a:t> </a:t>
            </a:r>
            <a:r>
              <a:rPr sz="1000" dirty="0">
                <a:latin typeface="Verdana"/>
                <a:cs typeface="Verdana"/>
              </a:rPr>
              <a:t>weighted</a:t>
            </a:r>
            <a:r>
              <a:rPr sz="1000" spc="-30" dirty="0">
                <a:latin typeface="Verdana"/>
                <a:cs typeface="Verdana"/>
              </a:rPr>
              <a:t> </a:t>
            </a:r>
            <a:r>
              <a:rPr sz="1000" spc="-55" dirty="0">
                <a:latin typeface="Verdana"/>
                <a:cs typeface="Verdana"/>
              </a:rPr>
              <a:t>regression</a:t>
            </a:r>
            <a:r>
              <a:rPr sz="1000" spc="-35" dirty="0">
                <a:latin typeface="Verdana"/>
                <a:cs typeface="Verdana"/>
              </a:rPr>
              <a:t> </a:t>
            </a:r>
            <a:r>
              <a:rPr sz="1000" dirty="0">
                <a:latin typeface="Verdana"/>
                <a:cs typeface="Verdana"/>
              </a:rPr>
              <a:t>and</a:t>
            </a:r>
            <a:r>
              <a:rPr sz="1000" spc="-30" dirty="0">
                <a:latin typeface="Verdana"/>
                <a:cs typeface="Verdana"/>
              </a:rPr>
              <a:t> </a:t>
            </a:r>
            <a:r>
              <a:rPr sz="1000" spc="-40" dirty="0">
                <a:latin typeface="Verdana"/>
                <a:cs typeface="Verdana"/>
              </a:rPr>
              <a:t>smoothing</a:t>
            </a:r>
            <a:r>
              <a:rPr sz="1000" spc="-35" dirty="0">
                <a:latin typeface="Verdana"/>
                <a:cs typeface="Verdana"/>
              </a:rPr>
              <a:t> </a:t>
            </a:r>
            <a:r>
              <a:rPr sz="1000" spc="-50" dirty="0">
                <a:latin typeface="Verdana"/>
                <a:cs typeface="Verdana"/>
              </a:rPr>
              <a:t>scatterplots."</a:t>
            </a:r>
            <a:r>
              <a:rPr sz="1000" spc="-30" dirty="0">
                <a:latin typeface="Verdana"/>
                <a:cs typeface="Verdana"/>
              </a:rPr>
              <a:t> </a:t>
            </a:r>
            <a:r>
              <a:rPr sz="1000" i="1" spc="-25" dirty="0">
                <a:latin typeface="Verdana"/>
                <a:cs typeface="Verdana"/>
              </a:rPr>
              <a:t>Journal</a:t>
            </a:r>
            <a:r>
              <a:rPr sz="1000" i="1" spc="-40" dirty="0">
                <a:latin typeface="Verdana"/>
                <a:cs typeface="Verdana"/>
              </a:rPr>
              <a:t> </a:t>
            </a:r>
            <a:r>
              <a:rPr sz="1000" i="1" dirty="0">
                <a:latin typeface="Verdana"/>
                <a:cs typeface="Verdana"/>
              </a:rPr>
              <a:t>of</a:t>
            </a:r>
            <a:r>
              <a:rPr sz="1000" i="1" spc="-35" dirty="0">
                <a:latin typeface="Verdana"/>
                <a:cs typeface="Verdana"/>
              </a:rPr>
              <a:t> </a:t>
            </a:r>
            <a:r>
              <a:rPr sz="1000" i="1" spc="-25" dirty="0">
                <a:latin typeface="Verdana"/>
                <a:cs typeface="Verdana"/>
              </a:rPr>
              <a:t>the</a:t>
            </a:r>
            <a:r>
              <a:rPr sz="1000" i="1" spc="-40" dirty="0">
                <a:latin typeface="Verdana"/>
                <a:cs typeface="Verdana"/>
              </a:rPr>
              <a:t> </a:t>
            </a:r>
            <a:r>
              <a:rPr sz="1000" i="1" dirty="0">
                <a:latin typeface="Verdana"/>
                <a:cs typeface="Verdana"/>
              </a:rPr>
              <a:t>American</a:t>
            </a:r>
            <a:r>
              <a:rPr sz="1000" i="1" spc="-30" dirty="0">
                <a:latin typeface="Verdana"/>
                <a:cs typeface="Verdana"/>
              </a:rPr>
              <a:t> </a:t>
            </a:r>
            <a:r>
              <a:rPr sz="1000" i="1" spc="-50" dirty="0">
                <a:latin typeface="Verdana"/>
                <a:cs typeface="Verdana"/>
              </a:rPr>
              <a:t>statistical</a:t>
            </a:r>
            <a:r>
              <a:rPr sz="1000" i="1" spc="-40" dirty="0">
                <a:latin typeface="Verdana"/>
                <a:cs typeface="Verdana"/>
              </a:rPr>
              <a:t> </a:t>
            </a:r>
            <a:r>
              <a:rPr sz="1000" i="1" spc="-25" dirty="0">
                <a:latin typeface="Verdana"/>
                <a:cs typeface="Verdana"/>
              </a:rPr>
              <a:t>association</a:t>
            </a:r>
            <a:r>
              <a:rPr sz="1000" i="1" spc="-30" dirty="0">
                <a:latin typeface="Verdana"/>
                <a:cs typeface="Verdana"/>
              </a:rPr>
              <a:t> </a:t>
            </a:r>
            <a:r>
              <a:rPr sz="1000" spc="-100" dirty="0">
                <a:latin typeface="Verdana"/>
                <a:cs typeface="Verdana"/>
              </a:rPr>
              <a:t>74.368</a:t>
            </a:r>
            <a:r>
              <a:rPr sz="1000" spc="-45" dirty="0">
                <a:latin typeface="Verdana"/>
                <a:cs typeface="Verdana"/>
              </a:rPr>
              <a:t> </a:t>
            </a:r>
            <a:r>
              <a:rPr sz="1000" spc="-105" dirty="0">
                <a:latin typeface="Verdana"/>
                <a:cs typeface="Verdana"/>
              </a:rPr>
              <a:t>(1979):</a:t>
            </a:r>
            <a:r>
              <a:rPr sz="1000" spc="-40" dirty="0">
                <a:latin typeface="Verdana"/>
                <a:cs typeface="Verdana"/>
              </a:rPr>
              <a:t> </a:t>
            </a:r>
            <a:r>
              <a:rPr sz="1000" spc="-110" dirty="0">
                <a:latin typeface="Verdana"/>
                <a:cs typeface="Verdana"/>
              </a:rPr>
              <a:t>829-</a:t>
            </a:r>
            <a:r>
              <a:rPr sz="1000" spc="-20" dirty="0">
                <a:latin typeface="Verdana"/>
                <a:cs typeface="Verdana"/>
              </a:rPr>
              <a:t>836.</a:t>
            </a:r>
            <a:endParaRPr sz="1000">
              <a:latin typeface="Verdana"/>
              <a:cs typeface="Verdana"/>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244850">
              <a:lnSpc>
                <a:spcPct val="100000"/>
              </a:lnSpc>
              <a:spcBef>
                <a:spcPts val="100"/>
              </a:spcBef>
            </a:pPr>
            <a:r>
              <a:rPr spc="-465" dirty="0"/>
              <a:t>Implementation</a:t>
            </a:r>
          </a:p>
        </p:txBody>
      </p:sp>
      <p:pic>
        <p:nvPicPr>
          <p:cNvPr id="3" name="object 3"/>
          <p:cNvPicPr/>
          <p:nvPr/>
        </p:nvPicPr>
        <p:blipFill>
          <a:blip r:embed="rId2" cstate="print"/>
          <a:stretch>
            <a:fillRect/>
          </a:stretch>
        </p:blipFill>
        <p:spPr>
          <a:xfrm>
            <a:off x="503030" y="1471679"/>
            <a:ext cx="6591935" cy="4323307"/>
          </a:xfrm>
          <a:prstGeom prst="rect">
            <a:avLst/>
          </a:prstGeom>
        </p:spPr>
      </p:pic>
      <p:pic>
        <p:nvPicPr>
          <p:cNvPr id="4" name="object 4"/>
          <p:cNvPicPr/>
          <p:nvPr/>
        </p:nvPicPr>
        <p:blipFill>
          <a:blip r:embed="rId3" cstate="print"/>
          <a:stretch>
            <a:fillRect/>
          </a:stretch>
        </p:blipFill>
        <p:spPr>
          <a:xfrm>
            <a:off x="7249696" y="1545696"/>
            <a:ext cx="4454846" cy="4262445"/>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10</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11</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998595">
              <a:lnSpc>
                <a:spcPct val="100000"/>
              </a:lnSpc>
              <a:spcBef>
                <a:spcPts val="100"/>
              </a:spcBef>
            </a:pPr>
            <a:r>
              <a:rPr spc="-475" dirty="0"/>
              <a:t>Discussion</a:t>
            </a:r>
          </a:p>
        </p:txBody>
      </p:sp>
      <p:sp>
        <p:nvSpPr>
          <p:cNvPr id="3" name="object 3"/>
          <p:cNvSpPr txBox="1"/>
          <p:nvPr/>
        </p:nvSpPr>
        <p:spPr>
          <a:xfrm>
            <a:off x="688338" y="1541780"/>
            <a:ext cx="5217795" cy="3402965"/>
          </a:xfrm>
          <a:prstGeom prst="rect">
            <a:avLst/>
          </a:prstGeom>
        </p:spPr>
        <p:txBody>
          <a:bodyPr vert="horz" wrap="square" lIns="0" tIns="91440" rIns="0" bIns="0" rtlCol="0">
            <a:spAutoFit/>
          </a:bodyPr>
          <a:lstStyle/>
          <a:p>
            <a:pPr marL="12700">
              <a:lnSpc>
                <a:spcPct val="100000"/>
              </a:lnSpc>
              <a:spcBef>
                <a:spcPts val="720"/>
              </a:spcBef>
            </a:pPr>
            <a:r>
              <a:rPr sz="2400" spc="-20" dirty="0">
                <a:latin typeface="Verdana"/>
                <a:cs typeface="Verdana"/>
              </a:rPr>
              <a:t>Pros</a:t>
            </a:r>
            <a:endParaRPr sz="2400">
              <a:latin typeface="Verdana"/>
              <a:cs typeface="Verdana"/>
            </a:endParaRPr>
          </a:p>
          <a:p>
            <a:pPr marL="354965" indent="-342265">
              <a:lnSpc>
                <a:spcPct val="100000"/>
              </a:lnSpc>
              <a:spcBef>
                <a:spcPts val="625"/>
              </a:spcBef>
              <a:buFont typeface="Arial MT"/>
              <a:buChar char="•"/>
              <a:tabLst>
                <a:tab pos="354965" algn="l"/>
              </a:tabLst>
            </a:pPr>
            <a:r>
              <a:rPr sz="2400" spc="-90" dirty="0">
                <a:latin typeface="Verdana"/>
                <a:cs typeface="Verdana"/>
              </a:rPr>
              <a:t>Robust</a:t>
            </a:r>
            <a:r>
              <a:rPr sz="2400" spc="-180" dirty="0">
                <a:latin typeface="Verdana"/>
                <a:cs typeface="Verdana"/>
              </a:rPr>
              <a:t> </a:t>
            </a:r>
            <a:r>
              <a:rPr sz="2400" spc="-20" dirty="0">
                <a:latin typeface="Verdana"/>
                <a:cs typeface="Verdana"/>
              </a:rPr>
              <a:t>to</a:t>
            </a:r>
            <a:r>
              <a:rPr sz="2400" spc="-170" dirty="0">
                <a:latin typeface="Verdana"/>
                <a:cs typeface="Verdana"/>
              </a:rPr>
              <a:t> </a:t>
            </a:r>
            <a:r>
              <a:rPr sz="2400" spc="-10" dirty="0">
                <a:latin typeface="Verdana"/>
                <a:cs typeface="Verdana"/>
              </a:rPr>
              <a:t>outliers</a:t>
            </a:r>
            <a:endParaRPr sz="2400">
              <a:latin typeface="Verdana"/>
              <a:cs typeface="Verdana"/>
            </a:endParaRPr>
          </a:p>
          <a:p>
            <a:pPr marL="354965" indent="-342265">
              <a:lnSpc>
                <a:spcPct val="100000"/>
              </a:lnSpc>
              <a:spcBef>
                <a:spcPts val="625"/>
              </a:spcBef>
              <a:buFont typeface="Arial MT"/>
              <a:buChar char="•"/>
              <a:tabLst>
                <a:tab pos="354965" algn="l"/>
              </a:tabLst>
            </a:pPr>
            <a:r>
              <a:rPr sz="2400" dirty="0">
                <a:latin typeface="Verdana"/>
                <a:cs typeface="Verdana"/>
              </a:rPr>
              <a:t>No</a:t>
            </a:r>
            <a:r>
              <a:rPr sz="2400" spc="-150" dirty="0">
                <a:latin typeface="Verdana"/>
                <a:cs typeface="Verdana"/>
              </a:rPr>
              <a:t> </a:t>
            </a:r>
            <a:r>
              <a:rPr sz="2400" spc="-160" dirty="0">
                <a:latin typeface="Verdana"/>
                <a:cs typeface="Verdana"/>
              </a:rPr>
              <a:t>missing</a:t>
            </a:r>
            <a:r>
              <a:rPr sz="2400" spc="-165" dirty="0">
                <a:latin typeface="Verdana"/>
                <a:cs typeface="Verdana"/>
              </a:rPr>
              <a:t> </a:t>
            </a:r>
            <a:r>
              <a:rPr sz="2400" spc="85" dirty="0">
                <a:latin typeface="Verdana"/>
                <a:cs typeface="Verdana"/>
              </a:rPr>
              <a:t>data</a:t>
            </a:r>
            <a:r>
              <a:rPr sz="2400" spc="-155" dirty="0">
                <a:latin typeface="Verdana"/>
                <a:cs typeface="Verdana"/>
              </a:rPr>
              <a:t> </a:t>
            </a:r>
            <a:r>
              <a:rPr sz="2400" dirty="0">
                <a:latin typeface="Verdana"/>
                <a:cs typeface="Verdana"/>
              </a:rPr>
              <a:t>at</a:t>
            </a:r>
            <a:r>
              <a:rPr sz="2400" spc="-155" dirty="0">
                <a:latin typeface="Verdana"/>
                <a:cs typeface="Verdana"/>
              </a:rPr>
              <a:t> </a:t>
            </a:r>
            <a:r>
              <a:rPr sz="2400" spc="-30" dirty="0">
                <a:latin typeface="Verdana"/>
                <a:cs typeface="Verdana"/>
              </a:rPr>
              <a:t>the</a:t>
            </a:r>
            <a:r>
              <a:rPr sz="2400" spc="-155" dirty="0">
                <a:latin typeface="Verdana"/>
                <a:cs typeface="Verdana"/>
              </a:rPr>
              <a:t> </a:t>
            </a:r>
            <a:r>
              <a:rPr sz="2400" spc="-10" dirty="0">
                <a:latin typeface="Verdana"/>
                <a:cs typeface="Verdana"/>
              </a:rPr>
              <a:t>edges</a:t>
            </a:r>
            <a:endParaRPr sz="2400">
              <a:latin typeface="Verdana"/>
              <a:cs typeface="Verdana"/>
            </a:endParaRPr>
          </a:p>
          <a:p>
            <a:pPr marL="354965" indent="-342265">
              <a:lnSpc>
                <a:spcPct val="100000"/>
              </a:lnSpc>
              <a:spcBef>
                <a:spcPts val="505"/>
              </a:spcBef>
              <a:buFont typeface="Arial MT"/>
              <a:buChar char="•"/>
              <a:tabLst>
                <a:tab pos="354965" algn="l"/>
              </a:tabLst>
            </a:pPr>
            <a:r>
              <a:rPr sz="2400" spc="-10" dirty="0">
                <a:latin typeface="Verdana"/>
                <a:cs typeface="Verdana"/>
              </a:rPr>
              <a:t>Interpretable</a:t>
            </a:r>
            <a:endParaRPr sz="2400">
              <a:latin typeface="Verdana"/>
              <a:cs typeface="Verdana"/>
            </a:endParaRPr>
          </a:p>
          <a:p>
            <a:pPr marL="355600" marR="1175385" indent="-342900">
              <a:lnSpc>
                <a:spcPct val="100800"/>
              </a:lnSpc>
              <a:spcBef>
                <a:spcPts val="600"/>
              </a:spcBef>
              <a:buFont typeface="Arial MT"/>
              <a:buChar char="•"/>
              <a:tabLst>
                <a:tab pos="355600" algn="l"/>
              </a:tabLst>
            </a:pPr>
            <a:r>
              <a:rPr sz="2400" spc="130" dirty="0">
                <a:latin typeface="Verdana"/>
                <a:cs typeface="Verdana"/>
              </a:rPr>
              <a:t>A</a:t>
            </a:r>
            <a:r>
              <a:rPr sz="2400" spc="-160" dirty="0">
                <a:latin typeface="Verdana"/>
                <a:cs typeface="Verdana"/>
              </a:rPr>
              <a:t> </a:t>
            </a:r>
            <a:r>
              <a:rPr sz="2400" spc="105" dirty="0">
                <a:latin typeface="Verdana"/>
                <a:cs typeface="Verdana"/>
              </a:rPr>
              <a:t>good</a:t>
            </a:r>
            <a:r>
              <a:rPr sz="2400" spc="-150" dirty="0">
                <a:latin typeface="Verdana"/>
                <a:cs typeface="Verdana"/>
              </a:rPr>
              <a:t> </a:t>
            </a:r>
            <a:r>
              <a:rPr sz="2400" dirty="0">
                <a:latin typeface="Cambria Math"/>
                <a:cs typeface="Cambria Math"/>
              </a:rPr>
              <a:t>𝑓</a:t>
            </a:r>
            <a:r>
              <a:rPr sz="2400" spc="245" dirty="0">
                <a:latin typeface="Cambria Math"/>
                <a:cs typeface="Cambria Math"/>
              </a:rPr>
              <a:t> </a:t>
            </a:r>
            <a:r>
              <a:rPr sz="2400" spc="-135" dirty="0">
                <a:latin typeface="Verdana"/>
                <a:cs typeface="Verdana"/>
              </a:rPr>
              <a:t>will</a:t>
            </a:r>
            <a:r>
              <a:rPr sz="2400" spc="-160" dirty="0">
                <a:latin typeface="Verdana"/>
                <a:cs typeface="Verdana"/>
              </a:rPr>
              <a:t> </a:t>
            </a:r>
            <a:r>
              <a:rPr sz="2400" dirty="0">
                <a:latin typeface="Verdana"/>
                <a:cs typeface="Verdana"/>
              </a:rPr>
              <a:t>avoid</a:t>
            </a:r>
            <a:r>
              <a:rPr sz="2400" spc="-150" dirty="0">
                <a:latin typeface="Verdana"/>
                <a:cs typeface="Verdana"/>
              </a:rPr>
              <a:t> </a:t>
            </a:r>
            <a:r>
              <a:rPr sz="2400" spc="-85" dirty="0">
                <a:latin typeface="Verdana"/>
                <a:cs typeface="Verdana"/>
              </a:rPr>
              <a:t>over- </a:t>
            </a:r>
            <a:r>
              <a:rPr sz="2400" spc="-75" dirty="0">
                <a:latin typeface="Verdana"/>
                <a:cs typeface="Verdana"/>
              </a:rPr>
              <a:t>smoothing</a:t>
            </a:r>
            <a:r>
              <a:rPr sz="2400" spc="-160" dirty="0">
                <a:latin typeface="Verdana"/>
                <a:cs typeface="Verdana"/>
              </a:rPr>
              <a:t> </a:t>
            </a:r>
            <a:r>
              <a:rPr sz="2400" spc="-40" dirty="0">
                <a:latin typeface="Verdana"/>
                <a:cs typeface="Verdana"/>
              </a:rPr>
              <a:t>the</a:t>
            </a:r>
            <a:r>
              <a:rPr sz="2400" spc="-150" dirty="0">
                <a:latin typeface="Verdana"/>
                <a:cs typeface="Verdana"/>
              </a:rPr>
              <a:t> </a:t>
            </a:r>
            <a:r>
              <a:rPr sz="2400" spc="70" dirty="0">
                <a:latin typeface="Verdana"/>
                <a:cs typeface="Verdana"/>
              </a:rPr>
              <a:t>data</a:t>
            </a:r>
            <a:endParaRPr sz="2400">
              <a:latin typeface="Verdana"/>
              <a:cs typeface="Verdana"/>
            </a:endParaRPr>
          </a:p>
          <a:p>
            <a:pPr marL="355600" marR="5080" indent="-342900">
              <a:lnSpc>
                <a:spcPct val="100000"/>
              </a:lnSpc>
              <a:spcBef>
                <a:spcPts val="530"/>
              </a:spcBef>
              <a:buFont typeface="Arial MT"/>
              <a:buChar char="•"/>
              <a:tabLst>
                <a:tab pos="355600" algn="l"/>
              </a:tabLst>
            </a:pPr>
            <a:r>
              <a:rPr sz="2400" dirty="0">
                <a:latin typeface="Verdana"/>
                <a:cs typeface="Verdana"/>
              </a:rPr>
              <a:t>No</a:t>
            </a:r>
            <a:r>
              <a:rPr sz="2400" spc="-105" dirty="0">
                <a:latin typeface="Verdana"/>
                <a:cs typeface="Verdana"/>
              </a:rPr>
              <a:t> assumptions </a:t>
            </a:r>
            <a:r>
              <a:rPr sz="2400" spc="80" dirty="0">
                <a:latin typeface="Verdana"/>
                <a:cs typeface="Verdana"/>
              </a:rPr>
              <a:t>made</a:t>
            </a:r>
            <a:r>
              <a:rPr sz="2400" spc="-110" dirty="0">
                <a:latin typeface="Verdana"/>
                <a:cs typeface="Verdana"/>
              </a:rPr>
              <a:t> </a:t>
            </a:r>
            <a:r>
              <a:rPr sz="2400" dirty="0">
                <a:latin typeface="Verdana"/>
                <a:cs typeface="Verdana"/>
              </a:rPr>
              <a:t>about</a:t>
            </a:r>
            <a:r>
              <a:rPr sz="2400" spc="-105" dirty="0">
                <a:latin typeface="Verdana"/>
                <a:cs typeface="Verdana"/>
              </a:rPr>
              <a:t> </a:t>
            </a:r>
            <a:r>
              <a:rPr sz="2400" spc="-25" dirty="0">
                <a:latin typeface="Verdana"/>
                <a:cs typeface="Verdana"/>
              </a:rPr>
              <a:t>the </a:t>
            </a:r>
            <a:r>
              <a:rPr sz="2400" spc="70" dirty="0">
                <a:latin typeface="Verdana"/>
                <a:cs typeface="Verdana"/>
              </a:rPr>
              <a:t>data</a:t>
            </a:r>
            <a:endParaRPr sz="2400">
              <a:latin typeface="Verdana"/>
              <a:cs typeface="Verdana"/>
            </a:endParaRPr>
          </a:p>
        </p:txBody>
      </p:sp>
      <p:sp>
        <p:nvSpPr>
          <p:cNvPr id="4" name="object 4"/>
          <p:cNvSpPr txBox="1"/>
          <p:nvPr/>
        </p:nvSpPr>
        <p:spPr>
          <a:xfrm>
            <a:off x="6174740" y="1621028"/>
            <a:ext cx="777240" cy="39116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Verdana"/>
                <a:cs typeface="Verdana"/>
              </a:rPr>
              <a:t>Cons</a:t>
            </a:r>
            <a:endParaRPr sz="2400">
              <a:latin typeface="Verdana"/>
              <a:cs typeface="Verdana"/>
            </a:endParaRPr>
          </a:p>
        </p:txBody>
      </p:sp>
      <p:sp>
        <p:nvSpPr>
          <p:cNvPr id="5" name="object 5"/>
          <p:cNvSpPr txBox="1"/>
          <p:nvPr/>
        </p:nvSpPr>
        <p:spPr>
          <a:xfrm>
            <a:off x="6174740" y="1986787"/>
            <a:ext cx="5313680" cy="2082800"/>
          </a:xfrm>
          <a:prstGeom prst="rect">
            <a:avLst/>
          </a:prstGeom>
        </p:spPr>
        <p:txBody>
          <a:bodyPr vert="horz" wrap="square" lIns="0" tIns="92075" rIns="0" bIns="0" rtlCol="0">
            <a:spAutoFit/>
          </a:bodyPr>
          <a:lstStyle/>
          <a:p>
            <a:pPr marL="354965" indent="-342265">
              <a:lnSpc>
                <a:spcPct val="100000"/>
              </a:lnSpc>
              <a:spcBef>
                <a:spcPts val="725"/>
              </a:spcBef>
              <a:buFont typeface="Arial MT"/>
              <a:buChar char="•"/>
              <a:tabLst>
                <a:tab pos="354965" algn="l"/>
              </a:tabLst>
            </a:pPr>
            <a:r>
              <a:rPr sz="2400" spc="-140" dirty="0">
                <a:latin typeface="Verdana"/>
                <a:cs typeface="Verdana"/>
              </a:rPr>
              <a:t>Slow</a:t>
            </a:r>
            <a:r>
              <a:rPr sz="2400" spc="-165" dirty="0">
                <a:latin typeface="Verdana"/>
                <a:cs typeface="Verdana"/>
              </a:rPr>
              <a:t> </a:t>
            </a:r>
            <a:r>
              <a:rPr sz="2400" spc="-20" dirty="0">
                <a:latin typeface="Verdana"/>
                <a:cs typeface="Verdana"/>
              </a:rPr>
              <a:t>to</a:t>
            </a:r>
            <a:r>
              <a:rPr sz="2400" spc="-160" dirty="0">
                <a:latin typeface="Verdana"/>
                <a:cs typeface="Verdana"/>
              </a:rPr>
              <a:t> </a:t>
            </a:r>
            <a:r>
              <a:rPr sz="2400" spc="-155" dirty="0">
                <a:latin typeface="Verdana"/>
                <a:cs typeface="Verdana"/>
              </a:rPr>
              <a:t>fit</a:t>
            </a:r>
            <a:r>
              <a:rPr sz="2400" spc="-170" dirty="0">
                <a:latin typeface="Verdana"/>
                <a:cs typeface="Verdana"/>
              </a:rPr>
              <a:t> </a:t>
            </a:r>
            <a:r>
              <a:rPr sz="2400" dirty="0">
                <a:latin typeface="Verdana"/>
                <a:cs typeface="Verdana"/>
              </a:rPr>
              <a:t>on</a:t>
            </a:r>
            <a:r>
              <a:rPr sz="2400" spc="-165" dirty="0">
                <a:latin typeface="Verdana"/>
                <a:cs typeface="Verdana"/>
              </a:rPr>
              <a:t> </a:t>
            </a:r>
            <a:r>
              <a:rPr sz="2400" spc="-20" dirty="0">
                <a:latin typeface="Verdana"/>
                <a:cs typeface="Verdana"/>
              </a:rPr>
              <a:t>large</a:t>
            </a:r>
            <a:r>
              <a:rPr sz="2400" spc="-160" dirty="0">
                <a:latin typeface="Verdana"/>
                <a:cs typeface="Verdana"/>
              </a:rPr>
              <a:t> </a:t>
            </a:r>
            <a:r>
              <a:rPr sz="2400" spc="-10" dirty="0">
                <a:latin typeface="Verdana"/>
                <a:cs typeface="Verdana"/>
              </a:rPr>
              <a:t>datasets</a:t>
            </a:r>
            <a:endParaRPr sz="2400">
              <a:latin typeface="Verdana"/>
              <a:cs typeface="Verdana"/>
            </a:endParaRPr>
          </a:p>
          <a:p>
            <a:pPr marL="355600" marR="35560" indent="-342900">
              <a:lnSpc>
                <a:spcPts val="2780"/>
              </a:lnSpc>
              <a:spcBef>
                <a:spcPts val="800"/>
              </a:spcBef>
              <a:buFont typeface="Arial MT"/>
              <a:buChar char="•"/>
              <a:tabLst>
                <a:tab pos="355600" algn="l"/>
              </a:tabLst>
            </a:pPr>
            <a:r>
              <a:rPr sz="2400" spc="-95" dirty="0">
                <a:latin typeface="Verdana"/>
                <a:cs typeface="Verdana"/>
              </a:rPr>
              <a:t>Requires</a:t>
            </a:r>
            <a:r>
              <a:rPr sz="2400" spc="-105" dirty="0">
                <a:latin typeface="Verdana"/>
                <a:cs typeface="Verdana"/>
              </a:rPr>
              <a:t> </a:t>
            </a:r>
            <a:r>
              <a:rPr sz="2400" dirty="0">
                <a:latin typeface="Verdana"/>
                <a:cs typeface="Verdana"/>
              </a:rPr>
              <a:t>access</a:t>
            </a:r>
            <a:r>
              <a:rPr sz="2400" spc="-105" dirty="0">
                <a:latin typeface="Verdana"/>
                <a:cs typeface="Verdana"/>
              </a:rPr>
              <a:t> </a:t>
            </a:r>
            <a:r>
              <a:rPr sz="2400" spc="-20" dirty="0">
                <a:latin typeface="Verdana"/>
                <a:cs typeface="Verdana"/>
              </a:rPr>
              <a:t>to</a:t>
            </a:r>
            <a:r>
              <a:rPr sz="2400" spc="-105" dirty="0">
                <a:latin typeface="Verdana"/>
                <a:cs typeface="Verdana"/>
              </a:rPr>
              <a:t> </a:t>
            </a:r>
            <a:r>
              <a:rPr sz="2400" spc="-80" dirty="0">
                <a:latin typeface="Verdana"/>
                <a:cs typeface="Verdana"/>
              </a:rPr>
              <a:t>entire</a:t>
            </a:r>
            <a:r>
              <a:rPr sz="2400" spc="-105" dirty="0">
                <a:latin typeface="Verdana"/>
                <a:cs typeface="Verdana"/>
              </a:rPr>
              <a:t> </a:t>
            </a:r>
            <a:r>
              <a:rPr sz="2400" spc="-10" dirty="0">
                <a:latin typeface="Verdana"/>
                <a:cs typeface="Verdana"/>
              </a:rPr>
              <a:t>dataset </a:t>
            </a:r>
            <a:r>
              <a:rPr sz="2400" spc="-30" dirty="0">
                <a:latin typeface="Verdana"/>
                <a:cs typeface="Verdana"/>
              </a:rPr>
              <a:t>to</a:t>
            </a:r>
            <a:r>
              <a:rPr sz="2400" spc="-155" dirty="0">
                <a:latin typeface="Verdana"/>
                <a:cs typeface="Verdana"/>
              </a:rPr>
              <a:t> </a:t>
            </a:r>
            <a:r>
              <a:rPr sz="2400" dirty="0">
                <a:latin typeface="Verdana"/>
                <a:cs typeface="Verdana"/>
              </a:rPr>
              <a:t>evaluate</a:t>
            </a:r>
            <a:r>
              <a:rPr sz="2400" spc="-150" dirty="0">
                <a:latin typeface="Verdana"/>
                <a:cs typeface="Verdana"/>
              </a:rPr>
              <a:t> </a:t>
            </a:r>
            <a:r>
              <a:rPr sz="2400" spc="-10" dirty="0">
                <a:latin typeface="Verdana"/>
                <a:cs typeface="Verdana"/>
              </a:rPr>
              <a:t>curve</a:t>
            </a:r>
            <a:r>
              <a:rPr sz="2400" spc="-155" dirty="0">
                <a:latin typeface="Verdana"/>
                <a:cs typeface="Verdana"/>
              </a:rPr>
              <a:t> </a:t>
            </a:r>
            <a:r>
              <a:rPr sz="2400" dirty="0">
                <a:latin typeface="Verdana"/>
                <a:cs typeface="Verdana"/>
              </a:rPr>
              <a:t>at</a:t>
            </a:r>
            <a:r>
              <a:rPr sz="2400" spc="-160" dirty="0">
                <a:latin typeface="Verdana"/>
                <a:cs typeface="Verdana"/>
              </a:rPr>
              <a:t> </a:t>
            </a:r>
            <a:r>
              <a:rPr sz="2400" dirty="0">
                <a:latin typeface="Verdana"/>
                <a:cs typeface="Verdana"/>
              </a:rPr>
              <a:t>any</a:t>
            </a:r>
            <a:r>
              <a:rPr sz="2400" spc="-155" dirty="0">
                <a:latin typeface="Verdana"/>
                <a:cs typeface="Verdana"/>
              </a:rPr>
              <a:t> </a:t>
            </a:r>
            <a:r>
              <a:rPr sz="2400" spc="-10" dirty="0">
                <a:latin typeface="Verdana"/>
                <a:cs typeface="Verdana"/>
              </a:rPr>
              <a:t>point</a:t>
            </a:r>
            <a:endParaRPr sz="2400">
              <a:latin typeface="Verdana"/>
              <a:cs typeface="Verdana"/>
            </a:endParaRPr>
          </a:p>
          <a:p>
            <a:pPr marL="355600" marR="5080" indent="-342900">
              <a:lnSpc>
                <a:spcPct val="100800"/>
              </a:lnSpc>
              <a:spcBef>
                <a:spcPts val="525"/>
              </a:spcBef>
              <a:buFont typeface="Arial MT"/>
              <a:buChar char="•"/>
              <a:tabLst>
                <a:tab pos="355600" algn="l"/>
              </a:tabLst>
            </a:pPr>
            <a:r>
              <a:rPr sz="2400" spc="-50" dirty="0">
                <a:latin typeface="Verdana"/>
                <a:cs typeface="Verdana"/>
              </a:rPr>
              <a:t>Selecting</a:t>
            </a:r>
            <a:r>
              <a:rPr sz="2400" spc="-180" dirty="0">
                <a:latin typeface="Verdana"/>
                <a:cs typeface="Verdana"/>
              </a:rPr>
              <a:t> </a:t>
            </a:r>
            <a:r>
              <a:rPr sz="2400" dirty="0">
                <a:latin typeface="Cambria Math"/>
                <a:cs typeface="Cambria Math"/>
              </a:rPr>
              <a:t>𝑓</a:t>
            </a:r>
            <a:r>
              <a:rPr sz="2400" spc="220" dirty="0">
                <a:latin typeface="Cambria Math"/>
                <a:cs typeface="Cambria Math"/>
              </a:rPr>
              <a:t> </a:t>
            </a:r>
            <a:r>
              <a:rPr sz="2400" spc="-20" dirty="0">
                <a:latin typeface="Verdana"/>
                <a:cs typeface="Verdana"/>
              </a:rPr>
              <a:t>often</a:t>
            </a:r>
            <a:r>
              <a:rPr sz="2400" spc="-175" dirty="0">
                <a:latin typeface="Verdana"/>
                <a:cs typeface="Verdana"/>
              </a:rPr>
              <a:t> </a:t>
            </a:r>
            <a:r>
              <a:rPr sz="2400" spc="-105" dirty="0">
                <a:latin typeface="Verdana"/>
                <a:cs typeface="Verdana"/>
              </a:rPr>
              <a:t>requires</a:t>
            </a:r>
            <a:r>
              <a:rPr sz="2400" spc="-175" dirty="0">
                <a:latin typeface="Verdana"/>
                <a:cs typeface="Verdana"/>
              </a:rPr>
              <a:t> </a:t>
            </a:r>
            <a:r>
              <a:rPr sz="2400" spc="-10" dirty="0">
                <a:latin typeface="Verdana"/>
                <a:cs typeface="Verdana"/>
              </a:rPr>
              <a:t>manual inspection</a:t>
            </a:r>
            <a:endParaRPr sz="2400">
              <a:latin typeface="Verdana"/>
              <a:cs typeface="Verdan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231" y="152400"/>
            <a:ext cx="10777537" cy="635000"/>
          </a:xfrm>
          <a:prstGeom prst="rect">
            <a:avLst/>
          </a:prstGeom>
        </p:spPr>
        <p:txBody>
          <a:bodyPr vert="horz" wrap="square" lIns="0" tIns="12700" rIns="0" bIns="0" rtlCol="0">
            <a:spAutoFit/>
          </a:bodyPr>
          <a:lstStyle/>
          <a:p>
            <a:pPr marL="1260475">
              <a:lnSpc>
                <a:spcPct val="100000"/>
              </a:lnSpc>
              <a:spcBef>
                <a:spcPts val="100"/>
              </a:spcBef>
            </a:pPr>
            <a:r>
              <a:rPr sz="4000" spc="-525" dirty="0"/>
              <a:t>Time</a:t>
            </a:r>
            <a:r>
              <a:rPr sz="4000" spc="-245" dirty="0"/>
              <a:t> </a:t>
            </a:r>
            <a:r>
              <a:rPr sz="4000" spc="-430" dirty="0"/>
              <a:t>series</a:t>
            </a:r>
            <a:r>
              <a:rPr sz="4000" spc="-235" dirty="0"/>
              <a:t> </a:t>
            </a:r>
            <a:r>
              <a:rPr sz="4000" spc="-335" dirty="0"/>
              <a:t>components:</a:t>
            </a:r>
            <a:r>
              <a:rPr sz="4000" spc="-235" dirty="0"/>
              <a:t> </a:t>
            </a:r>
            <a:r>
              <a:rPr sz="4000" spc="-390" dirty="0"/>
              <a:t>Residual</a:t>
            </a:r>
            <a:endParaRPr sz="4000" dirty="0"/>
          </a:p>
        </p:txBody>
      </p:sp>
      <p:sp>
        <p:nvSpPr>
          <p:cNvPr id="3" name="object 3"/>
          <p:cNvSpPr txBox="1"/>
          <p:nvPr/>
        </p:nvSpPr>
        <p:spPr>
          <a:xfrm>
            <a:off x="688340" y="1632203"/>
            <a:ext cx="5088255" cy="939800"/>
          </a:xfrm>
          <a:prstGeom prst="rect">
            <a:avLst/>
          </a:prstGeom>
        </p:spPr>
        <p:txBody>
          <a:bodyPr vert="horz" wrap="square" lIns="0" tIns="12700" rIns="0" bIns="0" rtlCol="0">
            <a:spAutoFit/>
          </a:bodyPr>
          <a:lstStyle/>
          <a:p>
            <a:pPr marL="352425" marR="5080" indent="-339725" algn="just">
              <a:lnSpc>
                <a:spcPct val="100000"/>
              </a:lnSpc>
              <a:spcBef>
                <a:spcPts val="100"/>
              </a:spcBef>
              <a:buFont typeface="Arial MT"/>
              <a:buChar char="•"/>
              <a:tabLst>
                <a:tab pos="355600" algn="l"/>
              </a:tabLst>
            </a:pPr>
            <a:r>
              <a:rPr sz="2000" spc="-160" dirty="0">
                <a:latin typeface="Verdana"/>
                <a:cs typeface="Verdana"/>
              </a:rPr>
              <a:t>The</a:t>
            </a:r>
            <a:r>
              <a:rPr sz="2000" spc="-15" dirty="0">
                <a:latin typeface="Verdana"/>
                <a:cs typeface="Verdana"/>
              </a:rPr>
              <a:t> </a:t>
            </a:r>
            <a:r>
              <a:rPr sz="2000" spc="-80" dirty="0">
                <a:latin typeface="Verdana"/>
                <a:cs typeface="Verdana"/>
              </a:rPr>
              <a:t>residual</a:t>
            </a:r>
            <a:r>
              <a:rPr sz="2000" spc="-95" dirty="0">
                <a:latin typeface="Verdana"/>
                <a:cs typeface="Verdana"/>
              </a:rPr>
              <a:t> </a:t>
            </a:r>
            <a:r>
              <a:rPr sz="2000" spc="-65" dirty="0">
                <a:latin typeface="Verdana"/>
                <a:cs typeface="Verdana"/>
              </a:rPr>
              <a:t>(aka.</a:t>
            </a:r>
            <a:r>
              <a:rPr sz="2000" spc="-70" dirty="0">
                <a:latin typeface="Verdana"/>
                <a:cs typeface="Verdana"/>
              </a:rPr>
              <a:t> </a:t>
            </a:r>
            <a:r>
              <a:rPr sz="2000" spc="-55" dirty="0">
                <a:latin typeface="Verdana"/>
                <a:cs typeface="Verdana"/>
              </a:rPr>
              <a:t>remainder,</a:t>
            </a:r>
            <a:r>
              <a:rPr sz="2000" spc="-65" dirty="0">
                <a:latin typeface="Verdana"/>
                <a:cs typeface="Verdana"/>
              </a:rPr>
              <a:t> </a:t>
            </a:r>
            <a:r>
              <a:rPr sz="2000" spc="-75" dirty="0">
                <a:latin typeface="Verdana"/>
                <a:cs typeface="Verdana"/>
              </a:rPr>
              <a:t>irregular) 	</a:t>
            </a:r>
            <a:r>
              <a:rPr sz="2000" dirty="0">
                <a:latin typeface="Verdana"/>
                <a:cs typeface="Verdana"/>
              </a:rPr>
              <a:t>component</a:t>
            </a:r>
            <a:r>
              <a:rPr sz="2000" spc="-95" dirty="0">
                <a:latin typeface="Verdana"/>
                <a:cs typeface="Verdana"/>
              </a:rPr>
              <a:t> </a:t>
            </a:r>
            <a:r>
              <a:rPr sz="2000" spc="-400" dirty="0">
                <a:latin typeface="Verdana"/>
                <a:cs typeface="Verdana"/>
              </a:rPr>
              <a:t>is</a:t>
            </a:r>
            <a:r>
              <a:rPr sz="2000" spc="225" dirty="0">
                <a:latin typeface="Verdana"/>
                <a:cs typeface="Verdana"/>
              </a:rPr>
              <a:t> </a:t>
            </a:r>
            <a:r>
              <a:rPr sz="2000" spc="-55" dirty="0">
                <a:latin typeface="Verdana"/>
                <a:cs typeface="Verdana"/>
              </a:rPr>
              <a:t>everything</a:t>
            </a:r>
            <a:r>
              <a:rPr sz="2000" spc="75" dirty="0">
                <a:latin typeface="Verdana"/>
                <a:cs typeface="Verdana"/>
              </a:rPr>
              <a:t> </a:t>
            </a:r>
            <a:r>
              <a:rPr sz="2000" spc="-60" dirty="0">
                <a:latin typeface="Verdana"/>
                <a:cs typeface="Verdana"/>
              </a:rPr>
              <a:t>leftover</a:t>
            </a:r>
            <a:r>
              <a:rPr sz="2000" spc="70" dirty="0">
                <a:latin typeface="Verdana"/>
                <a:cs typeface="Verdana"/>
              </a:rPr>
              <a:t> </a:t>
            </a:r>
            <a:r>
              <a:rPr sz="2000" spc="-10" dirty="0">
                <a:latin typeface="Verdana"/>
                <a:cs typeface="Verdana"/>
              </a:rPr>
              <a:t>after 	</a:t>
            </a:r>
            <a:r>
              <a:rPr sz="2000" spc="-45" dirty="0">
                <a:latin typeface="Verdana"/>
                <a:cs typeface="Verdana"/>
              </a:rPr>
              <a:t>subtracting</a:t>
            </a:r>
            <a:r>
              <a:rPr sz="2000" spc="-114" dirty="0">
                <a:latin typeface="Verdana"/>
                <a:cs typeface="Verdana"/>
              </a:rPr>
              <a:t> </a:t>
            </a:r>
            <a:r>
              <a:rPr sz="2000" spc="-20" dirty="0">
                <a:latin typeface="Verdana"/>
                <a:cs typeface="Verdana"/>
              </a:rPr>
              <a:t>the</a:t>
            </a:r>
            <a:r>
              <a:rPr sz="2000" spc="-125" dirty="0">
                <a:latin typeface="Verdana"/>
                <a:cs typeface="Verdana"/>
              </a:rPr>
              <a:t> </a:t>
            </a:r>
            <a:r>
              <a:rPr sz="2000" spc="-45" dirty="0">
                <a:latin typeface="Verdana"/>
                <a:cs typeface="Verdana"/>
              </a:rPr>
              <a:t>other</a:t>
            </a:r>
            <a:r>
              <a:rPr sz="2000" spc="-120" dirty="0">
                <a:latin typeface="Verdana"/>
                <a:cs typeface="Verdana"/>
              </a:rPr>
              <a:t> </a:t>
            </a:r>
            <a:r>
              <a:rPr sz="2000" spc="-10" dirty="0">
                <a:latin typeface="Verdana"/>
                <a:cs typeface="Verdana"/>
              </a:rPr>
              <a:t>components</a:t>
            </a:r>
            <a:endParaRPr sz="2000">
              <a:latin typeface="Verdana"/>
              <a:cs typeface="Verdana"/>
            </a:endParaRPr>
          </a:p>
        </p:txBody>
      </p:sp>
      <p:pic>
        <p:nvPicPr>
          <p:cNvPr id="4" name="object 4"/>
          <p:cNvPicPr/>
          <p:nvPr/>
        </p:nvPicPr>
        <p:blipFill>
          <a:blip r:embed="rId2" cstate="print"/>
          <a:stretch>
            <a:fillRect/>
          </a:stretch>
        </p:blipFill>
        <p:spPr>
          <a:xfrm>
            <a:off x="6683008" y="1375993"/>
            <a:ext cx="4664495" cy="4657889"/>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pc="-25" dirty="0"/>
              <a:t>17</a:t>
            </a:fld>
            <a:endParaRPr spc="-25"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80508" y="883235"/>
            <a:ext cx="6289040" cy="2440305"/>
            <a:chOff x="5080508" y="883235"/>
            <a:chExt cx="6289040" cy="2440305"/>
          </a:xfrm>
        </p:grpSpPr>
        <p:sp>
          <p:nvSpPr>
            <p:cNvPr id="3" name="object 3"/>
            <p:cNvSpPr/>
            <p:nvPr/>
          </p:nvSpPr>
          <p:spPr>
            <a:xfrm>
              <a:off x="5093208" y="895935"/>
              <a:ext cx="6263640" cy="2414905"/>
            </a:xfrm>
            <a:custGeom>
              <a:avLst/>
              <a:gdLst/>
              <a:ahLst/>
              <a:cxnLst/>
              <a:rect l="l" t="t" r="r" b="b"/>
              <a:pathLst>
                <a:path w="6263640" h="2414904">
                  <a:moveTo>
                    <a:pt x="5861154" y="0"/>
                  </a:moveTo>
                  <a:lnTo>
                    <a:pt x="402485" y="0"/>
                  </a:lnTo>
                  <a:lnTo>
                    <a:pt x="355547" y="2707"/>
                  </a:lnTo>
                  <a:lnTo>
                    <a:pt x="310199" y="10629"/>
                  </a:lnTo>
                  <a:lnTo>
                    <a:pt x="266743" y="23464"/>
                  </a:lnTo>
                  <a:lnTo>
                    <a:pt x="225482" y="40909"/>
                  </a:lnTo>
                  <a:lnTo>
                    <a:pt x="186717" y="62662"/>
                  </a:lnTo>
                  <a:lnTo>
                    <a:pt x="150751" y="88421"/>
                  </a:lnTo>
                  <a:lnTo>
                    <a:pt x="117885" y="117885"/>
                  </a:lnTo>
                  <a:lnTo>
                    <a:pt x="88421" y="150751"/>
                  </a:lnTo>
                  <a:lnTo>
                    <a:pt x="62662" y="186717"/>
                  </a:lnTo>
                  <a:lnTo>
                    <a:pt x="40909" y="225482"/>
                  </a:lnTo>
                  <a:lnTo>
                    <a:pt x="23464" y="266743"/>
                  </a:lnTo>
                  <a:lnTo>
                    <a:pt x="10629" y="310198"/>
                  </a:lnTo>
                  <a:lnTo>
                    <a:pt x="2707" y="355546"/>
                  </a:lnTo>
                  <a:lnTo>
                    <a:pt x="0" y="402484"/>
                  </a:lnTo>
                  <a:lnTo>
                    <a:pt x="0" y="2012393"/>
                  </a:lnTo>
                  <a:lnTo>
                    <a:pt x="2707" y="2059332"/>
                  </a:lnTo>
                  <a:lnTo>
                    <a:pt x="10629" y="2104680"/>
                  </a:lnTo>
                  <a:lnTo>
                    <a:pt x="23464" y="2148135"/>
                  </a:lnTo>
                  <a:lnTo>
                    <a:pt x="40909" y="2189396"/>
                  </a:lnTo>
                  <a:lnTo>
                    <a:pt x="62662" y="2228161"/>
                  </a:lnTo>
                  <a:lnTo>
                    <a:pt x="88421" y="2264128"/>
                  </a:lnTo>
                  <a:lnTo>
                    <a:pt x="117885" y="2296994"/>
                  </a:lnTo>
                  <a:lnTo>
                    <a:pt x="150751" y="2326457"/>
                  </a:lnTo>
                  <a:lnTo>
                    <a:pt x="186717" y="2352217"/>
                  </a:lnTo>
                  <a:lnTo>
                    <a:pt x="225482" y="2373970"/>
                  </a:lnTo>
                  <a:lnTo>
                    <a:pt x="266743" y="2391415"/>
                  </a:lnTo>
                  <a:lnTo>
                    <a:pt x="310199" y="2404249"/>
                  </a:lnTo>
                  <a:lnTo>
                    <a:pt x="355547" y="2412171"/>
                  </a:lnTo>
                  <a:lnTo>
                    <a:pt x="402485" y="2414879"/>
                  </a:lnTo>
                  <a:lnTo>
                    <a:pt x="5861154" y="2414879"/>
                  </a:lnTo>
                  <a:lnTo>
                    <a:pt x="5908092" y="2412171"/>
                  </a:lnTo>
                  <a:lnTo>
                    <a:pt x="5953440" y="2404249"/>
                  </a:lnTo>
                  <a:lnTo>
                    <a:pt x="5996896" y="2391415"/>
                  </a:lnTo>
                  <a:lnTo>
                    <a:pt x="6038157" y="2373970"/>
                  </a:lnTo>
                  <a:lnTo>
                    <a:pt x="6076922" y="2352217"/>
                  </a:lnTo>
                  <a:lnTo>
                    <a:pt x="6112888" y="2326457"/>
                  </a:lnTo>
                  <a:lnTo>
                    <a:pt x="6145754" y="2296994"/>
                  </a:lnTo>
                  <a:lnTo>
                    <a:pt x="6175218" y="2264128"/>
                  </a:lnTo>
                  <a:lnTo>
                    <a:pt x="6200977" y="2228161"/>
                  </a:lnTo>
                  <a:lnTo>
                    <a:pt x="6222730" y="2189396"/>
                  </a:lnTo>
                  <a:lnTo>
                    <a:pt x="6240175" y="2148135"/>
                  </a:lnTo>
                  <a:lnTo>
                    <a:pt x="6253010" y="2104680"/>
                  </a:lnTo>
                  <a:lnTo>
                    <a:pt x="6260932" y="2059332"/>
                  </a:lnTo>
                  <a:lnTo>
                    <a:pt x="6263640" y="2012393"/>
                  </a:lnTo>
                  <a:lnTo>
                    <a:pt x="6263640" y="402484"/>
                  </a:lnTo>
                  <a:lnTo>
                    <a:pt x="6260932" y="355546"/>
                  </a:lnTo>
                  <a:lnTo>
                    <a:pt x="6253010" y="310198"/>
                  </a:lnTo>
                  <a:lnTo>
                    <a:pt x="6240175" y="266743"/>
                  </a:lnTo>
                  <a:lnTo>
                    <a:pt x="6222730" y="225482"/>
                  </a:lnTo>
                  <a:lnTo>
                    <a:pt x="6200977" y="186717"/>
                  </a:lnTo>
                  <a:lnTo>
                    <a:pt x="6175218" y="150751"/>
                  </a:lnTo>
                  <a:lnTo>
                    <a:pt x="6145754" y="117885"/>
                  </a:lnTo>
                  <a:lnTo>
                    <a:pt x="6112888" y="88421"/>
                  </a:lnTo>
                  <a:lnTo>
                    <a:pt x="6076922" y="62662"/>
                  </a:lnTo>
                  <a:lnTo>
                    <a:pt x="6038157" y="40909"/>
                  </a:lnTo>
                  <a:lnTo>
                    <a:pt x="5996896" y="23464"/>
                  </a:lnTo>
                  <a:lnTo>
                    <a:pt x="5953440" y="10629"/>
                  </a:lnTo>
                  <a:lnTo>
                    <a:pt x="5908092" y="2707"/>
                  </a:lnTo>
                  <a:lnTo>
                    <a:pt x="5861154" y="0"/>
                  </a:lnTo>
                  <a:close/>
                </a:path>
              </a:pathLst>
            </a:custGeom>
            <a:solidFill>
              <a:srgbClr val="4F81BD"/>
            </a:solidFill>
          </p:spPr>
          <p:txBody>
            <a:bodyPr wrap="square" lIns="0" tIns="0" rIns="0" bIns="0" rtlCol="0"/>
            <a:lstStyle/>
            <a:p>
              <a:endParaRPr/>
            </a:p>
          </p:txBody>
        </p:sp>
        <p:sp>
          <p:nvSpPr>
            <p:cNvPr id="4" name="object 4"/>
            <p:cNvSpPr/>
            <p:nvPr/>
          </p:nvSpPr>
          <p:spPr>
            <a:xfrm>
              <a:off x="5093208" y="895935"/>
              <a:ext cx="6263640" cy="2414905"/>
            </a:xfrm>
            <a:custGeom>
              <a:avLst/>
              <a:gdLst/>
              <a:ahLst/>
              <a:cxnLst/>
              <a:rect l="l" t="t" r="r" b="b"/>
              <a:pathLst>
                <a:path w="6263640" h="2414904">
                  <a:moveTo>
                    <a:pt x="0" y="402485"/>
                  </a:moveTo>
                  <a:lnTo>
                    <a:pt x="2707" y="355547"/>
                  </a:lnTo>
                  <a:lnTo>
                    <a:pt x="10629" y="310199"/>
                  </a:lnTo>
                  <a:lnTo>
                    <a:pt x="23464" y="266743"/>
                  </a:lnTo>
                  <a:lnTo>
                    <a:pt x="40909" y="225482"/>
                  </a:lnTo>
                  <a:lnTo>
                    <a:pt x="62662" y="186717"/>
                  </a:lnTo>
                  <a:lnTo>
                    <a:pt x="88421" y="150751"/>
                  </a:lnTo>
                  <a:lnTo>
                    <a:pt x="117885" y="117885"/>
                  </a:lnTo>
                  <a:lnTo>
                    <a:pt x="150751" y="88421"/>
                  </a:lnTo>
                  <a:lnTo>
                    <a:pt x="186717" y="62662"/>
                  </a:lnTo>
                  <a:lnTo>
                    <a:pt x="225482" y="40909"/>
                  </a:lnTo>
                  <a:lnTo>
                    <a:pt x="266743" y="23464"/>
                  </a:lnTo>
                  <a:lnTo>
                    <a:pt x="310199" y="10629"/>
                  </a:lnTo>
                  <a:lnTo>
                    <a:pt x="355547" y="2707"/>
                  </a:lnTo>
                  <a:lnTo>
                    <a:pt x="402485" y="0"/>
                  </a:lnTo>
                  <a:lnTo>
                    <a:pt x="5861154" y="0"/>
                  </a:lnTo>
                  <a:lnTo>
                    <a:pt x="5908092" y="2707"/>
                  </a:lnTo>
                  <a:lnTo>
                    <a:pt x="5953440" y="10629"/>
                  </a:lnTo>
                  <a:lnTo>
                    <a:pt x="5996896" y="23464"/>
                  </a:lnTo>
                  <a:lnTo>
                    <a:pt x="6038157" y="40909"/>
                  </a:lnTo>
                  <a:lnTo>
                    <a:pt x="6076922" y="62662"/>
                  </a:lnTo>
                  <a:lnTo>
                    <a:pt x="6112888" y="88421"/>
                  </a:lnTo>
                  <a:lnTo>
                    <a:pt x="6145754" y="117885"/>
                  </a:lnTo>
                  <a:lnTo>
                    <a:pt x="6175218" y="150751"/>
                  </a:lnTo>
                  <a:lnTo>
                    <a:pt x="6200977" y="186717"/>
                  </a:lnTo>
                  <a:lnTo>
                    <a:pt x="6222730" y="225482"/>
                  </a:lnTo>
                  <a:lnTo>
                    <a:pt x="6240175" y="266743"/>
                  </a:lnTo>
                  <a:lnTo>
                    <a:pt x="6253010" y="310199"/>
                  </a:lnTo>
                  <a:lnTo>
                    <a:pt x="6260932" y="355547"/>
                  </a:lnTo>
                  <a:lnTo>
                    <a:pt x="6263640" y="402485"/>
                  </a:lnTo>
                  <a:lnTo>
                    <a:pt x="6263640" y="2012394"/>
                  </a:lnTo>
                  <a:lnTo>
                    <a:pt x="6260932" y="2059332"/>
                  </a:lnTo>
                  <a:lnTo>
                    <a:pt x="6253010" y="2104680"/>
                  </a:lnTo>
                  <a:lnTo>
                    <a:pt x="6240175" y="2148136"/>
                  </a:lnTo>
                  <a:lnTo>
                    <a:pt x="6222730" y="2189397"/>
                  </a:lnTo>
                  <a:lnTo>
                    <a:pt x="6200977" y="2228162"/>
                  </a:lnTo>
                  <a:lnTo>
                    <a:pt x="6175218" y="2264128"/>
                  </a:lnTo>
                  <a:lnTo>
                    <a:pt x="6145754" y="2296994"/>
                  </a:lnTo>
                  <a:lnTo>
                    <a:pt x="6112888" y="2326458"/>
                  </a:lnTo>
                  <a:lnTo>
                    <a:pt x="6076922" y="2352217"/>
                  </a:lnTo>
                  <a:lnTo>
                    <a:pt x="6038157" y="2373970"/>
                  </a:lnTo>
                  <a:lnTo>
                    <a:pt x="5996896" y="2391415"/>
                  </a:lnTo>
                  <a:lnTo>
                    <a:pt x="5953440" y="2404250"/>
                  </a:lnTo>
                  <a:lnTo>
                    <a:pt x="5908092" y="2412172"/>
                  </a:lnTo>
                  <a:lnTo>
                    <a:pt x="5861154" y="2414880"/>
                  </a:lnTo>
                  <a:lnTo>
                    <a:pt x="402485" y="2414880"/>
                  </a:lnTo>
                  <a:lnTo>
                    <a:pt x="355547" y="2412172"/>
                  </a:lnTo>
                  <a:lnTo>
                    <a:pt x="310199" y="2404250"/>
                  </a:lnTo>
                  <a:lnTo>
                    <a:pt x="266743" y="2391415"/>
                  </a:lnTo>
                  <a:lnTo>
                    <a:pt x="225482" y="2373970"/>
                  </a:lnTo>
                  <a:lnTo>
                    <a:pt x="186717" y="2352217"/>
                  </a:lnTo>
                  <a:lnTo>
                    <a:pt x="150751" y="2326458"/>
                  </a:lnTo>
                  <a:lnTo>
                    <a:pt x="117885" y="2296994"/>
                  </a:lnTo>
                  <a:lnTo>
                    <a:pt x="88421" y="2264128"/>
                  </a:lnTo>
                  <a:lnTo>
                    <a:pt x="62662" y="2228162"/>
                  </a:lnTo>
                  <a:lnTo>
                    <a:pt x="40909" y="2189397"/>
                  </a:lnTo>
                  <a:lnTo>
                    <a:pt x="23464" y="2148136"/>
                  </a:lnTo>
                  <a:lnTo>
                    <a:pt x="10629" y="2104680"/>
                  </a:lnTo>
                  <a:lnTo>
                    <a:pt x="2707" y="2059332"/>
                  </a:lnTo>
                  <a:lnTo>
                    <a:pt x="0" y="2012394"/>
                  </a:lnTo>
                  <a:lnTo>
                    <a:pt x="0" y="402485"/>
                  </a:lnTo>
                  <a:close/>
                </a:path>
              </a:pathLst>
            </a:custGeom>
            <a:ln w="25400">
              <a:solidFill>
                <a:srgbClr val="4F81BD"/>
              </a:solidFill>
            </a:ln>
          </p:spPr>
          <p:txBody>
            <a:bodyPr wrap="square" lIns="0" tIns="0" rIns="0" bIns="0" rtlCol="0"/>
            <a:lstStyle/>
            <a:p>
              <a:endParaRPr/>
            </a:p>
          </p:txBody>
        </p:sp>
      </p:grpSp>
      <p:sp>
        <p:nvSpPr>
          <p:cNvPr id="5" name="object 5"/>
          <p:cNvSpPr txBox="1"/>
          <p:nvPr/>
        </p:nvSpPr>
        <p:spPr>
          <a:xfrm>
            <a:off x="5362223" y="1123696"/>
            <a:ext cx="5476875" cy="1887855"/>
          </a:xfrm>
          <a:prstGeom prst="rect">
            <a:avLst/>
          </a:prstGeom>
        </p:spPr>
        <p:txBody>
          <a:bodyPr vert="horz" wrap="square" lIns="0" tIns="64135" rIns="0" bIns="0" rtlCol="0">
            <a:spAutoFit/>
          </a:bodyPr>
          <a:lstStyle/>
          <a:p>
            <a:pPr marL="12700" marR="5080" algn="just">
              <a:lnSpc>
                <a:spcPct val="92100"/>
              </a:lnSpc>
              <a:spcBef>
                <a:spcPts val="505"/>
              </a:spcBef>
            </a:pPr>
            <a:r>
              <a:rPr sz="4300" spc="-455" dirty="0">
                <a:solidFill>
                  <a:srgbClr val="FFFFFF"/>
                </a:solidFill>
                <a:latin typeface="Verdana"/>
                <a:cs typeface="Verdana"/>
              </a:rPr>
              <a:t>LOWESS</a:t>
            </a:r>
            <a:r>
              <a:rPr sz="4300" spc="75" dirty="0">
                <a:solidFill>
                  <a:srgbClr val="FFFFFF"/>
                </a:solidFill>
                <a:latin typeface="Verdana"/>
                <a:cs typeface="Verdana"/>
              </a:rPr>
              <a:t> </a:t>
            </a:r>
            <a:r>
              <a:rPr sz="4300" spc="-850" dirty="0">
                <a:solidFill>
                  <a:srgbClr val="FFFFFF"/>
                </a:solidFill>
                <a:latin typeface="Verdana"/>
                <a:cs typeface="Verdana"/>
              </a:rPr>
              <a:t>is</a:t>
            </a:r>
            <a:r>
              <a:rPr sz="4300" spc="470" dirty="0">
                <a:solidFill>
                  <a:srgbClr val="FFFFFF"/>
                </a:solidFill>
                <a:latin typeface="Verdana"/>
                <a:cs typeface="Verdana"/>
              </a:rPr>
              <a:t> </a:t>
            </a:r>
            <a:r>
              <a:rPr sz="4300" spc="335" dirty="0">
                <a:solidFill>
                  <a:srgbClr val="FFFFFF"/>
                </a:solidFill>
                <a:latin typeface="Verdana"/>
                <a:cs typeface="Verdana"/>
              </a:rPr>
              <a:t>a</a:t>
            </a:r>
            <a:r>
              <a:rPr sz="4300" spc="-275" dirty="0">
                <a:solidFill>
                  <a:srgbClr val="FFFFFF"/>
                </a:solidFill>
                <a:latin typeface="Verdana"/>
                <a:cs typeface="Verdana"/>
              </a:rPr>
              <a:t> </a:t>
            </a:r>
            <a:r>
              <a:rPr sz="4300" spc="-10" dirty="0">
                <a:solidFill>
                  <a:srgbClr val="FFFFFF"/>
                </a:solidFill>
                <a:latin typeface="Verdana"/>
                <a:cs typeface="Verdana"/>
              </a:rPr>
              <a:t>method </a:t>
            </a:r>
            <a:r>
              <a:rPr sz="4300" spc="-30" dirty="0">
                <a:solidFill>
                  <a:srgbClr val="FFFFFF"/>
                </a:solidFill>
                <a:latin typeface="Verdana"/>
                <a:cs typeface="Verdana"/>
              </a:rPr>
              <a:t>to</a:t>
            </a:r>
            <a:r>
              <a:rPr sz="4300" spc="-350" dirty="0">
                <a:solidFill>
                  <a:srgbClr val="FFFFFF"/>
                </a:solidFill>
                <a:latin typeface="Verdana"/>
                <a:cs typeface="Verdana"/>
              </a:rPr>
              <a:t> fit</a:t>
            </a:r>
            <a:r>
              <a:rPr sz="4300" spc="-30" dirty="0">
                <a:solidFill>
                  <a:srgbClr val="FFFFFF"/>
                </a:solidFill>
                <a:latin typeface="Verdana"/>
                <a:cs typeface="Verdana"/>
              </a:rPr>
              <a:t> </a:t>
            </a:r>
            <a:r>
              <a:rPr sz="4300" spc="335" dirty="0">
                <a:solidFill>
                  <a:srgbClr val="FFFFFF"/>
                </a:solidFill>
                <a:latin typeface="Verdana"/>
                <a:cs typeface="Verdana"/>
              </a:rPr>
              <a:t>a</a:t>
            </a:r>
            <a:r>
              <a:rPr sz="4300" spc="-285" dirty="0">
                <a:solidFill>
                  <a:srgbClr val="FFFFFF"/>
                </a:solidFill>
                <a:latin typeface="Verdana"/>
                <a:cs typeface="Verdana"/>
              </a:rPr>
              <a:t> </a:t>
            </a:r>
            <a:r>
              <a:rPr sz="4300" spc="-150" dirty="0">
                <a:solidFill>
                  <a:srgbClr val="FFFFFF"/>
                </a:solidFill>
                <a:latin typeface="Verdana"/>
                <a:cs typeface="Verdana"/>
              </a:rPr>
              <a:t>smooth</a:t>
            </a:r>
            <a:r>
              <a:rPr sz="4300" spc="-220" dirty="0">
                <a:solidFill>
                  <a:srgbClr val="FFFFFF"/>
                </a:solidFill>
                <a:latin typeface="Verdana"/>
                <a:cs typeface="Verdana"/>
              </a:rPr>
              <a:t> </a:t>
            </a:r>
            <a:r>
              <a:rPr sz="4300" spc="-10" dirty="0">
                <a:solidFill>
                  <a:srgbClr val="FFFFFF"/>
                </a:solidFill>
                <a:latin typeface="Verdana"/>
                <a:cs typeface="Verdana"/>
              </a:rPr>
              <a:t>curve </a:t>
            </a:r>
            <a:r>
              <a:rPr sz="4300" spc="-30" dirty="0">
                <a:solidFill>
                  <a:srgbClr val="FFFFFF"/>
                </a:solidFill>
                <a:latin typeface="Verdana"/>
                <a:cs typeface="Verdana"/>
              </a:rPr>
              <a:t>to</a:t>
            </a:r>
            <a:r>
              <a:rPr sz="4300" spc="-310" dirty="0">
                <a:solidFill>
                  <a:srgbClr val="FFFFFF"/>
                </a:solidFill>
                <a:latin typeface="Verdana"/>
                <a:cs typeface="Verdana"/>
              </a:rPr>
              <a:t> </a:t>
            </a:r>
            <a:r>
              <a:rPr sz="4300" spc="335" dirty="0">
                <a:solidFill>
                  <a:srgbClr val="FFFFFF"/>
                </a:solidFill>
                <a:latin typeface="Verdana"/>
                <a:cs typeface="Verdana"/>
              </a:rPr>
              <a:t>a</a:t>
            </a:r>
            <a:r>
              <a:rPr sz="4300" spc="-310" dirty="0">
                <a:solidFill>
                  <a:srgbClr val="FFFFFF"/>
                </a:solidFill>
                <a:latin typeface="Verdana"/>
                <a:cs typeface="Verdana"/>
              </a:rPr>
              <a:t> </a:t>
            </a:r>
            <a:r>
              <a:rPr sz="4300" spc="-90" dirty="0">
                <a:solidFill>
                  <a:srgbClr val="FFFFFF"/>
                </a:solidFill>
                <a:latin typeface="Verdana"/>
                <a:cs typeface="Verdana"/>
              </a:rPr>
              <a:t>scatter</a:t>
            </a:r>
            <a:r>
              <a:rPr sz="4300" spc="-305" dirty="0">
                <a:solidFill>
                  <a:srgbClr val="FFFFFF"/>
                </a:solidFill>
                <a:latin typeface="Verdana"/>
                <a:cs typeface="Verdana"/>
              </a:rPr>
              <a:t> </a:t>
            </a:r>
            <a:r>
              <a:rPr sz="4300" spc="-20" dirty="0">
                <a:solidFill>
                  <a:srgbClr val="FFFFFF"/>
                </a:solidFill>
                <a:latin typeface="Verdana"/>
                <a:cs typeface="Verdana"/>
              </a:rPr>
              <a:t>plot</a:t>
            </a:r>
            <a:endParaRPr sz="4300" dirty="0">
              <a:latin typeface="Verdana"/>
              <a:cs typeface="Verdana"/>
            </a:endParaRPr>
          </a:p>
        </p:txBody>
      </p:sp>
      <p:grpSp>
        <p:nvGrpSpPr>
          <p:cNvPr id="6" name="object 6"/>
          <p:cNvGrpSpPr/>
          <p:nvPr/>
        </p:nvGrpSpPr>
        <p:grpSpPr>
          <a:xfrm>
            <a:off x="5080508" y="3421955"/>
            <a:ext cx="6289040" cy="2440305"/>
            <a:chOff x="5080508" y="3421955"/>
            <a:chExt cx="6289040" cy="2440305"/>
          </a:xfrm>
        </p:grpSpPr>
        <p:sp>
          <p:nvSpPr>
            <p:cNvPr id="7" name="object 7"/>
            <p:cNvSpPr/>
            <p:nvPr/>
          </p:nvSpPr>
          <p:spPr>
            <a:xfrm>
              <a:off x="5093208" y="3434655"/>
              <a:ext cx="6263640" cy="2414905"/>
            </a:xfrm>
            <a:custGeom>
              <a:avLst/>
              <a:gdLst/>
              <a:ahLst/>
              <a:cxnLst/>
              <a:rect l="l" t="t" r="r" b="b"/>
              <a:pathLst>
                <a:path w="6263640" h="2414904">
                  <a:moveTo>
                    <a:pt x="5861154" y="0"/>
                  </a:moveTo>
                  <a:lnTo>
                    <a:pt x="402485" y="0"/>
                  </a:lnTo>
                  <a:lnTo>
                    <a:pt x="355547" y="2707"/>
                  </a:lnTo>
                  <a:lnTo>
                    <a:pt x="310199" y="10629"/>
                  </a:lnTo>
                  <a:lnTo>
                    <a:pt x="266743" y="23464"/>
                  </a:lnTo>
                  <a:lnTo>
                    <a:pt x="225482" y="40909"/>
                  </a:lnTo>
                  <a:lnTo>
                    <a:pt x="186717" y="62662"/>
                  </a:lnTo>
                  <a:lnTo>
                    <a:pt x="150751" y="88421"/>
                  </a:lnTo>
                  <a:lnTo>
                    <a:pt x="117885" y="117885"/>
                  </a:lnTo>
                  <a:lnTo>
                    <a:pt x="88421" y="150751"/>
                  </a:lnTo>
                  <a:lnTo>
                    <a:pt x="62662" y="186717"/>
                  </a:lnTo>
                  <a:lnTo>
                    <a:pt x="40909" y="225482"/>
                  </a:lnTo>
                  <a:lnTo>
                    <a:pt x="23464" y="266743"/>
                  </a:lnTo>
                  <a:lnTo>
                    <a:pt x="10629" y="310199"/>
                  </a:lnTo>
                  <a:lnTo>
                    <a:pt x="2707" y="355547"/>
                  </a:lnTo>
                  <a:lnTo>
                    <a:pt x="0" y="402485"/>
                  </a:lnTo>
                  <a:lnTo>
                    <a:pt x="0" y="2012393"/>
                  </a:lnTo>
                  <a:lnTo>
                    <a:pt x="2707" y="2059332"/>
                  </a:lnTo>
                  <a:lnTo>
                    <a:pt x="10629" y="2104680"/>
                  </a:lnTo>
                  <a:lnTo>
                    <a:pt x="23464" y="2148135"/>
                  </a:lnTo>
                  <a:lnTo>
                    <a:pt x="40909" y="2189396"/>
                  </a:lnTo>
                  <a:lnTo>
                    <a:pt x="62662" y="2228161"/>
                  </a:lnTo>
                  <a:lnTo>
                    <a:pt x="88421" y="2264128"/>
                  </a:lnTo>
                  <a:lnTo>
                    <a:pt x="117885" y="2296994"/>
                  </a:lnTo>
                  <a:lnTo>
                    <a:pt x="150751" y="2326457"/>
                  </a:lnTo>
                  <a:lnTo>
                    <a:pt x="186717" y="2352217"/>
                  </a:lnTo>
                  <a:lnTo>
                    <a:pt x="225482" y="2373970"/>
                  </a:lnTo>
                  <a:lnTo>
                    <a:pt x="266743" y="2391415"/>
                  </a:lnTo>
                  <a:lnTo>
                    <a:pt x="310199" y="2404249"/>
                  </a:lnTo>
                  <a:lnTo>
                    <a:pt x="355547" y="2412171"/>
                  </a:lnTo>
                  <a:lnTo>
                    <a:pt x="402485" y="2414879"/>
                  </a:lnTo>
                  <a:lnTo>
                    <a:pt x="5861154" y="2414879"/>
                  </a:lnTo>
                  <a:lnTo>
                    <a:pt x="5908092" y="2412171"/>
                  </a:lnTo>
                  <a:lnTo>
                    <a:pt x="5953440" y="2404249"/>
                  </a:lnTo>
                  <a:lnTo>
                    <a:pt x="5996896" y="2391415"/>
                  </a:lnTo>
                  <a:lnTo>
                    <a:pt x="6038157" y="2373970"/>
                  </a:lnTo>
                  <a:lnTo>
                    <a:pt x="6076922" y="2352217"/>
                  </a:lnTo>
                  <a:lnTo>
                    <a:pt x="6112888" y="2326457"/>
                  </a:lnTo>
                  <a:lnTo>
                    <a:pt x="6145754" y="2296994"/>
                  </a:lnTo>
                  <a:lnTo>
                    <a:pt x="6175218" y="2264128"/>
                  </a:lnTo>
                  <a:lnTo>
                    <a:pt x="6200977" y="2228161"/>
                  </a:lnTo>
                  <a:lnTo>
                    <a:pt x="6222730" y="2189396"/>
                  </a:lnTo>
                  <a:lnTo>
                    <a:pt x="6240175" y="2148135"/>
                  </a:lnTo>
                  <a:lnTo>
                    <a:pt x="6253010" y="2104680"/>
                  </a:lnTo>
                  <a:lnTo>
                    <a:pt x="6260932" y="2059332"/>
                  </a:lnTo>
                  <a:lnTo>
                    <a:pt x="6263640" y="2012393"/>
                  </a:lnTo>
                  <a:lnTo>
                    <a:pt x="6263640" y="402485"/>
                  </a:lnTo>
                  <a:lnTo>
                    <a:pt x="6260932" y="355547"/>
                  </a:lnTo>
                  <a:lnTo>
                    <a:pt x="6253010" y="310199"/>
                  </a:lnTo>
                  <a:lnTo>
                    <a:pt x="6240175" y="266743"/>
                  </a:lnTo>
                  <a:lnTo>
                    <a:pt x="6222730" y="225482"/>
                  </a:lnTo>
                  <a:lnTo>
                    <a:pt x="6200977" y="186717"/>
                  </a:lnTo>
                  <a:lnTo>
                    <a:pt x="6175218" y="150751"/>
                  </a:lnTo>
                  <a:lnTo>
                    <a:pt x="6145754" y="117885"/>
                  </a:lnTo>
                  <a:lnTo>
                    <a:pt x="6112888" y="88421"/>
                  </a:lnTo>
                  <a:lnTo>
                    <a:pt x="6076922" y="62662"/>
                  </a:lnTo>
                  <a:lnTo>
                    <a:pt x="6038157" y="40909"/>
                  </a:lnTo>
                  <a:lnTo>
                    <a:pt x="5996896" y="23464"/>
                  </a:lnTo>
                  <a:lnTo>
                    <a:pt x="5953440" y="10629"/>
                  </a:lnTo>
                  <a:lnTo>
                    <a:pt x="5908092" y="2707"/>
                  </a:lnTo>
                  <a:lnTo>
                    <a:pt x="5861154" y="0"/>
                  </a:lnTo>
                  <a:close/>
                </a:path>
              </a:pathLst>
            </a:custGeom>
            <a:solidFill>
              <a:srgbClr val="4F81BD"/>
            </a:solidFill>
          </p:spPr>
          <p:txBody>
            <a:bodyPr wrap="square" lIns="0" tIns="0" rIns="0" bIns="0" rtlCol="0"/>
            <a:lstStyle/>
            <a:p>
              <a:endParaRPr/>
            </a:p>
          </p:txBody>
        </p:sp>
        <p:sp>
          <p:nvSpPr>
            <p:cNvPr id="8" name="object 8"/>
            <p:cNvSpPr/>
            <p:nvPr/>
          </p:nvSpPr>
          <p:spPr>
            <a:xfrm>
              <a:off x="5093208" y="3434655"/>
              <a:ext cx="6263640" cy="2414905"/>
            </a:xfrm>
            <a:custGeom>
              <a:avLst/>
              <a:gdLst/>
              <a:ahLst/>
              <a:cxnLst/>
              <a:rect l="l" t="t" r="r" b="b"/>
              <a:pathLst>
                <a:path w="6263640" h="2414904">
                  <a:moveTo>
                    <a:pt x="0" y="402485"/>
                  </a:moveTo>
                  <a:lnTo>
                    <a:pt x="2707" y="355547"/>
                  </a:lnTo>
                  <a:lnTo>
                    <a:pt x="10629" y="310199"/>
                  </a:lnTo>
                  <a:lnTo>
                    <a:pt x="23464" y="266743"/>
                  </a:lnTo>
                  <a:lnTo>
                    <a:pt x="40909" y="225482"/>
                  </a:lnTo>
                  <a:lnTo>
                    <a:pt x="62662" y="186717"/>
                  </a:lnTo>
                  <a:lnTo>
                    <a:pt x="88421" y="150751"/>
                  </a:lnTo>
                  <a:lnTo>
                    <a:pt x="117885" y="117885"/>
                  </a:lnTo>
                  <a:lnTo>
                    <a:pt x="150751" y="88421"/>
                  </a:lnTo>
                  <a:lnTo>
                    <a:pt x="186717" y="62662"/>
                  </a:lnTo>
                  <a:lnTo>
                    <a:pt x="225482" y="40909"/>
                  </a:lnTo>
                  <a:lnTo>
                    <a:pt x="266743" y="23464"/>
                  </a:lnTo>
                  <a:lnTo>
                    <a:pt x="310199" y="10629"/>
                  </a:lnTo>
                  <a:lnTo>
                    <a:pt x="355547" y="2707"/>
                  </a:lnTo>
                  <a:lnTo>
                    <a:pt x="402485" y="0"/>
                  </a:lnTo>
                  <a:lnTo>
                    <a:pt x="5861154" y="0"/>
                  </a:lnTo>
                  <a:lnTo>
                    <a:pt x="5908092" y="2707"/>
                  </a:lnTo>
                  <a:lnTo>
                    <a:pt x="5953440" y="10629"/>
                  </a:lnTo>
                  <a:lnTo>
                    <a:pt x="5996896" y="23464"/>
                  </a:lnTo>
                  <a:lnTo>
                    <a:pt x="6038157" y="40909"/>
                  </a:lnTo>
                  <a:lnTo>
                    <a:pt x="6076922" y="62662"/>
                  </a:lnTo>
                  <a:lnTo>
                    <a:pt x="6112888" y="88421"/>
                  </a:lnTo>
                  <a:lnTo>
                    <a:pt x="6145754" y="117885"/>
                  </a:lnTo>
                  <a:lnTo>
                    <a:pt x="6175218" y="150751"/>
                  </a:lnTo>
                  <a:lnTo>
                    <a:pt x="6200977" y="186717"/>
                  </a:lnTo>
                  <a:lnTo>
                    <a:pt x="6222730" y="225482"/>
                  </a:lnTo>
                  <a:lnTo>
                    <a:pt x="6240175" y="266743"/>
                  </a:lnTo>
                  <a:lnTo>
                    <a:pt x="6253010" y="310199"/>
                  </a:lnTo>
                  <a:lnTo>
                    <a:pt x="6260932" y="355547"/>
                  </a:lnTo>
                  <a:lnTo>
                    <a:pt x="6263640" y="402485"/>
                  </a:lnTo>
                  <a:lnTo>
                    <a:pt x="6263640" y="2012394"/>
                  </a:lnTo>
                  <a:lnTo>
                    <a:pt x="6260932" y="2059332"/>
                  </a:lnTo>
                  <a:lnTo>
                    <a:pt x="6253010" y="2104680"/>
                  </a:lnTo>
                  <a:lnTo>
                    <a:pt x="6240175" y="2148136"/>
                  </a:lnTo>
                  <a:lnTo>
                    <a:pt x="6222730" y="2189397"/>
                  </a:lnTo>
                  <a:lnTo>
                    <a:pt x="6200977" y="2228162"/>
                  </a:lnTo>
                  <a:lnTo>
                    <a:pt x="6175218" y="2264128"/>
                  </a:lnTo>
                  <a:lnTo>
                    <a:pt x="6145754" y="2296994"/>
                  </a:lnTo>
                  <a:lnTo>
                    <a:pt x="6112888" y="2326458"/>
                  </a:lnTo>
                  <a:lnTo>
                    <a:pt x="6076922" y="2352217"/>
                  </a:lnTo>
                  <a:lnTo>
                    <a:pt x="6038157" y="2373970"/>
                  </a:lnTo>
                  <a:lnTo>
                    <a:pt x="5996896" y="2391415"/>
                  </a:lnTo>
                  <a:lnTo>
                    <a:pt x="5953440" y="2404250"/>
                  </a:lnTo>
                  <a:lnTo>
                    <a:pt x="5908092" y="2412172"/>
                  </a:lnTo>
                  <a:lnTo>
                    <a:pt x="5861154" y="2414880"/>
                  </a:lnTo>
                  <a:lnTo>
                    <a:pt x="402485" y="2414880"/>
                  </a:lnTo>
                  <a:lnTo>
                    <a:pt x="355547" y="2412172"/>
                  </a:lnTo>
                  <a:lnTo>
                    <a:pt x="310199" y="2404250"/>
                  </a:lnTo>
                  <a:lnTo>
                    <a:pt x="266743" y="2391415"/>
                  </a:lnTo>
                  <a:lnTo>
                    <a:pt x="225482" y="2373970"/>
                  </a:lnTo>
                  <a:lnTo>
                    <a:pt x="186717" y="2352217"/>
                  </a:lnTo>
                  <a:lnTo>
                    <a:pt x="150751" y="2326458"/>
                  </a:lnTo>
                  <a:lnTo>
                    <a:pt x="117885" y="2296994"/>
                  </a:lnTo>
                  <a:lnTo>
                    <a:pt x="88421" y="2264128"/>
                  </a:lnTo>
                  <a:lnTo>
                    <a:pt x="62662" y="2228162"/>
                  </a:lnTo>
                  <a:lnTo>
                    <a:pt x="40909" y="2189397"/>
                  </a:lnTo>
                  <a:lnTo>
                    <a:pt x="23464" y="2148136"/>
                  </a:lnTo>
                  <a:lnTo>
                    <a:pt x="10629" y="2104680"/>
                  </a:lnTo>
                  <a:lnTo>
                    <a:pt x="2707" y="2059332"/>
                  </a:lnTo>
                  <a:lnTo>
                    <a:pt x="0" y="2012394"/>
                  </a:lnTo>
                  <a:lnTo>
                    <a:pt x="0" y="402485"/>
                  </a:lnTo>
                  <a:close/>
                </a:path>
              </a:pathLst>
            </a:custGeom>
            <a:ln w="25400">
              <a:solidFill>
                <a:srgbClr val="EEECE1"/>
              </a:solidFill>
            </a:ln>
          </p:spPr>
          <p:txBody>
            <a:bodyPr wrap="square" lIns="0" tIns="0" rIns="0" bIns="0" rtlCol="0"/>
            <a:lstStyle/>
            <a:p>
              <a:endParaRPr/>
            </a:p>
          </p:txBody>
        </p:sp>
      </p:grpSp>
      <p:sp>
        <p:nvSpPr>
          <p:cNvPr id="9" name="object 9"/>
          <p:cNvSpPr txBox="1"/>
          <p:nvPr/>
        </p:nvSpPr>
        <p:spPr>
          <a:xfrm>
            <a:off x="1006824" y="2920491"/>
            <a:ext cx="9982200" cy="2630170"/>
          </a:xfrm>
          <a:prstGeom prst="rect">
            <a:avLst/>
          </a:prstGeom>
        </p:spPr>
        <p:txBody>
          <a:bodyPr vert="horz" wrap="square" lIns="0" tIns="12700" rIns="0" bIns="0" rtlCol="0">
            <a:spAutoFit/>
          </a:bodyPr>
          <a:lstStyle/>
          <a:p>
            <a:pPr marL="12700">
              <a:lnSpc>
                <a:spcPts val="6040"/>
              </a:lnSpc>
              <a:spcBef>
                <a:spcPts val="100"/>
              </a:spcBef>
            </a:pPr>
            <a:r>
              <a:rPr sz="5200" b="1" spc="-630" dirty="0">
                <a:latin typeface="Verdana"/>
                <a:cs typeface="Verdana"/>
              </a:rPr>
              <a:t>Summary</a:t>
            </a:r>
            <a:endParaRPr sz="5200" dirty="0">
              <a:latin typeface="Verdana"/>
              <a:cs typeface="Verdana"/>
            </a:endParaRPr>
          </a:p>
          <a:p>
            <a:pPr marL="4367530" marR="5080">
              <a:lnSpc>
                <a:spcPct val="92100"/>
              </a:lnSpc>
              <a:spcBef>
                <a:spcPts val="209"/>
              </a:spcBef>
            </a:pPr>
            <a:r>
              <a:rPr sz="4300" spc="-385" dirty="0">
                <a:solidFill>
                  <a:srgbClr val="FFFFFF"/>
                </a:solidFill>
                <a:latin typeface="Verdana"/>
                <a:cs typeface="Verdana"/>
              </a:rPr>
              <a:t>LOWESS</a:t>
            </a:r>
            <a:r>
              <a:rPr sz="4300" spc="-315" dirty="0">
                <a:solidFill>
                  <a:srgbClr val="FFFFFF"/>
                </a:solidFill>
                <a:latin typeface="Verdana"/>
                <a:cs typeface="Verdana"/>
              </a:rPr>
              <a:t> </a:t>
            </a:r>
            <a:r>
              <a:rPr sz="4300" spc="250" dirty="0">
                <a:solidFill>
                  <a:srgbClr val="FFFFFF"/>
                </a:solidFill>
                <a:latin typeface="Verdana"/>
                <a:cs typeface="Verdana"/>
              </a:rPr>
              <a:t>can</a:t>
            </a:r>
            <a:r>
              <a:rPr sz="4300" spc="-315" dirty="0">
                <a:solidFill>
                  <a:srgbClr val="FFFFFF"/>
                </a:solidFill>
                <a:latin typeface="Verdana"/>
                <a:cs typeface="Verdana"/>
              </a:rPr>
              <a:t> </a:t>
            </a:r>
            <a:r>
              <a:rPr sz="4300" spc="229" dirty="0">
                <a:solidFill>
                  <a:srgbClr val="FFFFFF"/>
                </a:solidFill>
                <a:latin typeface="Verdana"/>
                <a:cs typeface="Verdana"/>
              </a:rPr>
              <a:t>be</a:t>
            </a:r>
            <a:r>
              <a:rPr sz="4300" spc="-310" dirty="0">
                <a:solidFill>
                  <a:srgbClr val="FFFFFF"/>
                </a:solidFill>
                <a:latin typeface="Verdana"/>
                <a:cs typeface="Verdana"/>
              </a:rPr>
              <a:t> </a:t>
            </a:r>
            <a:r>
              <a:rPr sz="4300" spc="-20" dirty="0">
                <a:solidFill>
                  <a:srgbClr val="FFFFFF"/>
                </a:solidFill>
                <a:latin typeface="Verdana"/>
                <a:cs typeface="Verdana"/>
              </a:rPr>
              <a:t>used </a:t>
            </a:r>
            <a:r>
              <a:rPr sz="4300" spc="-30" dirty="0">
                <a:solidFill>
                  <a:srgbClr val="FFFFFF"/>
                </a:solidFill>
                <a:latin typeface="Verdana"/>
                <a:cs typeface="Verdana"/>
              </a:rPr>
              <a:t>to</a:t>
            </a:r>
            <a:r>
              <a:rPr sz="4300" spc="-335" dirty="0">
                <a:solidFill>
                  <a:srgbClr val="FFFFFF"/>
                </a:solidFill>
                <a:latin typeface="Verdana"/>
                <a:cs typeface="Verdana"/>
              </a:rPr>
              <a:t> </a:t>
            </a:r>
            <a:r>
              <a:rPr sz="4300" spc="-70" dirty="0">
                <a:solidFill>
                  <a:srgbClr val="FFFFFF"/>
                </a:solidFill>
                <a:latin typeface="Verdana"/>
                <a:cs typeface="Verdana"/>
              </a:rPr>
              <a:t>extract</a:t>
            </a:r>
            <a:r>
              <a:rPr sz="4300" spc="-325" dirty="0">
                <a:solidFill>
                  <a:srgbClr val="FFFFFF"/>
                </a:solidFill>
                <a:latin typeface="Verdana"/>
                <a:cs typeface="Verdana"/>
              </a:rPr>
              <a:t> </a:t>
            </a:r>
            <a:r>
              <a:rPr sz="4300" spc="-45" dirty="0">
                <a:solidFill>
                  <a:srgbClr val="FFFFFF"/>
                </a:solidFill>
                <a:latin typeface="Verdana"/>
                <a:cs typeface="Verdana"/>
              </a:rPr>
              <a:t>the</a:t>
            </a:r>
            <a:r>
              <a:rPr sz="4300" spc="-325" dirty="0">
                <a:solidFill>
                  <a:srgbClr val="FFFFFF"/>
                </a:solidFill>
                <a:latin typeface="Verdana"/>
                <a:cs typeface="Verdana"/>
              </a:rPr>
              <a:t> </a:t>
            </a:r>
            <a:r>
              <a:rPr sz="4300" spc="-10" dirty="0">
                <a:solidFill>
                  <a:srgbClr val="FFFFFF"/>
                </a:solidFill>
                <a:latin typeface="Verdana"/>
                <a:cs typeface="Verdana"/>
              </a:rPr>
              <a:t>trend </a:t>
            </a:r>
            <a:r>
              <a:rPr sz="4300" spc="-195" dirty="0">
                <a:solidFill>
                  <a:srgbClr val="FFFFFF"/>
                </a:solidFill>
                <a:latin typeface="Verdana"/>
                <a:cs typeface="Verdana"/>
              </a:rPr>
              <a:t>term</a:t>
            </a:r>
            <a:r>
              <a:rPr sz="4300" spc="-310" dirty="0">
                <a:solidFill>
                  <a:srgbClr val="FFFFFF"/>
                </a:solidFill>
                <a:latin typeface="Verdana"/>
                <a:cs typeface="Verdana"/>
              </a:rPr>
              <a:t> </a:t>
            </a:r>
            <a:r>
              <a:rPr sz="4300" spc="-220" dirty="0">
                <a:solidFill>
                  <a:srgbClr val="FFFFFF"/>
                </a:solidFill>
                <a:latin typeface="Verdana"/>
                <a:cs typeface="Verdana"/>
              </a:rPr>
              <a:t>in</a:t>
            </a:r>
            <a:r>
              <a:rPr sz="4300" spc="-305" dirty="0">
                <a:solidFill>
                  <a:srgbClr val="FFFFFF"/>
                </a:solidFill>
                <a:latin typeface="Verdana"/>
                <a:cs typeface="Verdana"/>
              </a:rPr>
              <a:t> </a:t>
            </a:r>
            <a:r>
              <a:rPr sz="4300" spc="335" dirty="0">
                <a:solidFill>
                  <a:srgbClr val="FFFFFF"/>
                </a:solidFill>
                <a:latin typeface="Verdana"/>
                <a:cs typeface="Verdana"/>
              </a:rPr>
              <a:t>a</a:t>
            </a:r>
            <a:r>
              <a:rPr sz="4300" spc="-305" dirty="0">
                <a:solidFill>
                  <a:srgbClr val="FFFFFF"/>
                </a:solidFill>
                <a:latin typeface="Verdana"/>
                <a:cs typeface="Verdana"/>
              </a:rPr>
              <a:t> </a:t>
            </a:r>
            <a:r>
              <a:rPr sz="4300" spc="-135" dirty="0">
                <a:solidFill>
                  <a:srgbClr val="FFFFFF"/>
                </a:solidFill>
                <a:latin typeface="Verdana"/>
                <a:cs typeface="Verdana"/>
              </a:rPr>
              <a:t>time</a:t>
            </a:r>
            <a:r>
              <a:rPr sz="4300" spc="-305" dirty="0">
                <a:solidFill>
                  <a:srgbClr val="FFFFFF"/>
                </a:solidFill>
                <a:latin typeface="Verdana"/>
                <a:cs typeface="Verdana"/>
              </a:rPr>
              <a:t> </a:t>
            </a:r>
            <a:r>
              <a:rPr sz="4300" spc="-275" dirty="0">
                <a:solidFill>
                  <a:srgbClr val="FFFFFF"/>
                </a:solidFill>
                <a:latin typeface="Verdana"/>
                <a:cs typeface="Verdana"/>
              </a:rPr>
              <a:t>series</a:t>
            </a:r>
            <a:endParaRPr sz="4300" dirty="0">
              <a:latin typeface="Verdana"/>
              <a:cs typeface="Verdana"/>
            </a:endParaRPr>
          </a:p>
        </p:txBody>
      </p:sp>
      <p:sp>
        <p:nvSpPr>
          <p:cNvPr id="10" name="object 10"/>
          <p:cNvSpPr txBox="1"/>
          <p:nvPr/>
        </p:nvSpPr>
        <p:spPr>
          <a:xfrm>
            <a:off x="11080115" y="6432927"/>
            <a:ext cx="193675" cy="212725"/>
          </a:xfrm>
          <a:prstGeom prst="rect">
            <a:avLst/>
          </a:prstGeom>
        </p:spPr>
        <p:txBody>
          <a:bodyPr vert="horz" wrap="square" lIns="0" tIns="13335" rIns="0" bIns="0" rtlCol="0">
            <a:spAutoFit/>
          </a:bodyPr>
          <a:lstStyle/>
          <a:p>
            <a:pPr marL="12700">
              <a:lnSpc>
                <a:spcPct val="100000"/>
              </a:lnSpc>
              <a:spcBef>
                <a:spcPts val="105"/>
              </a:spcBef>
            </a:pPr>
            <a:r>
              <a:rPr sz="1200" spc="-75" dirty="0">
                <a:solidFill>
                  <a:srgbClr val="898989"/>
                </a:solidFill>
                <a:latin typeface="Verdana"/>
                <a:cs typeface="Verdana"/>
              </a:rPr>
              <a:t>12</a:t>
            </a:r>
            <a:endParaRPr sz="1200">
              <a:latin typeface="Verdana"/>
              <a:cs typeface="Verdana"/>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038860" rIns="0" bIns="0" rtlCol="0">
            <a:spAutoFit/>
          </a:bodyPr>
          <a:lstStyle/>
          <a:p>
            <a:pPr marL="161925">
              <a:lnSpc>
                <a:spcPct val="100000"/>
              </a:lnSpc>
              <a:spcBef>
                <a:spcPts val="100"/>
              </a:spcBef>
            </a:pPr>
            <a:r>
              <a:rPr sz="8000" spc="-1330" dirty="0"/>
              <a:t>LOWESS</a:t>
            </a:r>
            <a:r>
              <a:rPr sz="8000" spc="-490" dirty="0"/>
              <a:t> </a:t>
            </a:r>
            <a:r>
              <a:rPr sz="8000" spc="-990" dirty="0"/>
              <a:t>vs</a:t>
            </a:r>
            <a:r>
              <a:rPr sz="8000" spc="-484" dirty="0"/>
              <a:t> </a:t>
            </a:r>
            <a:r>
              <a:rPr sz="8000" spc="-1240" dirty="0"/>
              <a:t>LOESS</a:t>
            </a:r>
            <a:endParaRPr sz="8000" dirty="0"/>
          </a:p>
        </p:txBody>
      </p:sp>
      <p:sp>
        <p:nvSpPr>
          <p:cNvPr id="3" name="object 3"/>
          <p:cNvSpPr txBox="1"/>
          <p:nvPr/>
        </p:nvSpPr>
        <p:spPr>
          <a:xfrm>
            <a:off x="8281351" y="4600955"/>
            <a:ext cx="2985770" cy="946150"/>
          </a:xfrm>
          <a:prstGeom prst="rect">
            <a:avLst/>
          </a:prstGeom>
        </p:spPr>
        <p:txBody>
          <a:bodyPr vert="horz" wrap="square" lIns="0" tIns="72390" rIns="0" bIns="0" rtlCol="0">
            <a:spAutoFit/>
          </a:bodyPr>
          <a:lstStyle/>
          <a:p>
            <a:pPr marL="12700" marR="5080" indent="828675">
              <a:lnSpc>
                <a:spcPts val="3410"/>
              </a:lnSpc>
              <a:spcBef>
                <a:spcPts val="570"/>
              </a:spcBef>
            </a:pPr>
            <a:r>
              <a:rPr sz="3200" b="1" spc="-420" dirty="0">
                <a:solidFill>
                  <a:srgbClr val="898989"/>
                </a:solidFill>
                <a:latin typeface="Verdana"/>
                <a:cs typeface="Verdana"/>
              </a:rPr>
              <a:t>Time</a:t>
            </a:r>
            <a:r>
              <a:rPr sz="3200" b="1" spc="-195" dirty="0">
                <a:solidFill>
                  <a:srgbClr val="898989"/>
                </a:solidFill>
                <a:latin typeface="Verdana"/>
                <a:cs typeface="Verdana"/>
              </a:rPr>
              <a:t> </a:t>
            </a:r>
            <a:r>
              <a:rPr sz="3200" b="1" spc="-360" dirty="0">
                <a:solidFill>
                  <a:srgbClr val="898989"/>
                </a:solidFill>
                <a:latin typeface="Verdana"/>
                <a:cs typeface="Verdana"/>
              </a:rPr>
              <a:t>series </a:t>
            </a:r>
            <a:r>
              <a:rPr sz="3200" b="1" spc="-240" dirty="0">
                <a:solidFill>
                  <a:srgbClr val="898989"/>
                </a:solidFill>
                <a:latin typeface="Verdana"/>
                <a:cs typeface="Verdana"/>
              </a:rPr>
              <a:t>decomposition</a:t>
            </a:r>
            <a:endParaRPr sz="3200">
              <a:latin typeface="Verdana"/>
              <a:cs typeface="Verdana"/>
            </a:endParaRPr>
          </a:p>
        </p:txBody>
      </p:sp>
      <p:grpSp>
        <p:nvGrpSpPr>
          <p:cNvPr id="4" name="object 4"/>
          <p:cNvGrpSpPr/>
          <p:nvPr/>
        </p:nvGrpSpPr>
        <p:grpSpPr>
          <a:xfrm>
            <a:off x="841247" y="4294795"/>
            <a:ext cx="10506710" cy="55244"/>
            <a:chOff x="841247" y="4294795"/>
            <a:chExt cx="10506710" cy="55244"/>
          </a:xfrm>
        </p:grpSpPr>
        <p:sp>
          <p:nvSpPr>
            <p:cNvPr id="5" name="object 5"/>
            <p:cNvSpPr/>
            <p:nvPr/>
          </p:nvSpPr>
          <p:spPr>
            <a:xfrm>
              <a:off x="841247" y="4331166"/>
              <a:ext cx="6560184" cy="18415"/>
            </a:xfrm>
            <a:custGeom>
              <a:avLst/>
              <a:gdLst/>
              <a:ahLst/>
              <a:cxnLst/>
              <a:rect l="l" t="t" r="r" b="b"/>
              <a:pathLst>
                <a:path w="6560184" h="18414">
                  <a:moveTo>
                    <a:pt x="0" y="18287"/>
                  </a:moveTo>
                  <a:lnTo>
                    <a:pt x="6559675" y="18287"/>
                  </a:lnTo>
                  <a:lnTo>
                    <a:pt x="6559675" y="0"/>
                  </a:lnTo>
                  <a:lnTo>
                    <a:pt x="0" y="0"/>
                  </a:lnTo>
                  <a:lnTo>
                    <a:pt x="0" y="18287"/>
                  </a:lnTo>
                  <a:close/>
                </a:path>
              </a:pathLst>
            </a:custGeom>
            <a:solidFill>
              <a:srgbClr val="D5D5D5"/>
            </a:solidFill>
          </p:spPr>
          <p:txBody>
            <a:bodyPr wrap="square" lIns="0" tIns="0" rIns="0" bIns="0" rtlCol="0"/>
            <a:lstStyle/>
            <a:p>
              <a:endParaRPr/>
            </a:p>
          </p:txBody>
        </p:sp>
        <p:sp>
          <p:nvSpPr>
            <p:cNvPr id="6" name="object 6"/>
            <p:cNvSpPr/>
            <p:nvPr/>
          </p:nvSpPr>
          <p:spPr>
            <a:xfrm>
              <a:off x="7400923" y="4294795"/>
              <a:ext cx="3947160" cy="55244"/>
            </a:xfrm>
            <a:custGeom>
              <a:avLst/>
              <a:gdLst/>
              <a:ahLst/>
              <a:cxnLst/>
              <a:rect l="l" t="t" r="r" b="b"/>
              <a:pathLst>
                <a:path w="3947159" h="55245">
                  <a:moveTo>
                    <a:pt x="3946779" y="0"/>
                  </a:moveTo>
                  <a:lnTo>
                    <a:pt x="0" y="0"/>
                  </a:lnTo>
                  <a:lnTo>
                    <a:pt x="0" y="54863"/>
                  </a:lnTo>
                  <a:lnTo>
                    <a:pt x="3946779" y="54863"/>
                  </a:lnTo>
                  <a:lnTo>
                    <a:pt x="3946779" y="0"/>
                  </a:lnTo>
                  <a:close/>
                </a:path>
              </a:pathLst>
            </a:custGeom>
            <a:solidFill>
              <a:srgbClr val="C0504D"/>
            </a:solidFill>
          </p:spPr>
          <p:txBody>
            <a:bodyPr wrap="square" lIns="0" tIns="0" rIns="0" bIns="0" rtlCol="0"/>
            <a:lstStyle/>
            <a:p>
              <a:endParaRPr/>
            </a:p>
          </p:txBody>
        </p:sp>
      </p:grpSp>
      <p:sp>
        <p:nvSpPr>
          <p:cNvPr id="7" name="object 7"/>
          <p:cNvSpPr txBox="1"/>
          <p:nvPr/>
        </p:nvSpPr>
        <p:spPr>
          <a:xfrm>
            <a:off x="11164252" y="6432927"/>
            <a:ext cx="109855" cy="212725"/>
          </a:xfrm>
          <a:prstGeom prst="rect">
            <a:avLst/>
          </a:prstGeom>
        </p:spPr>
        <p:txBody>
          <a:bodyPr vert="horz" wrap="square" lIns="0" tIns="13335" rIns="0" bIns="0" rtlCol="0">
            <a:spAutoFit/>
          </a:bodyPr>
          <a:lstStyle/>
          <a:p>
            <a:pPr marL="12700">
              <a:lnSpc>
                <a:spcPct val="100000"/>
              </a:lnSpc>
              <a:spcBef>
                <a:spcPts val="105"/>
              </a:spcBef>
            </a:pPr>
            <a:r>
              <a:rPr sz="1200" spc="-50" dirty="0">
                <a:solidFill>
                  <a:srgbClr val="7F7F7F"/>
                </a:solidFill>
                <a:latin typeface="Verdana"/>
                <a:cs typeface="Verdana"/>
              </a:rPr>
              <a:t>1</a:t>
            </a:r>
            <a:endParaRPr sz="1200">
              <a:latin typeface="Verdana"/>
              <a:cs typeface="Verdana"/>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114675">
              <a:lnSpc>
                <a:spcPct val="100000"/>
              </a:lnSpc>
              <a:spcBef>
                <a:spcPts val="100"/>
              </a:spcBef>
            </a:pPr>
            <a:r>
              <a:rPr spc="-725" dirty="0"/>
              <a:t>LOWESS</a:t>
            </a:r>
            <a:r>
              <a:rPr spc="-265" dirty="0"/>
              <a:t> </a:t>
            </a:r>
            <a:r>
              <a:rPr spc="-545" dirty="0"/>
              <a:t>vs</a:t>
            </a:r>
            <a:r>
              <a:rPr spc="-265" dirty="0"/>
              <a:t> </a:t>
            </a:r>
            <a:r>
              <a:rPr spc="-675" dirty="0"/>
              <a:t>LOESS</a:t>
            </a:r>
          </a:p>
        </p:txBody>
      </p:sp>
      <p:sp>
        <p:nvSpPr>
          <p:cNvPr id="3" name="object 3"/>
          <p:cNvSpPr txBox="1"/>
          <p:nvPr/>
        </p:nvSpPr>
        <p:spPr>
          <a:xfrm>
            <a:off x="688340" y="1578356"/>
            <a:ext cx="4752975" cy="1003935"/>
          </a:xfrm>
          <a:prstGeom prst="rect">
            <a:avLst/>
          </a:prstGeom>
        </p:spPr>
        <p:txBody>
          <a:bodyPr vert="horz" wrap="square" lIns="0" tIns="67310" rIns="0" bIns="0" rtlCol="0">
            <a:spAutoFit/>
          </a:bodyPr>
          <a:lstStyle/>
          <a:p>
            <a:pPr marL="574040" algn="ctr">
              <a:lnSpc>
                <a:spcPct val="100000"/>
              </a:lnSpc>
              <a:spcBef>
                <a:spcPts val="530"/>
              </a:spcBef>
            </a:pPr>
            <a:r>
              <a:rPr sz="1800" b="1" spc="-310" dirty="0">
                <a:latin typeface="Verdana"/>
                <a:cs typeface="Verdana"/>
              </a:rPr>
              <a:t>LOWESS</a:t>
            </a:r>
            <a:endParaRPr sz="1800" dirty="0">
              <a:latin typeface="Verdana"/>
              <a:cs typeface="Verdana"/>
            </a:endParaRPr>
          </a:p>
          <a:p>
            <a:pPr marL="354965" indent="-342265">
              <a:lnSpc>
                <a:spcPct val="100000"/>
              </a:lnSpc>
              <a:spcBef>
                <a:spcPts val="430"/>
              </a:spcBef>
              <a:buFont typeface="Arial MT"/>
              <a:buChar char="•"/>
              <a:tabLst>
                <a:tab pos="354965" algn="l"/>
              </a:tabLst>
            </a:pPr>
            <a:r>
              <a:rPr sz="1800" b="1" spc="-75" dirty="0">
                <a:latin typeface="Verdana"/>
                <a:cs typeface="Verdana"/>
              </a:rPr>
              <a:t>Lo</a:t>
            </a:r>
            <a:r>
              <a:rPr sz="1800" spc="-75" dirty="0">
                <a:latin typeface="Verdana"/>
                <a:cs typeface="Verdana"/>
              </a:rPr>
              <a:t>cally</a:t>
            </a:r>
            <a:r>
              <a:rPr sz="1800" spc="-100" dirty="0">
                <a:latin typeface="Verdana"/>
                <a:cs typeface="Verdana"/>
              </a:rPr>
              <a:t> </a:t>
            </a:r>
            <a:r>
              <a:rPr sz="1800" b="1" spc="-35" dirty="0">
                <a:latin typeface="Verdana"/>
                <a:cs typeface="Verdana"/>
              </a:rPr>
              <a:t>w</a:t>
            </a:r>
            <a:r>
              <a:rPr sz="1800" spc="-35" dirty="0">
                <a:latin typeface="Verdana"/>
                <a:cs typeface="Verdana"/>
              </a:rPr>
              <a:t>eighted</a:t>
            </a:r>
            <a:r>
              <a:rPr sz="1800" spc="-85" dirty="0">
                <a:latin typeface="Verdana"/>
                <a:cs typeface="Verdana"/>
              </a:rPr>
              <a:t> </a:t>
            </a:r>
            <a:r>
              <a:rPr sz="1800" b="1" spc="-40" dirty="0">
                <a:latin typeface="Verdana"/>
                <a:cs typeface="Verdana"/>
              </a:rPr>
              <a:t>s</a:t>
            </a:r>
            <a:r>
              <a:rPr sz="1800" spc="-40" dirty="0">
                <a:latin typeface="Verdana"/>
                <a:cs typeface="Verdana"/>
              </a:rPr>
              <a:t>catterplot</a:t>
            </a:r>
            <a:r>
              <a:rPr sz="1800" spc="-95" dirty="0">
                <a:latin typeface="Verdana"/>
                <a:cs typeface="Verdana"/>
              </a:rPr>
              <a:t> </a:t>
            </a:r>
            <a:r>
              <a:rPr sz="1800" b="1" spc="-25" dirty="0">
                <a:latin typeface="Verdana"/>
                <a:cs typeface="Verdana"/>
              </a:rPr>
              <a:t>s</a:t>
            </a:r>
            <a:r>
              <a:rPr sz="1800" spc="-25" dirty="0">
                <a:latin typeface="Verdana"/>
                <a:cs typeface="Verdana"/>
              </a:rPr>
              <a:t>moothing</a:t>
            </a:r>
            <a:endParaRPr sz="1800" dirty="0">
              <a:latin typeface="Verdana"/>
              <a:cs typeface="Verdana"/>
            </a:endParaRPr>
          </a:p>
          <a:p>
            <a:pPr marL="354965" indent="-342265">
              <a:lnSpc>
                <a:spcPct val="100000"/>
              </a:lnSpc>
              <a:spcBef>
                <a:spcPts val="360"/>
              </a:spcBef>
              <a:buFont typeface="Arial MT"/>
              <a:buChar char="•"/>
              <a:tabLst>
                <a:tab pos="354965" algn="l"/>
              </a:tabLst>
            </a:pPr>
            <a:r>
              <a:rPr sz="1800" spc="-120" dirty="0">
                <a:latin typeface="Verdana"/>
                <a:cs typeface="Verdana"/>
              </a:rPr>
              <a:t>W.</a:t>
            </a:r>
            <a:r>
              <a:rPr sz="1800" spc="-15" dirty="0">
                <a:latin typeface="Verdana"/>
                <a:cs typeface="Verdana"/>
              </a:rPr>
              <a:t> </a:t>
            </a:r>
            <a:r>
              <a:rPr sz="1800" dirty="0">
                <a:latin typeface="Verdana"/>
                <a:cs typeface="Verdana"/>
              </a:rPr>
              <a:t>Cleveland</a:t>
            </a:r>
            <a:r>
              <a:rPr sz="1800" spc="-15" dirty="0">
                <a:latin typeface="Verdana"/>
                <a:cs typeface="Verdana"/>
              </a:rPr>
              <a:t> </a:t>
            </a:r>
            <a:r>
              <a:rPr sz="1800" spc="-20" dirty="0">
                <a:latin typeface="Verdana"/>
                <a:cs typeface="Verdana"/>
              </a:rPr>
              <a:t>1979</a:t>
            </a:r>
            <a:endParaRPr sz="1800" dirty="0">
              <a:latin typeface="Verdana"/>
              <a:cs typeface="Verdana"/>
            </a:endParaRPr>
          </a:p>
        </p:txBody>
      </p:sp>
      <p:sp>
        <p:nvSpPr>
          <p:cNvPr id="4" name="object 4"/>
          <p:cNvSpPr txBox="1"/>
          <p:nvPr/>
        </p:nvSpPr>
        <p:spPr>
          <a:xfrm>
            <a:off x="6174740" y="1578356"/>
            <a:ext cx="4810125" cy="1000760"/>
          </a:xfrm>
          <a:prstGeom prst="rect">
            <a:avLst/>
          </a:prstGeom>
        </p:spPr>
        <p:txBody>
          <a:bodyPr vert="horz" wrap="square" lIns="0" tIns="67310" rIns="0" bIns="0" rtlCol="0">
            <a:spAutoFit/>
          </a:bodyPr>
          <a:lstStyle/>
          <a:p>
            <a:pPr marL="516890" algn="ctr">
              <a:lnSpc>
                <a:spcPct val="100000"/>
              </a:lnSpc>
              <a:spcBef>
                <a:spcPts val="530"/>
              </a:spcBef>
            </a:pPr>
            <a:r>
              <a:rPr sz="1800" b="1" spc="-285" dirty="0">
                <a:latin typeface="Verdana"/>
                <a:cs typeface="Verdana"/>
              </a:rPr>
              <a:t>LOESS</a:t>
            </a:r>
            <a:endParaRPr sz="1800">
              <a:latin typeface="Verdana"/>
              <a:cs typeface="Verdana"/>
            </a:endParaRPr>
          </a:p>
          <a:p>
            <a:pPr marL="354965" indent="-342265">
              <a:lnSpc>
                <a:spcPct val="100000"/>
              </a:lnSpc>
              <a:spcBef>
                <a:spcPts val="430"/>
              </a:spcBef>
              <a:buFont typeface="Arial MT"/>
              <a:buChar char="•"/>
              <a:tabLst>
                <a:tab pos="354965" algn="l"/>
              </a:tabLst>
            </a:pPr>
            <a:r>
              <a:rPr sz="1800" b="1" spc="-75" dirty="0">
                <a:latin typeface="Verdana"/>
                <a:cs typeface="Verdana"/>
              </a:rPr>
              <a:t>Lo</a:t>
            </a:r>
            <a:r>
              <a:rPr sz="1800" spc="-75" dirty="0">
                <a:latin typeface="Verdana"/>
                <a:cs typeface="Verdana"/>
              </a:rPr>
              <a:t>cally</a:t>
            </a:r>
            <a:r>
              <a:rPr sz="1800" spc="-95" dirty="0">
                <a:latin typeface="Verdana"/>
                <a:cs typeface="Verdana"/>
              </a:rPr>
              <a:t> </a:t>
            </a:r>
            <a:r>
              <a:rPr sz="1800" b="1" spc="-45" dirty="0">
                <a:latin typeface="Verdana"/>
                <a:cs typeface="Verdana"/>
              </a:rPr>
              <a:t>e</a:t>
            </a:r>
            <a:r>
              <a:rPr sz="1800" spc="-45" dirty="0">
                <a:latin typeface="Verdana"/>
                <a:cs typeface="Verdana"/>
              </a:rPr>
              <a:t>stimated</a:t>
            </a:r>
            <a:r>
              <a:rPr sz="1800" spc="-80" dirty="0">
                <a:latin typeface="Verdana"/>
                <a:cs typeface="Verdana"/>
              </a:rPr>
              <a:t> </a:t>
            </a:r>
            <a:r>
              <a:rPr sz="1800" b="1" spc="-40" dirty="0">
                <a:latin typeface="Verdana"/>
                <a:cs typeface="Verdana"/>
              </a:rPr>
              <a:t>s</a:t>
            </a:r>
            <a:r>
              <a:rPr sz="1800" spc="-40" dirty="0">
                <a:latin typeface="Verdana"/>
                <a:cs typeface="Verdana"/>
              </a:rPr>
              <a:t>catterplot</a:t>
            </a:r>
            <a:r>
              <a:rPr sz="1800" spc="-85" dirty="0">
                <a:latin typeface="Verdana"/>
                <a:cs typeface="Verdana"/>
              </a:rPr>
              <a:t> </a:t>
            </a:r>
            <a:r>
              <a:rPr sz="1800" b="1" spc="-25" dirty="0">
                <a:latin typeface="Verdana"/>
                <a:cs typeface="Verdana"/>
              </a:rPr>
              <a:t>s</a:t>
            </a:r>
            <a:r>
              <a:rPr sz="1800" spc="-25" dirty="0">
                <a:latin typeface="Verdana"/>
                <a:cs typeface="Verdana"/>
              </a:rPr>
              <a:t>moothing</a:t>
            </a:r>
            <a:endParaRPr sz="1800">
              <a:latin typeface="Verdana"/>
              <a:cs typeface="Verdana"/>
            </a:endParaRPr>
          </a:p>
          <a:p>
            <a:pPr marL="354965" indent="-342265">
              <a:lnSpc>
                <a:spcPct val="100000"/>
              </a:lnSpc>
              <a:spcBef>
                <a:spcPts val="340"/>
              </a:spcBef>
              <a:buFont typeface="Arial MT"/>
              <a:buChar char="•"/>
              <a:tabLst>
                <a:tab pos="354965" algn="l"/>
              </a:tabLst>
            </a:pPr>
            <a:r>
              <a:rPr sz="1800" spc="-120" dirty="0">
                <a:latin typeface="Verdana"/>
                <a:cs typeface="Verdana"/>
              </a:rPr>
              <a:t>W.</a:t>
            </a:r>
            <a:r>
              <a:rPr sz="1800" spc="-70" dirty="0">
                <a:latin typeface="Verdana"/>
                <a:cs typeface="Verdana"/>
              </a:rPr>
              <a:t> </a:t>
            </a:r>
            <a:r>
              <a:rPr sz="1800" dirty="0">
                <a:latin typeface="Verdana"/>
                <a:cs typeface="Verdana"/>
              </a:rPr>
              <a:t>Cleveland</a:t>
            </a:r>
            <a:r>
              <a:rPr sz="1800" spc="-70" dirty="0">
                <a:latin typeface="Verdana"/>
                <a:cs typeface="Verdana"/>
              </a:rPr>
              <a:t> </a:t>
            </a:r>
            <a:r>
              <a:rPr sz="1800" dirty="0">
                <a:latin typeface="Verdana"/>
                <a:cs typeface="Verdana"/>
              </a:rPr>
              <a:t>&amp;</a:t>
            </a:r>
            <a:r>
              <a:rPr sz="1800" spc="-75" dirty="0">
                <a:latin typeface="Verdana"/>
                <a:cs typeface="Verdana"/>
              </a:rPr>
              <a:t> </a:t>
            </a:r>
            <a:r>
              <a:rPr sz="1800" spc="-250" dirty="0">
                <a:latin typeface="Verdana"/>
                <a:cs typeface="Verdana"/>
              </a:rPr>
              <a:t>S.</a:t>
            </a:r>
            <a:r>
              <a:rPr sz="1800" spc="-70" dirty="0">
                <a:latin typeface="Verdana"/>
                <a:cs typeface="Verdana"/>
              </a:rPr>
              <a:t> </a:t>
            </a:r>
            <a:r>
              <a:rPr sz="1800" spc="-65" dirty="0">
                <a:latin typeface="Verdana"/>
                <a:cs typeface="Verdana"/>
              </a:rPr>
              <a:t>Devlin</a:t>
            </a:r>
            <a:r>
              <a:rPr sz="1800" spc="-70" dirty="0">
                <a:latin typeface="Verdana"/>
                <a:cs typeface="Verdana"/>
              </a:rPr>
              <a:t> </a:t>
            </a:r>
            <a:r>
              <a:rPr sz="1800" spc="-20" dirty="0">
                <a:latin typeface="Verdana"/>
                <a:cs typeface="Verdana"/>
              </a:rPr>
              <a:t>1988</a:t>
            </a:r>
            <a:endParaRPr sz="1800">
              <a:latin typeface="Verdana"/>
              <a:cs typeface="Verdana"/>
            </a:endParaRPr>
          </a:p>
        </p:txBody>
      </p:sp>
      <p:pic>
        <p:nvPicPr>
          <p:cNvPr id="5" name="object 5"/>
          <p:cNvPicPr/>
          <p:nvPr/>
        </p:nvPicPr>
        <p:blipFill>
          <a:blip r:embed="rId2" cstate="print"/>
          <a:stretch>
            <a:fillRect/>
          </a:stretch>
        </p:blipFill>
        <p:spPr>
          <a:xfrm>
            <a:off x="532409" y="2776669"/>
            <a:ext cx="4939744" cy="2481129"/>
          </a:xfrm>
          <a:prstGeom prst="rect">
            <a:avLst/>
          </a:prstGeom>
        </p:spPr>
      </p:pic>
      <p:sp>
        <p:nvSpPr>
          <p:cNvPr id="6" name="object 6"/>
          <p:cNvSpPr txBox="1"/>
          <p:nvPr/>
        </p:nvSpPr>
        <p:spPr>
          <a:xfrm>
            <a:off x="606646" y="5583428"/>
            <a:ext cx="4535170" cy="577215"/>
          </a:xfrm>
          <a:prstGeom prst="rect">
            <a:avLst/>
          </a:prstGeom>
        </p:spPr>
        <p:txBody>
          <a:bodyPr vert="horz" wrap="square" lIns="0" tIns="10795" rIns="0" bIns="0" rtlCol="0">
            <a:spAutoFit/>
          </a:bodyPr>
          <a:lstStyle/>
          <a:p>
            <a:pPr marL="12700" marR="5080">
              <a:lnSpc>
                <a:spcPct val="100800"/>
              </a:lnSpc>
              <a:spcBef>
                <a:spcPts val="85"/>
              </a:spcBef>
            </a:pPr>
            <a:r>
              <a:rPr sz="1200" dirty="0">
                <a:latin typeface="Verdana"/>
                <a:cs typeface="Verdana"/>
              </a:rPr>
              <a:t>Cleveland,</a:t>
            </a:r>
            <a:r>
              <a:rPr sz="1200" spc="-55" dirty="0">
                <a:latin typeface="Verdana"/>
                <a:cs typeface="Verdana"/>
              </a:rPr>
              <a:t> William </a:t>
            </a:r>
            <a:r>
              <a:rPr sz="1200" spc="-180" dirty="0">
                <a:latin typeface="Verdana"/>
                <a:cs typeface="Verdana"/>
              </a:rPr>
              <a:t>S.</a:t>
            </a:r>
            <a:r>
              <a:rPr sz="1200" spc="-50" dirty="0">
                <a:latin typeface="Verdana"/>
                <a:cs typeface="Verdana"/>
              </a:rPr>
              <a:t> </a:t>
            </a:r>
            <a:r>
              <a:rPr sz="1200" spc="-70" dirty="0">
                <a:latin typeface="Verdana"/>
                <a:cs typeface="Verdana"/>
              </a:rPr>
              <a:t>"Robust</a:t>
            </a:r>
            <a:r>
              <a:rPr sz="1200" spc="-50" dirty="0">
                <a:latin typeface="Verdana"/>
                <a:cs typeface="Verdana"/>
              </a:rPr>
              <a:t> </a:t>
            </a:r>
            <a:r>
              <a:rPr sz="1200" spc="-10" dirty="0">
                <a:latin typeface="Verdana"/>
                <a:cs typeface="Verdana"/>
              </a:rPr>
              <a:t>locally</a:t>
            </a:r>
            <a:r>
              <a:rPr sz="1200" spc="-65" dirty="0">
                <a:latin typeface="Verdana"/>
                <a:cs typeface="Verdana"/>
              </a:rPr>
              <a:t> </a:t>
            </a:r>
            <a:r>
              <a:rPr sz="1200" dirty="0">
                <a:latin typeface="Verdana"/>
                <a:cs typeface="Verdana"/>
              </a:rPr>
              <a:t>weighted</a:t>
            </a:r>
            <a:r>
              <a:rPr sz="1200" spc="-55" dirty="0">
                <a:latin typeface="Verdana"/>
                <a:cs typeface="Verdana"/>
              </a:rPr>
              <a:t> </a:t>
            </a:r>
            <a:r>
              <a:rPr sz="1200" spc="-60" dirty="0">
                <a:latin typeface="Verdana"/>
                <a:cs typeface="Verdana"/>
              </a:rPr>
              <a:t>regression</a:t>
            </a:r>
            <a:r>
              <a:rPr sz="1200" spc="-50" dirty="0">
                <a:latin typeface="Verdana"/>
                <a:cs typeface="Verdana"/>
              </a:rPr>
              <a:t> </a:t>
            </a:r>
            <a:r>
              <a:rPr sz="1200" spc="-25" dirty="0">
                <a:latin typeface="Verdana"/>
                <a:cs typeface="Verdana"/>
              </a:rPr>
              <a:t>and </a:t>
            </a:r>
            <a:r>
              <a:rPr sz="1200" spc="-35" dirty="0">
                <a:latin typeface="Verdana"/>
                <a:cs typeface="Verdana"/>
              </a:rPr>
              <a:t>smoothing</a:t>
            </a:r>
            <a:r>
              <a:rPr sz="1200" spc="-60" dirty="0">
                <a:latin typeface="Verdana"/>
                <a:cs typeface="Verdana"/>
              </a:rPr>
              <a:t> </a:t>
            </a:r>
            <a:r>
              <a:rPr sz="1200" spc="-50" dirty="0">
                <a:latin typeface="Verdana"/>
                <a:cs typeface="Verdana"/>
              </a:rPr>
              <a:t>scatterplots."</a:t>
            </a:r>
            <a:r>
              <a:rPr sz="1200" spc="-60" dirty="0">
                <a:latin typeface="Verdana"/>
                <a:cs typeface="Verdana"/>
              </a:rPr>
              <a:t> </a:t>
            </a:r>
            <a:r>
              <a:rPr sz="1200" i="1" spc="-25" dirty="0">
                <a:latin typeface="Verdana"/>
                <a:cs typeface="Verdana"/>
              </a:rPr>
              <a:t>Journal</a:t>
            </a:r>
            <a:r>
              <a:rPr sz="1200" i="1" spc="-65" dirty="0">
                <a:latin typeface="Verdana"/>
                <a:cs typeface="Verdana"/>
              </a:rPr>
              <a:t> </a:t>
            </a:r>
            <a:r>
              <a:rPr sz="1200" i="1" dirty="0">
                <a:latin typeface="Verdana"/>
                <a:cs typeface="Verdana"/>
              </a:rPr>
              <a:t>of</a:t>
            </a:r>
            <a:r>
              <a:rPr sz="1200" i="1" spc="-65" dirty="0">
                <a:latin typeface="Verdana"/>
                <a:cs typeface="Verdana"/>
              </a:rPr>
              <a:t> </a:t>
            </a:r>
            <a:r>
              <a:rPr sz="1200" i="1" spc="-10" dirty="0">
                <a:latin typeface="Verdana"/>
                <a:cs typeface="Verdana"/>
              </a:rPr>
              <a:t>the</a:t>
            </a:r>
            <a:r>
              <a:rPr sz="1200" i="1" spc="-65" dirty="0">
                <a:latin typeface="Verdana"/>
                <a:cs typeface="Verdana"/>
              </a:rPr>
              <a:t> </a:t>
            </a:r>
            <a:r>
              <a:rPr sz="1200" i="1" dirty="0">
                <a:latin typeface="Verdana"/>
                <a:cs typeface="Verdana"/>
              </a:rPr>
              <a:t>American</a:t>
            </a:r>
            <a:r>
              <a:rPr sz="1200" i="1" spc="-55" dirty="0">
                <a:latin typeface="Verdana"/>
                <a:cs typeface="Verdana"/>
              </a:rPr>
              <a:t> </a:t>
            </a:r>
            <a:r>
              <a:rPr sz="1200" i="1" spc="-10" dirty="0">
                <a:latin typeface="Verdana"/>
                <a:cs typeface="Verdana"/>
              </a:rPr>
              <a:t>statistical </a:t>
            </a:r>
            <a:r>
              <a:rPr sz="1200" i="1" spc="-20" dirty="0">
                <a:latin typeface="Verdana"/>
                <a:cs typeface="Verdana"/>
              </a:rPr>
              <a:t>association</a:t>
            </a:r>
            <a:r>
              <a:rPr sz="1200" i="1" spc="-30" dirty="0">
                <a:latin typeface="Verdana"/>
                <a:cs typeface="Verdana"/>
              </a:rPr>
              <a:t> </a:t>
            </a:r>
            <a:r>
              <a:rPr sz="1200" spc="-110" dirty="0">
                <a:latin typeface="Verdana"/>
                <a:cs typeface="Verdana"/>
              </a:rPr>
              <a:t>74.368</a:t>
            </a:r>
            <a:r>
              <a:rPr sz="1200" spc="-35" dirty="0">
                <a:latin typeface="Verdana"/>
                <a:cs typeface="Verdana"/>
              </a:rPr>
              <a:t> </a:t>
            </a:r>
            <a:r>
              <a:rPr sz="1200" spc="-130" dirty="0">
                <a:latin typeface="Verdana"/>
                <a:cs typeface="Verdana"/>
              </a:rPr>
              <a:t>(1979):</a:t>
            </a:r>
            <a:r>
              <a:rPr sz="1200" spc="-25" dirty="0">
                <a:latin typeface="Verdana"/>
                <a:cs typeface="Verdana"/>
              </a:rPr>
              <a:t> </a:t>
            </a:r>
            <a:r>
              <a:rPr sz="1200" spc="-125" dirty="0">
                <a:latin typeface="Verdana"/>
                <a:cs typeface="Verdana"/>
              </a:rPr>
              <a:t>829-</a:t>
            </a:r>
            <a:r>
              <a:rPr sz="1200" spc="-20" dirty="0">
                <a:latin typeface="Verdana"/>
                <a:cs typeface="Verdana"/>
              </a:rPr>
              <a:t>836.</a:t>
            </a:r>
            <a:endParaRPr sz="1200">
              <a:latin typeface="Verdana"/>
              <a:cs typeface="Verdana"/>
            </a:endParaRPr>
          </a:p>
        </p:txBody>
      </p:sp>
      <p:pic>
        <p:nvPicPr>
          <p:cNvPr id="7" name="object 7"/>
          <p:cNvPicPr/>
          <p:nvPr/>
        </p:nvPicPr>
        <p:blipFill>
          <a:blip r:embed="rId3" cstate="print"/>
          <a:stretch>
            <a:fillRect/>
          </a:stretch>
        </p:blipFill>
        <p:spPr>
          <a:xfrm>
            <a:off x="6118192" y="2998906"/>
            <a:ext cx="5146086" cy="2184094"/>
          </a:xfrm>
          <a:prstGeom prst="rect">
            <a:avLst/>
          </a:prstGeom>
        </p:spPr>
      </p:pic>
      <p:sp>
        <p:nvSpPr>
          <p:cNvPr id="8" name="object 8"/>
          <p:cNvSpPr txBox="1"/>
          <p:nvPr/>
        </p:nvSpPr>
        <p:spPr>
          <a:xfrm>
            <a:off x="6174738" y="5583428"/>
            <a:ext cx="5281295" cy="577215"/>
          </a:xfrm>
          <a:prstGeom prst="rect">
            <a:avLst/>
          </a:prstGeom>
        </p:spPr>
        <p:txBody>
          <a:bodyPr vert="horz" wrap="square" lIns="0" tIns="10795" rIns="0" bIns="0" rtlCol="0">
            <a:spAutoFit/>
          </a:bodyPr>
          <a:lstStyle/>
          <a:p>
            <a:pPr marL="12700" marR="5080">
              <a:lnSpc>
                <a:spcPct val="100800"/>
              </a:lnSpc>
              <a:spcBef>
                <a:spcPts val="85"/>
              </a:spcBef>
            </a:pPr>
            <a:r>
              <a:rPr sz="1200" dirty="0">
                <a:latin typeface="Verdana"/>
                <a:cs typeface="Verdana"/>
              </a:rPr>
              <a:t>Cleveland,</a:t>
            </a:r>
            <a:r>
              <a:rPr sz="1200" spc="-50" dirty="0">
                <a:latin typeface="Verdana"/>
                <a:cs typeface="Verdana"/>
              </a:rPr>
              <a:t> </a:t>
            </a:r>
            <a:r>
              <a:rPr sz="1200" spc="-55" dirty="0">
                <a:latin typeface="Verdana"/>
                <a:cs typeface="Verdana"/>
              </a:rPr>
              <a:t>William</a:t>
            </a:r>
            <a:r>
              <a:rPr sz="1200" spc="-50" dirty="0">
                <a:latin typeface="Verdana"/>
                <a:cs typeface="Verdana"/>
              </a:rPr>
              <a:t> </a:t>
            </a:r>
            <a:r>
              <a:rPr sz="1200" spc="-155" dirty="0">
                <a:latin typeface="Verdana"/>
                <a:cs typeface="Verdana"/>
              </a:rPr>
              <a:t>S.,</a:t>
            </a:r>
            <a:r>
              <a:rPr sz="1200" spc="-45" dirty="0">
                <a:latin typeface="Verdana"/>
                <a:cs typeface="Verdana"/>
              </a:rPr>
              <a:t> </a:t>
            </a:r>
            <a:r>
              <a:rPr sz="1200" dirty="0">
                <a:latin typeface="Verdana"/>
                <a:cs typeface="Verdana"/>
              </a:rPr>
              <a:t>and</a:t>
            </a:r>
            <a:r>
              <a:rPr sz="1200" spc="-50" dirty="0">
                <a:latin typeface="Verdana"/>
                <a:cs typeface="Verdana"/>
              </a:rPr>
              <a:t> </a:t>
            </a:r>
            <a:r>
              <a:rPr sz="1200" spc="-80" dirty="0">
                <a:latin typeface="Verdana"/>
                <a:cs typeface="Verdana"/>
              </a:rPr>
              <a:t>Susan</a:t>
            </a:r>
            <a:r>
              <a:rPr sz="1200" spc="-45" dirty="0">
                <a:latin typeface="Verdana"/>
                <a:cs typeface="Verdana"/>
              </a:rPr>
              <a:t> </a:t>
            </a:r>
            <a:r>
              <a:rPr sz="1200" spc="-50" dirty="0">
                <a:latin typeface="Verdana"/>
                <a:cs typeface="Verdana"/>
              </a:rPr>
              <a:t>J.</a:t>
            </a:r>
            <a:r>
              <a:rPr sz="1200" spc="-45" dirty="0">
                <a:latin typeface="Verdana"/>
                <a:cs typeface="Verdana"/>
              </a:rPr>
              <a:t> </a:t>
            </a:r>
            <a:r>
              <a:rPr sz="1200" spc="-55" dirty="0">
                <a:latin typeface="Verdana"/>
                <a:cs typeface="Verdana"/>
              </a:rPr>
              <a:t>Devlin.</a:t>
            </a:r>
            <a:r>
              <a:rPr sz="1200" spc="-45" dirty="0">
                <a:latin typeface="Verdana"/>
                <a:cs typeface="Verdana"/>
              </a:rPr>
              <a:t> </a:t>
            </a:r>
            <a:r>
              <a:rPr sz="1200" spc="-35" dirty="0">
                <a:latin typeface="Verdana"/>
                <a:cs typeface="Verdana"/>
              </a:rPr>
              <a:t>"Locally</a:t>
            </a:r>
            <a:r>
              <a:rPr sz="1200" spc="-55" dirty="0">
                <a:latin typeface="Verdana"/>
                <a:cs typeface="Verdana"/>
              </a:rPr>
              <a:t> </a:t>
            </a:r>
            <a:r>
              <a:rPr sz="1200" dirty="0">
                <a:latin typeface="Verdana"/>
                <a:cs typeface="Verdana"/>
              </a:rPr>
              <a:t>weighted</a:t>
            </a:r>
            <a:r>
              <a:rPr sz="1200" spc="-50" dirty="0">
                <a:latin typeface="Verdana"/>
                <a:cs typeface="Verdana"/>
              </a:rPr>
              <a:t> regression: </a:t>
            </a:r>
            <a:r>
              <a:rPr sz="1200" dirty="0">
                <a:latin typeface="Verdana"/>
                <a:cs typeface="Verdana"/>
              </a:rPr>
              <a:t>an</a:t>
            </a:r>
            <a:r>
              <a:rPr sz="1200" spc="-15" dirty="0">
                <a:latin typeface="Verdana"/>
                <a:cs typeface="Verdana"/>
              </a:rPr>
              <a:t> </a:t>
            </a:r>
            <a:r>
              <a:rPr sz="1200" dirty="0">
                <a:latin typeface="Verdana"/>
                <a:cs typeface="Verdana"/>
              </a:rPr>
              <a:t>approach</a:t>
            </a:r>
            <a:r>
              <a:rPr sz="1200" spc="-15" dirty="0">
                <a:latin typeface="Verdana"/>
                <a:cs typeface="Verdana"/>
              </a:rPr>
              <a:t> </a:t>
            </a:r>
            <a:r>
              <a:rPr sz="1200" dirty="0">
                <a:latin typeface="Verdana"/>
                <a:cs typeface="Verdana"/>
              </a:rPr>
              <a:t>to</a:t>
            </a:r>
            <a:r>
              <a:rPr sz="1200" spc="-20" dirty="0">
                <a:latin typeface="Verdana"/>
                <a:cs typeface="Verdana"/>
              </a:rPr>
              <a:t> </a:t>
            </a:r>
            <a:r>
              <a:rPr sz="1200" spc="-60" dirty="0">
                <a:latin typeface="Verdana"/>
                <a:cs typeface="Verdana"/>
              </a:rPr>
              <a:t>regression</a:t>
            </a:r>
            <a:r>
              <a:rPr sz="1200" spc="-15" dirty="0">
                <a:latin typeface="Verdana"/>
                <a:cs typeface="Verdana"/>
              </a:rPr>
              <a:t> </a:t>
            </a:r>
            <a:r>
              <a:rPr sz="1200" spc="-60" dirty="0">
                <a:latin typeface="Verdana"/>
                <a:cs typeface="Verdana"/>
              </a:rPr>
              <a:t>analysis</a:t>
            </a:r>
            <a:r>
              <a:rPr sz="1200" spc="-30" dirty="0">
                <a:latin typeface="Verdana"/>
                <a:cs typeface="Verdana"/>
              </a:rPr>
              <a:t> </a:t>
            </a:r>
            <a:r>
              <a:rPr sz="1200" dirty="0">
                <a:latin typeface="Verdana"/>
                <a:cs typeface="Verdana"/>
              </a:rPr>
              <a:t>by</a:t>
            </a:r>
            <a:r>
              <a:rPr sz="1200" spc="-25" dirty="0">
                <a:latin typeface="Verdana"/>
                <a:cs typeface="Verdana"/>
              </a:rPr>
              <a:t> </a:t>
            </a:r>
            <a:r>
              <a:rPr sz="1200" dirty="0">
                <a:latin typeface="Verdana"/>
                <a:cs typeface="Verdana"/>
              </a:rPr>
              <a:t>local</a:t>
            </a:r>
            <a:r>
              <a:rPr sz="1200" spc="-25" dirty="0">
                <a:latin typeface="Verdana"/>
                <a:cs typeface="Verdana"/>
              </a:rPr>
              <a:t> </a:t>
            </a:r>
            <a:r>
              <a:rPr sz="1200" spc="-75" dirty="0">
                <a:latin typeface="Verdana"/>
                <a:cs typeface="Verdana"/>
              </a:rPr>
              <a:t>fitting."</a:t>
            </a:r>
            <a:r>
              <a:rPr sz="1200" spc="-20" dirty="0">
                <a:latin typeface="Verdana"/>
                <a:cs typeface="Verdana"/>
              </a:rPr>
              <a:t> </a:t>
            </a:r>
            <a:r>
              <a:rPr sz="1200" i="1" spc="-25" dirty="0">
                <a:latin typeface="Verdana"/>
                <a:cs typeface="Verdana"/>
              </a:rPr>
              <a:t>Journal</a:t>
            </a:r>
            <a:r>
              <a:rPr sz="1200" i="1" spc="-30" dirty="0">
                <a:latin typeface="Verdana"/>
                <a:cs typeface="Verdana"/>
              </a:rPr>
              <a:t> </a:t>
            </a:r>
            <a:r>
              <a:rPr sz="1200" i="1" dirty="0">
                <a:latin typeface="Verdana"/>
                <a:cs typeface="Verdana"/>
              </a:rPr>
              <a:t>of</a:t>
            </a:r>
            <a:r>
              <a:rPr sz="1200" i="1" spc="-25" dirty="0">
                <a:latin typeface="Verdana"/>
                <a:cs typeface="Verdana"/>
              </a:rPr>
              <a:t> the </a:t>
            </a:r>
            <a:r>
              <a:rPr sz="1200" i="1" dirty="0">
                <a:latin typeface="Verdana"/>
                <a:cs typeface="Verdana"/>
              </a:rPr>
              <a:t>American</a:t>
            </a:r>
            <a:r>
              <a:rPr sz="1200" i="1" spc="-30" dirty="0">
                <a:latin typeface="Verdana"/>
                <a:cs typeface="Verdana"/>
              </a:rPr>
              <a:t> </a:t>
            </a:r>
            <a:r>
              <a:rPr sz="1200" i="1" spc="-50" dirty="0">
                <a:latin typeface="Verdana"/>
                <a:cs typeface="Verdana"/>
              </a:rPr>
              <a:t>statistical</a:t>
            </a:r>
            <a:r>
              <a:rPr sz="1200" i="1" spc="-35" dirty="0">
                <a:latin typeface="Verdana"/>
                <a:cs typeface="Verdana"/>
              </a:rPr>
              <a:t> </a:t>
            </a:r>
            <a:r>
              <a:rPr sz="1200" i="1" spc="-20" dirty="0">
                <a:latin typeface="Verdana"/>
                <a:cs typeface="Verdana"/>
              </a:rPr>
              <a:t>association</a:t>
            </a:r>
            <a:r>
              <a:rPr sz="1200" i="1" spc="-30" dirty="0">
                <a:latin typeface="Verdana"/>
                <a:cs typeface="Verdana"/>
              </a:rPr>
              <a:t> </a:t>
            </a:r>
            <a:r>
              <a:rPr sz="1200" spc="-110" dirty="0">
                <a:latin typeface="Verdana"/>
                <a:cs typeface="Verdana"/>
              </a:rPr>
              <a:t>83.403</a:t>
            </a:r>
            <a:r>
              <a:rPr sz="1200" spc="-35" dirty="0">
                <a:latin typeface="Verdana"/>
                <a:cs typeface="Verdana"/>
              </a:rPr>
              <a:t> </a:t>
            </a:r>
            <a:r>
              <a:rPr sz="1200" spc="-130" dirty="0">
                <a:latin typeface="Verdana"/>
                <a:cs typeface="Verdana"/>
              </a:rPr>
              <a:t>(1988):</a:t>
            </a:r>
            <a:r>
              <a:rPr sz="1200" spc="-25" dirty="0">
                <a:latin typeface="Verdana"/>
                <a:cs typeface="Verdana"/>
              </a:rPr>
              <a:t> </a:t>
            </a:r>
            <a:r>
              <a:rPr sz="1200" spc="-125" dirty="0">
                <a:latin typeface="Verdana"/>
                <a:cs typeface="Verdana"/>
              </a:rPr>
              <a:t>596-</a:t>
            </a:r>
            <a:r>
              <a:rPr sz="1200" spc="-20" dirty="0">
                <a:latin typeface="Verdana"/>
                <a:cs typeface="Verdana"/>
              </a:rPr>
              <a:t>610.</a:t>
            </a:r>
            <a:endParaRPr sz="1200">
              <a:latin typeface="Verdana"/>
              <a:cs typeface="Verdana"/>
            </a:endParaRPr>
          </a:p>
        </p:txBody>
      </p:sp>
      <p:sp>
        <p:nvSpPr>
          <p:cNvPr id="9" name="object 9"/>
          <p:cNvSpPr txBox="1"/>
          <p:nvPr/>
        </p:nvSpPr>
        <p:spPr>
          <a:xfrm>
            <a:off x="251734" y="6405495"/>
            <a:ext cx="8800465" cy="212725"/>
          </a:xfrm>
          <a:prstGeom prst="rect">
            <a:avLst/>
          </a:prstGeom>
        </p:spPr>
        <p:txBody>
          <a:bodyPr vert="horz" wrap="square" lIns="0" tIns="13335" rIns="0" bIns="0" rtlCol="0">
            <a:spAutoFit/>
          </a:bodyPr>
          <a:lstStyle/>
          <a:p>
            <a:pPr marL="12700">
              <a:lnSpc>
                <a:spcPct val="100000"/>
              </a:lnSpc>
              <a:spcBef>
                <a:spcPts val="105"/>
              </a:spcBef>
            </a:pPr>
            <a:r>
              <a:rPr sz="1200" spc="-40" dirty="0">
                <a:latin typeface="Verdana"/>
                <a:cs typeface="Verdana"/>
              </a:rPr>
              <a:t>See</a:t>
            </a:r>
            <a:r>
              <a:rPr sz="1200" spc="70" dirty="0">
                <a:latin typeface="Verdana"/>
                <a:cs typeface="Verdana"/>
              </a:rPr>
              <a:t> </a:t>
            </a:r>
            <a:r>
              <a:rPr sz="1200" u="sng" spc="-45" dirty="0">
                <a:solidFill>
                  <a:srgbClr val="0000FF"/>
                </a:solidFill>
                <a:uFill>
                  <a:solidFill>
                    <a:srgbClr val="0000FF"/>
                  </a:solidFill>
                </a:uFill>
                <a:latin typeface="Verdana"/>
                <a:cs typeface="Verdana"/>
              </a:rPr>
              <a:t>https://stats.stackexchange.com/questions/161069/difference-</a:t>
            </a:r>
            <a:r>
              <a:rPr sz="1200" u="sng" spc="-10" dirty="0">
                <a:solidFill>
                  <a:srgbClr val="0000FF"/>
                </a:solidFill>
                <a:uFill>
                  <a:solidFill>
                    <a:srgbClr val="0000FF"/>
                  </a:solidFill>
                </a:uFill>
                <a:latin typeface="Verdana"/>
                <a:cs typeface="Verdana"/>
              </a:rPr>
              <a:t>between-</a:t>
            </a:r>
            <a:r>
              <a:rPr sz="1200" u="sng" spc="-85" dirty="0">
                <a:solidFill>
                  <a:srgbClr val="0000FF"/>
                </a:solidFill>
                <a:uFill>
                  <a:solidFill>
                    <a:srgbClr val="0000FF"/>
                  </a:solidFill>
                </a:uFill>
                <a:latin typeface="Verdana"/>
                <a:cs typeface="Verdana"/>
              </a:rPr>
              <a:t>loess-</a:t>
            </a:r>
            <a:r>
              <a:rPr sz="1200" u="sng" spc="-10" dirty="0">
                <a:solidFill>
                  <a:srgbClr val="0000FF"/>
                </a:solidFill>
                <a:uFill>
                  <a:solidFill>
                    <a:srgbClr val="0000FF"/>
                  </a:solidFill>
                </a:uFill>
                <a:latin typeface="Verdana"/>
                <a:cs typeface="Verdana"/>
              </a:rPr>
              <a:t>and-</a:t>
            </a:r>
            <a:r>
              <a:rPr sz="1200" u="sng" spc="-55" dirty="0">
                <a:solidFill>
                  <a:srgbClr val="0000FF"/>
                </a:solidFill>
                <a:uFill>
                  <a:solidFill>
                    <a:srgbClr val="0000FF"/>
                  </a:solidFill>
                </a:uFill>
                <a:latin typeface="Verdana"/>
                <a:cs typeface="Verdana"/>
              </a:rPr>
              <a:t>lowess</a:t>
            </a:r>
            <a:r>
              <a:rPr sz="1200" spc="70" dirty="0">
                <a:solidFill>
                  <a:srgbClr val="0000FF"/>
                </a:solidFill>
                <a:latin typeface="Verdana"/>
                <a:cs typeface="Verdana"/>
              </a:rPr>
              <a:t> </a:t>
            </a:r>
            <a:r>
              <a:rPr sz="1200" spc="-50" dirty="0">
                <a:latin typeface="Verdana"/>
                <a:cs typeface="Verdana"/>
              </a:rPr>
              <a:t>for</a:t>
            </a:r>
            <a:r>
              <a:rPr sz="1200" spc="80" dirty="0">
                <a:latin typeface="Verdana"/>
                <a:cs typeface="Verdana"/>
              </a:rPr>
              <a:t> </a:t>
            </a:r>
            <a:r>
              <a:rPr sz="1200" spc="90" dirty="0">
                <a:latin typeface="Verdana"/>
                <a:cs typeface="Verdana"/>
              </a:rPr>
              <a:t>a</a:t>
            </a:r>
            <a:r>
              <a:rPr sz="1200" spc="85" dirty="0">
                <a:latin typeface="Verdana"/>
                <a:cs typeface="Verdana"/>
              </a:rPr>
              <a:t> </a:t>
            </a:r>
            <a:r>
              <a:rPr sz="1200" dirty="0">
                <a:latin typeface="Verdana"/>
                <a:cs typeface="Verdana"/>
              </a:rPr>
              <a:t>detailed</a:t>
            </a:r>
            <a:r>
              <a:rPr sz="1200" spc="80" dirty="0">
                <a:latin typeface="Verdana"/>
                <a:cs typeface="Verdana"/>
              </a:rPr>
              <a:t> </a:t>
            </a:r>
            <a:r>
              <a:rPr sz="1200" spc="-10" dirty="0">
                <a:latin typeface="Verdana"/>
                <a:cs typeface="Verdana"/>
              </a:rPr>
              <a:t>discussion.</a:t>
            </a:r>
            <a:endParaRPr sz="1200">
              <a:latin typeface="Verdana"/>
              <a:cs typeface="Verdana"/>
            </a:endParaRPr>
          </a:p>
        </p:txBody>
      </p:sp>
      <p:sp>
        <p:nvSpPr>
          <p:cNvPr id="10" name="object 10"/>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2</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51734" y="6405495"/>
            <a:ext cx="8800465" cy="212725"/>
          </a:xfrm>
          <a:prstGeom prst="rect">
            <a:avLst/>
          </a:prstGeom>
        </p:spPr>
        <p:txBody>
          <a:bodyPr vert="horz" wrap="square" lIns="0" tIns="13335" rIns="0" bIns="0" rtlCol="0">
            <a:spAutoFit/>
          </a:bodyPr>
          <a:lstStyle/>
          <a:p>
            <a:pPr marL="12700">
              <a:lnSpc>
                <a:spcPct val="100000"/>
              </a:lnSpc>
              <a:spcBef>
                <a:spcPts val="105"/>
              </a:spcBef>
            </a:pPr>
            <a:r>
              <a:rPr sz="1200" spc="-40" dirty="0">
                <a:latin typeface="Verdana"/>
                <a:cs typeface="Verdana"/>
              </a:rPr>
              <a:t>See</a:t>
            </a:r>
            <a:r>
              <a:rPr sz="1200" spc="70" dirty="0">
                <a:latin typeface="Verdana"/>
                <a:cs typeface="Verdana"/>
              </a:rPr>
              <a:t> </a:t>
            </a:r>
            <a:r>
              <a:rPr sz="1200" u="sng" spc="-45" dirty="0">
                <a:solidFill>
                  <a:srgbClr val="0000FF"/>
                </a:solidFill>
                <a:uFill>
                  <a:solidFill>
                    <a:srgbClr val="0000FF"/>
                  </a:solidFill>
                </a:uFill>
                <a:latin typeface="Verdana"/>
                <a:cs typeface="Verdana"/>
              </a:rPr>
              <a:t>https://stats.stackexchange.com/questions/161069/difference-</a:t>
            </a:r>
            <a:r>
              <a:rPr sz="1200" u="sng" spc="-10" dirty="0">
                <a:solidFill>
                  <a:srgbClr val="0000FF"/>
                </a:solidFill>
                <a:uFill>
                  <a:solidFill>
                    <a:srgbClr val="0000FF"/>
                  </a:solidFill>
                </a:uFill>
                <a:latin typeface="Verdana"/>
                <a:cs typeface="Verdana"/>
              </a:rPr>
              <a:t>between-</a:t>
            </a:r>
            <a:r>
              <a:rPr sz="1200" u="sng" spc="-85" dirty="0">
                <a:solidFill>
                  <a:srgbClr val="0000FF"/>
                </a:solidFill>
                <a:uFill>
                  <a:solidFill>
                    <a:srgbClr val="0000FF"/>
                  </a:solidFill>
                </a:uFill>
                <a:latin typeface="Verdana"/>
                <a:cs typeface="Verdana"/>
              </a:rPr>
              <a:t>loess-</a:t>
            </a:r>
            <a:r>
              <a:rPr sz="1200" u="sng" spc="-10" dirty="0">
                <a:solidFill>
                  <a:srgbClr val="0000FF"/>
                </a:solidFill>
                <a:uFill>
                  <a:solidFill>
                    <a:srgbClr val="0000FF"/>
                  </a:solidFill>
                </a:uFill>
                <a:latin typeface="Verdana"/>
                <a:cs typeface="Verdana"/>
              </a:rPr>
              <a:t>and-</a:t>
            </a:r>
            <a:r>
              <a:rPr sz="1200" u="sng" spc="-55" dirty="0">
                <a:solidFill>
                  <a:srgbClr val="0000FF"/>
                </a:solidFill>
                <a:uFill>
                  <a:solidFill>
                    <a:srgbClr val="0000FF"/>
                  </a:solidFill>
                </a:uFill>
                <a:latin typeface="Verdana"/>
                <a:cs typeface="Verdana"/>
              </a:rPr>
              <a:t>lowess</a:t>
            </a:r>
            <a:r>
              <a:rPr sz="1200" spc="70" dirty="0">
                <a:solidFill>
                  <a:srgbClr val="0000FF"/>
                </a:solidFill>
                <a:latin typeface="Verdana"/>
                <a:cs typeface="Verdana"/>
              </a:rPr>
              <a:t> </a:t>
            </a:r>
            <a:r>
              <a:rPr sz="1200" spc="-50" dirty="0">
                <a:latin typeface="Verdana"/>
                <a:cs typeface="Verdana"/>
              </a:rPr>
              <a:t>for</a:t>
            </a:r>
            <a:r>
              <a:rPr sz="1200" spc="80" dirty="0">
                <a:latin typeface="Verdana"/>
                <a:cs typeface="Verdana"/>
              </a:rPr>
              <a:t> </a:t>
            </a:r>
            <a:r>
              <a:rPr sz="1200" spc="90" dirty="0">
                <a:latin typeface="Verdana"/>
                <a:cs typeface="Verdana"/>
              </a:rPr>
              <a:t>a</a:t>
            </a:r>
            <a:r>
              <a:rPr sz="1200" spc="85" dirty="0">
                <a:latin typeface="Verdana"/>
                <a:cs typeface="Verdana"/>
              </a:rPr>
              <a:t> </a:t>
            </a:r>
            <a:r>
              <a:rPr sz="1200" dirty="0">
                <a:latin typeface="Verdana"/>
                <a:cs typeface="Verdana"/>
              </a:rPr>
              <a:t>detailed</a:t>
            </a:r>
            <a:r>
              <a:rPr sz="1200" spc="80" dirty="0">
                <a:latin typeface="Verdana"/>
                <a:cs typeface="Verdana"/>
              </a:rPr>
              <a:t> </a:t>
            </a:r>
            <a:r>
              <a:rPr sz="1200" spc="-10" dirty="0">
                <a:latin typeface="Verdana"/>
                <a:cs typeface="Verdana"/>
              </a:rPr>
              <a:t>discussion.</a:t>
            </a:r>
            <a:endParaRPr sz="1200">
              <a:latin typeface="Verdana"/>
              <a:cs typeface="Verdana"/>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3</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114675">
              <a:lnSpc>
                <a:spcPct val="100000"/>
              </a:lnSpc>
              <a:spcBef>
                <a:spcPts val="100"/>
              </a:spcBef>
            </a:pPr>
            <a:r>
              <a:rPr spc="-725" dirty="0"/>
              <a:t>LOWESS</a:t>
            </a:r>
            <a:r>
              <a:rPr spc="-265" dirty="0"/>
              <a:t> </a:t>
            </a:r>
            <a:r>
              <a:rPr spc="-545" dirty="0"/>
              <a:t>vs</a:t>
            </a:r>
            <a:r>
              <a:rPr spc="-265" dirty="0"/>
              <a:t> </a:t>
            </a:r>
            <a:r>
              <a:rPr spc="-675" dirty="0"/>
              <a:t>LOESS</a:t>
            </a:r>
          </a:p>
        </p:txBody>
      </p:sp>
      <p:sp>
        <p:nvSpPr>
          <p:cNvPr id="3" name="object 3"/>
          <p:cNvSpPr txBox="1"/>
          <p:nvPr/>
        </p:nvSpPr>
        <p:spPr>
          <a:xfrm>
            <a:off x="688340" y="1578356"/>
            <a:ext cx="4752975" cy="1003935"/>
          </a:xfrm>
          <a:prstGeom prst="rect">
            <a:avLst/>
          </a:prstGeom>
        </p:spPr>
        <p:txBody>
          <a:bodyPr vert="horz" wrap="square" lIns="0" tIns="67310" rIns="0" bIns="0" rtlCol="0">
            <a:spAutoFit/>
          </a:bodyPr>
          <a:lstStyle/>
          <a:p>
            <a:pPr marL="574040" algn="ctr">
              <a:lnSpc>
                <a:spcPct val="100000"/>
              </a:lnSpc>
              <a:spcBef>
                <a:spcPts val="530"/>
              </a:spcBef>
            </a:pPr>
            <a:r>
              <a:rPr sz="1800" b="1" spc="-310" dirty="0">
                <a:latin typeface="Verdana"/>
                <a:cs typeface="Verdana"/>
              </a:rPr>
              <a:t>LOWESS</a:t>
            </a:r>
            <a:endParaRPr sz="1800" dirty="0">
              <a:latin typeface="Verdana"/>
              <a:cs typeface="Verdana"/>
            </a:endParaRPr>
          </a:p>
          <a:p>
            <a:pPr marL="354965" indent="-342265">
              <a:lnSpc>
                <a:spcPct val="100000"/>
              </a:lnSpc>
              <a:spcBef>
                <a:spcPts val="430"/>
              </a:spcBef>
              <a:buFont typeface="Arial MT"/>
              <a:buChar char="•"/>
              <a:tabLst>
                <a:tab pos="354965" algn="l"/>
              </a:tabLst>
            </a:pPr>
            <a:r>
              <a:rPr sz="1800" b="1" spc="-75" dirty="0">
                <a:latin typeface="Verdana"/>
                <a:cs typeface="Verdana"/>
              </a:rPr>
              <a:t>Lo</a:t>
            </a:r>
            <a:r>
              <a:rPr sz="1800" spc="-75" dirty="0">
                <a:latin typeface="Verdana"/>
                <a:cs typeface="Verdana"/>
              </a:rPr>
              <a:t>cally</a:t>
            </a:r>
            <a:r>
              <a:rPr sz="1800" spc="-100" dirty="0">
                <a:latin typeface="Verdana"/>
                <a:cs typeface="Verdana"/>
              </a:rPr>
              <a:t> </a:t>
            </a:r>
            <a:r>
              <a:rPr sz="1800" b="1" spc="-35" dirty="0">
                <a:latin typeface="Verdana"/>
                <a:cs typeface="Verdana"/>
              </a:rPr>
              <a:t>w</a:t>
            </a:r>
            <a:r>
              <a:rPr sz="1800" spc="-35" dirty="0">
                <a:latin typeface="Verdana"/>
                <a:cs typeface="Verdana"/>
              </a:rPr>
              <a:t>eighted</a:t>
            </a:r>
            <a:r>
              <a:rPr sz="1800" spc="-85" dirty="0">
                <a:latin typeface="Verdana"/>
                <a:cs typeface="Verdana"/>
              </a:rPr>
              <a:t> </a:t>
            </a:r>
            <a:r>
              <a:rPr sz="1800" b="1" spc="-40" dirty="0">
                <a:latin typeface="Verdana"/>
                <a:cs typeface="Verdana"/>
              </a:rPr>
              <a:t>s</a:t>
            </a:r>
            <a:r>
              <a:rPr sz="1800" spc="-40" dirty="0">
                <a:latin typeface="Verdana"/>
                <a:cs typeface="Verdana"/>
              </a:rPr>
              <a:t>catterplot</a:t>
            </a:r>
            <a:r>
              <a:rPr sz="1800" spc="-95" dirty="0">
                <a:latin typeface="Verdana"/>
                <a:cs typeface="Verdana"/>
              </a:rPr>
              <a:t> </a:t>
            </a:r>
            <a:r>
              <a:rPr sz="1800" b="1" spc="-25" dirty="0">
                <a:latin typeface="Verdana"/>
                <a:cs typeface="Verdana"/>
              </a:rPr>
              <a:t>s</a:t>
            </a:r>
            <a:r>
              <a:rPr sz="1800" spc="-25" dirty="0">
                <a:latin typeface="Verdana"/>
                <a:cs typeface="Verdana"/>
              </a:rPr>
              <a:t>moothing</a:t>
            </a:r>
            <a:endParaRPr sz="1800" dirty="0">
              <a:latin typeface="Verdana"/>
              <a:cs typeface="Verdana"/>
            </a:endParaRPr>
          </a:p>
          <a:p>
            <a:pPr marL="354965" indent="-342265">
              <a:lnSpc>
                <a:spcPct val="100000"/>
              </a:lnSpc>
              <a:spcBef>
                <a:spcPts val="360"/>
              </a:spcBef>
              <a:buFont typeface="Arial MT"/>
              <a:buChar char="•"/>
              <a:tabLst>
                <a:tab pos="354965" algn="l"/>
              </a:tabLst>
            </a:pPr>
            <a:r>
              <a:rPr sz="1800" spc="-120" dirty="0">
                <a:latin typeface="Verdana"/>
                <a:cs typeface="Verdana"/>
              </a:rPr>
              <a:t>W.</a:t>
            </a:r>
            <a:r>
              <a:rPr sz="1800" spc="-15" dirty="0">
                <a:latin typeface="Verdana"/>
                <a:cs typeface="Verdana"/>
              </a:rPr>
              <a:t> </a:t>
            </a:r>
            <a:r>
              <a:rPr sz="1800" dirty="0">
                <a:latin typeface="Verdana"/>
                <a:cs typeface="Verdana"/>
              </a:rPr>
              <a:t>Cleveland</a:t>
            </a:r>
            <a:r>
              <a:rPr sz="1800" spc="-15" dirty="0">
                <a:latin typeface="Verdana"/>
                <a:cs typeface="Verdana"/>
              </a:rPr>
              <a:t> </a:t>
            </a:r>
            <a:r>
              <a:rPr sz="1800" spc="-20" dirty="0">
                <a:latin typeface="Verdana"/>
                <a:cs typeface="Verdana"/>
              </a:rPr>
              <a:t>1979</a:t>
            </a:r>
            <a:endParaRPr sz="1800" dirty="0">
              <a:latin typeface="Verdana"/>
              <a:cs typeface="Verdana"/>
            </a:endParaRPr>
          </a:p>
        </p:txBody>
      </p:sp>
      <p:sp>
        <p:nvSpPr>
          <p:cNvPr id="4" name="object 4"/>
          <p:cNvSpPr txBox="1"/>
          <p:nvPr/>
        </p:nvSpPr>
        <p:spPr>
          <a:xfrm>
            <a:off x="6174740" y="1578356"/>
            <a:ext cx="4810125" cy="1000760"/>
          </a:xfrm>
          <a:prstGeom prst="rect">
            <a:avLst/>
          </a:prstGeom>
        </p:spPr>
        <p:txBody>
          <a:bodyPr vert="horz" wrap="square" lIns="0" tIns="67310" rIns="0" bIns="0" rtlCol="0">
            <a:spAutoFit/>
          </a:bodyPr>
          <a:lstStyle/>
          <a:p>
            <a:pPr marL="516890" algn="ctr">
              <a:lnSpc>
                <a:spcPct val="100000"/>
              </a:lnSpc>
              <a:spcBef>
                <a:spcPts val="530"/>
              </a:spcBef>
            </a:pPr>
            <a:r>
              <a:rPr sz="1800" b="1" spc="-285" dirty="0">
                <a:latin typeface="Verdana"/>
                <a:cs typeface="Verdana"/>
              </a:rPr>
              <a:t>LOESS</a:t>
            </a:r>
            <a:endParaRPr sz="1800">
              <a:latin typeface="Verdana"/>
              <a:cs typeface="Verdana"/>
            </a:endParaRPr>
          </a:p>
          <a:p>
            <a:pPr marL="354965" indent="-342265">
              <a:lnSpc>
                <a:spcPct val="100000"/>
              </a:lnSpc>
              <a:spcBef>
                <a:spcPts val="430"/>
              </a:spcBef>
              <a:buFont typeface="Arial MT"/>
              <a:buChar char="•"/>
              <a:tabLst>
                <a:tab pos="354965" algn="l"/>
              </a:tabLst>
            </a:pPr>
            <a:r>
              <a:rPr sz="1800" b="1" spc="-75" dirty="0">
                <a:latin typeface="Verdana"/>
                <a:cs typeface="Verdana"/>
              </a:rPr>
              <a:t>Lo</a:t>
            </a:r>
            <a:r>
              <a:rPr sz="1800" spc="-75" dirty="0">
                <a:latin typeface="Verdana"/>
                <a:cs typeface="Verdana"/>
              </a:rPr>
              <a:t>cally</a:t>
            </a:r>
            <a:r>
              <a:rPr sz="1800" spc="-95" dirty="0">
                <a:latin typeface="Verdana"/>
                <a:cs typeface="Verdana"/>
              </a:rPr>
              <a:t> </a:t>
            </a:r>
            <a:r>
              <a:rPr sz="1800" b="1" spc="-45" dirty="0">
                <a:latin typeface="Verdana"/>
                <a:cs typeface="Verdana"/>
              </a:rPr>
              <a:t>e</a:t>
            </a:r>
            <a:r>
              <a:rPr sz="1800" spc="-45" dirty="0">
                <a:latin typeface="Verdana"/>
                <a:cs typeface="Verdana"/>
              </a:rPr>
              <a:t>stimated</a:t>
            </a:r>
            <a:r>
              <a:rPr sz="1800" spc="-80" dirty="0">
                <a:latin typeface="Verdana"/>
                <a:cs typeface="Verdana"/>
              </a:rPr>
              <a:t> </a:t>
            </a:r>
            <a:r>
              <a:rPr sz="1800" b="1" spc="-40" dirty="0">
                <a:latin typeface="Verdana"/>
                <a:cs typeface="Verdana"/>
              </a:rPr>
              <a:t>s</a:t>
            </a:r>
            <a:r>
              <a:rPr sz="1800" spc="-40" dirty="0">
                <a:latin typeface="Verdana"/>
                <a:cs typeface="Verdana"/>
              </a:rPr>
              <a:t>catterplot</a:t>
            </a:r>
            <a:r>
              <a:rPr sz="1800" spc="-85" dirty="0">
                <a:latin typeface="Verdana"/>
                <a:cs typeface="Verdana"/>
              </a:rPr>
              <a:t> </a:t>
            </a:r>
            <a:r>
              <a:rPr sz="1800" b="1" spc="-25" dirty="0">
                <a:latin typeface="Verdana"/>
                <a:cs typeface="Verdana"/>
              </a:rPr>
              <a:t>s</a:t>
            </a:r>
            <a:r>
              <a:rPr sz="1800" spc="-25" dirty="0">
                <a:latin typeface="Verdana"/>
                <a:cs typeface="Verdana"/>
              </a:rPr>
              <a:t>moothing</a:t>
            </a:r>
            <a:endParaRPr sz="1800">
              <a:latin typeface="Verdana"/>
              <a:cs typeface="Verdana"/>
            </a:endParaRPr>
          </a:p>
          <a:p>
            <a:pPr marL="354965" indent="-342265">
              <a:lnSpc>
                <a:spcPct val="100000"/>
              </a:lnSpc>
              <a:spcBef>
                <a:spcPts val="340"/>
              </a:spcBef>
              <a:buFont typeface="Arial MT"/>
              <a:buChar char="•"/>
              <a:tabLst>
                <a:tab pos="354965" algn="l"/>
              </a:tabLst>
            </a:pPr>
            <a:r>
              <a:rPr sz="1800" spc="-120" dirty="0">
                <a:latin typeface="Verdana"/>
                <a:cs typeface="Verdana"/>
              </a:rPr>
              <a:t>W.</a:t>
            </a:r>
            <a:r>
              <a:rPr sz="1800" spc="-70" dirty="0">
                <a:latin typeface="Verdana"/>
                <a:cs typeface="Verdana"/>
              </a:rPr>
              <a:t> </a:t>
            </a:r>
            <a:r>
              <a:rPr sz="1800" dirty="0">
                <a:latin typeface="Verdana"/>
                <a:cs typeface="Verdana"/>
              </a:rPr>
              <a:t>Cleveland</a:t>
            </a:r>
            <a:r>
              <a:rPr sz="1800" spc="-70" dirty="0">
                <a:latin typeface="Verdana"/>
                <a:cs typeface="Verdana"/>
              </a:rPr>
              <a:t> </a:t>
            </a:r>
            <a:r>
              <a:rPr sz="1800" dirty="0">
                <a:latin typeface="Verdana"/>
                <a:cs typeface="Verdana"/>
              </a:rPr>
              <a:t>&amp;</a:t>
            </a:r>
            <a:r>
              <a:rPr sz="1800" spc="-75" dirty="0">
                <a:latin typeface="Verdana"/>
                <a:cs typeface="Verdana"/>
              </a:rPr>
              <a:t> </a:t>
            </a:r>
            <a:r>
              <a:rPr sz="1800" spc="-250" dirty="0">
                <a:latin typeface="Verdana"/>
                <a:cs typeface="Verdana"/>
              </a:rPr>
              <a:t>S.</a:t>
            </a:r>
            <a:r>
              <a:rPr sz="1800" spc="-70" dirty="0">
                <a:latin typeface="Verdana"/>
                <a:cs typeface="Verdana"/>
              </a:rPr>
              <a:t> </a:t>
            </a:r>
            <a:r>
              <a:rPr sz="1800" spc="-65" dirty="0">
                <a:latin typeface="Verdana"/>
                <a:cs typeface="Verdana"/>
              </a:rPr>
              <a:t>Devlin</a:t>
            </a:r>
            <a:r>
              <a:rPr sz="1800" spc="-70" dirty="0">
                <a:latin typeface="Verdana"/>
                <a:cs typeface="Verdana"/>
              </a:rPr>
              <a:t> </a:t>
            </a:r>
            <a:r>
              <a:rPr sz="1800" spc="-20" dirty="0">
                <a:latin typeface="Verdana"/>
                <a:cs typeface="Verdana"/>
              </a:rPr>
              <a:t>1988</a:t>
            </a:r>
            <a:endParaRPr sz="1800">
              <a:latin typeface="Verdana"/>
              <a:cs typeface="Verdana"/>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251734" y="6405495"/>
            <a:ext cx="8800465" cy="212725"/>
          </a:xfrm>
          <a:prstGeom prst="rect">
            <a:avLst/>
          </a:prstGeom>
        </p:spPr>
        <p:txBody>
          <a:bodyPr vert="horz" wrap="square" lIns="0" tIns="13335" rIns="0" bIns="0" rtlCol="0">
            <a:spAutoFit/>
          </a:bodyPr>
          <a:lstStyle/>
          <a:p>
            <a:pPr marL="12700">
              <a:lnSpc>
                <a:spcPct val="100000"/>
              </a:lnSpc>
              <a:spcBef>
                <a:spcPts val="105"/>
              </a:spcBef>
            </a:pPr>
            <a:r>
              <a:rPr sz="1200" spc="-40" dirty="0">
                <a:latin typeface="Verdana"/>
                <a:cs typeface="Verdana"/>
              </a:rPr>
              <a:t>See</a:t>
            </a:r>
            <a:r>
              <a:rPr sz="1200" spc="70" dirty="0">
                <a:latin typeface="Verdana"/>
                <a:cs typeface="Verdana"/>
              </a:rPr>
              <a:t> </a:t>
            </a:r>
            <a:r>
              <a:rPr sz="1200" u="sng" spc="-45" dirty="0">
                <a:solidFill>
                  <a:srgbClr val="0000FF"/>
                </a:solidFill>
                <a:uFill>
                  <a:solidFill>
                    <a:srgbClr val="0000FF"/>
                  </a:solidFill>
                </a:uFill>
                <a:latin typeface="Verdana"/>
                <a:cs typeface="Verdana"/>
              </a:rPr>
              <a:t>https://stats.stackexchange.com/questions/161069/difference-</a:t>
            </a:r>
            <a:r>
              <a:rPr sz="1200" u="sng" spc="-10" dirty="0">
                <a:solidFill>
                  <a:srgbClr val="0000FF"/>
                </a:solidFill>
                <a:uFill>
                  <a:solidFill>
                    <a:srgbClr val="0000FF"/>
                  </a:solidFill>
                </a:uFill>
                <a:latin typeface="Verdana"/>
                <a:cs typeface="Verdana"/>
              </a:rPr>
              <a:t>between-</a:t>
            </a:r>
            <a:r>
              <a:rPr sz="1200" u="sng" spc="-85" dirty="0">
                <a:solidFill>
                  <a:srgbClr val="0000FF"/>
                </a:solidFill>
                <a:uFill>
                  <a:solidFill>
                    <a:srgbClr val="0000FF"/>
                  </a:solidFill>
                </a:uFill>
                <a:latin typeface="Verdana"/>
                <a:cs typeface="Verdana"/>
              </a:rPr>
              <a:t>loess-</a:t>
            </a:r>
            <a:r>
              <a:rPr sz="1200" u="sng" spc="-10" dirty="0">
                <a:solidFill>
                  <a:srgbClr val="0000FF"/>
                </a:solidFill>
                <a:uFill>
                  <a:solidFill>
                    <a:srgbClr val="0000FF"/>
                  </a:solidFill>
                </a:uFill>
                <a:latin typeface="Verdana"/>
                <a:cs typeface="Verdana"/>
              </a:rPr>
              <a:t>and-</a:t>
            </a:r>
            <a:r>
              <a:rPr sz="1200" u="sng" spc="-55" dirty="0">
                <a:solidFill>
                  <a:srgbClr val="0000FF"/>
                </a:solidFill>
                <a:uFill>
                  <a:solidFill>
                    <a:srgbClr val="0000FF"/>
                  </a:solidFill>
                </a:uFill>
                <a:latin typeface="Verdana"/>
                <a:cs typeface="Verdana"/>
              </a:rPr>
              <a:t>lowess</a:t>
            </a:r>
            <a:r>
              <a:rPr sz="1200" spc="70" dirty="0">
                <a:solidFill>
                  <a:srgbClr val="0000FF"/>
                </a:solidFill>
                <a:latin typeface="Verdana"/>
                <a:cs typeface="Verdana"/>
              </a:rPr>
              <a:t> </a:t>
            </a:r>
            <a:r>
              <a:rPr sz="1200" spc="-50" dirty="0">
                <a:latin typeface="Verdana"/>
                <a:cs typeface="Verdana"/>
              </a:rPr>
              <a:t>for</a:t>
            </a:r>
            <a:r>
              <a:rPr sz="1200" spc="80" dirty="0">
                <a:latin typeface="Verdana"/>
                <a:cs typeface="Verdana"/>
              </a:rPr>
              <a:t> </a:t>
            </a:r>
            <a:r>
              <a:rPr sz="1200" spc="90" dirty="0">
                <a:latin typeface="Verdana"/>
                <a:cs typeface="Verdana"/>
              </a:rPr>
              <a:t>a</a:t>
            </a:r>
            <a:r>
              <a:rPr sz="1200" spc="85" dirty="0">
                <a:latin typeface="Verdana"/>
                <a:cs typeface="Verdana"/>
              </a:rPr>
              <a:t> </a:t>
            </a:r>
            <a:r>
              <a:rPr sz="1200" dirty="0">
                <a:latin typeface="Verdana"/>
                <a:cs typeface="Verdana"/>
              </a:rPr>
              <a:t>detailed</a:t>
            </a:r>
            <a:r>
              <a:rPr sz="1200" spc="80" dirty="0">
                <a:latin typeface="Verdana"/>
                <a:cs typeface="Verdana"/>
              </a:rPr>
              <a:t> </a:t>
            </a:r>
            <a:r>
              <a:rPr sz="1200" spc="-10" dirty="0">
                <a:latin typeface="Verdana"/>
                <a:cs typeface="Verdana"/>
              </a:rPr>
              <a:t>discussion.</a:t>
            </a:r>
            <a:endParaRPr sz="1200">
              <a:latin typeface="Verdana"/>
              <a:cs typeface="Verdana"/>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4</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114675">
              <a:lnSpc>
                <a:spcPct val="100000"/>
              </a:lnSpc>
              <a:spcBef>
                <a:spcPts val="100"/>
              </a:spcBef>
            </a:pPr>
            <a:r>
              <a:rPr spc="-725" dirty="0"/>
              <a:t>LOWESS</a:t>
            </a:r>
            <a:r>
              <a:rPr spc="-265" dirty="0"/>
              <a:t> </a:t>
            </a:r>
            <a:r>
              <a:rPr spc="-545" dirty="0"/>
              <a:t>vs</a:t>
            </a:r>
            <a:r>
              <a:rPr spc="-265" dirty="0"/>
              <a:t> </a:t>
            </a:r>
            <a:r>
              <a:rPr spc="-675" dirty="0"/>
              <a:t>LOESS</a:t>
            </a:r>
          </a:p>
        </p:txBody>
      </p:sp>
      <p:sp>
        <p:nvSpPr>
          <p:cNvPr id="3" name="object 3"/>
          <p:cNvSpPr txBox="1"/>
          <p:nvPr/>
        </p:nvSpPr>
        <p:spPr>
          <a:xfrm>
            <a:off x="688340" y="1578356"/>
            <a:ext cx="5371465" cy="2653030"/>
          </a:xfrm>
          <a:prstGeom prst="rect">
            <a:avLst/>
          </a:prstGeom>
        </p:spPr>
        <p:txBody>
          <a:bodyPr vert="horz" wrap="square" lIns="0" tIns="67310" rIns="0" bIns="0" rtlCol="0">
            <a:spAutoFit/>
          </a:bodyPr>
          <a:lstStyle/>
          <a:p>
            <a:pPr marL="2306955">
              <a:lnSpc>
                <a:spcPct val="100000"/>
              </a:lnSpc>
              <a:spcBef>
                <a:spcPts val="530"/>
              </a:spcBef>
            </a:pPr>
            <a:r>
              <a:rPr sz="1800" b="1" spc="-310" dirty="0">
                <a:latin typeface="Verdana"/>
                <a:cs typeface="Verdana"/>
              </a:rPr>
              <a:t>LOWESS</a:t>
            </a:r>
            <a:endParaRPr sz="1800" dirty="0">
              <a:latin typeface="Verdana"/>
              <a:cs typeface="Verdana"/>
            </a:endParaRPr>
          </a:p>
          <a:p>
            <a:pPr marL="354965" indent="-342265">
              <a:lnSpc>
                <a:spcPct val="100000"/>
              </a:lnSpc>
              <a:spcBef>
                <a:spcPts val="430"/>
              </a:spcBef>
              <a:buFont typeface="Arial MT"/>
              <a:buChar char="•"/>
              <a:tabLst>
                <a:tab pos="354965" algn="l"/>
              </a:tabLst>
            </a:pPr>
            <a:r>
              <a:rPr sz="1800" b="1" spc="-75" dirty="0">
                <a:latin typeface="Verdana"/>
                <a:cs typeface="Verdana"/>
              </a:rPr>
              <a:t>Lo</a:t>
            </a:r>
            <a:r>
              <a:rPr sz="1800" spc="-75" dirty="0">
                <a:latin typeface="Verdana"/>
                <a:cs typeface="Verdana"/>
              </a:rPr>
              <a:t>cally</a:t>
            </a:r>
            <a:r>
              <a:rPr sz="1800" spc="-100" dirty="0">
                <a:latin typeface="Verdana"/>
                <a:cs typeface="Verdana"/>
              </a:rPr>
              <a:t> </a:t>
            </a:r>
            <a:r>
              <a:rPr sz="1800" b="1" spc="-35" dirty="0">
                <a:latin typeface="Verdana"/>
                <a:cs typeface="Verdana"/>
              </a:rPr>
              <a:t>w</a:t>
            </a:r>
            <a:r>
              <a:rPr sz="1800" spc="-35" dirty="0">
                <a:latin typeface="Verdana"/>
                <a:cs typeface="Verdana"/>
              </a:rPr>
              <a:t>eighted</a:t>
            </a:r>
            <a:r>
              <a:rPr sz="1800" spc="-85" dirty="0">
                <a:latin typeface="Verdana"/>
                <a:cs typeface="Verdana"/>
              </a:rPr>
              <a:t> </a:t>
            </a:r>
            <a:r>
              <a:rPr sz="1800" b="1" spc="-40" dirty="0">
                <a:latin typeface="Verdana"/>
                <a:cs typeface="Verdana"/>
              </a:rPr>
              <a:t>s</a:t>
            </a:r>
            <a:r>
              <a:rPr sz="1800" spc="-40" dirty="0">
                <a:latin typeface="Verdana"/>
                <a:cs typeface="Verdana"/>
              </a:rPr>
              <a:t>catterplot</a:t>
            </a:r>
            <a:r>
              <a:rPr sz="1800" spc="-95" dirty="0">
                <a:latin typeface="Verdana"/>
                <a:cs typeface="Verdana"/>
              </a:rPr>
              <a:t> </a:t>
            </a:r>
            <a:r>
              <a:rPr sz="1800" b="1" spc="-10" dirty="0">
                <a:latin typeface="Verdana"/>
                <a:cs typeface="Verdana"/>
              </a:rPr>
              <a:t>s</a:t>
            </a:r>
            <a:r>
              <a:rPr sz="1800" spc="-10" dirty="0">
                <a:latin typeface="Verdana"/>
                <a:cs typeface="Verdana"/>
              </a:rPr>
              <a:t>moothing</a:t>
            </a:r>
            <a:endParaRPr sz="1800" dirty="0">
              <a:latin typeface="Verdana"/>
              <a:cs typeface="Verdana"/>
            </a:endParaRPr>
          </a:p>
          <a:p>
            <a:pPr marL="354965" indent="-342265">
              <a:lnSpc>
                <a:spcPct val="100000"/>
              </a:lnSpc>
              <a:spcBef>
                <a:spcPts val="360"/>
              </a:spcBef>
              <a:buFont typeface="Arial MT"/>
              <a:buChar char="•"/>
              <a:tabLst>
                <a:tab pos="354965" algn="l"/>
              </a:tabLst>
            </a:pPr>
            <a:r>
              <a:rPr sz="1800" spc="-120" dirty="0">
                <a:latin typeface="Verdana"/>
                <a:cs typeface="Verdana"/>
              </a:rPr>
              <a:t>W.</a:t>
            </a:r>
            <a:r>
              <a:rPr sz="1800" spc="-15" dirty="0">
                <a:latin typeface="Verdana"/>
                <a:cs typeface="Verdana"/>
              </a:rPr>
              <a:t> </a:t>
            </a:r>
            <a:r>
              <a:rPr sz="1800" dirty="0">
                <a:latin typeface="Verdana"/>
                <a:cs typeface="Verdana"/>
              </a:rPr>
              <a:t>Cleveland</a:t>
            </a:r>
            <a:r>
              <a:rPr sz="1800" spc="-15" dirty="0">
                <a:latin typeface="Verdana"/>
                <a:cs typeface="Verdana"/>
              </a:rPr>
              <a:t> </a:t>
            </a:r>
            <a:r>
              <a:rPr sz="1800" spc="-20" dirty="0">
                <a:latin typeface="Verdana"/>
                <a:cs typeface="Verdana"/>
              </a:rPr>
              <a:t>1979</a:t>
            </a:r>
            <a:endParaRPr sz="1800" dirty="0">
              <a:latin typeface="Verdana"/>
              <a:cs typeface="Verdana"/>
            </a:endParaRPr>
          </a:p>
          <a:p>
            <a:pPr>
              <a:lnSpc>
                <a:spcPct val="100000"/>
              </a:lnSpc>
              <a:spcBef>
                <a:spcPts val="840"/>
              </a:spcBef>
              <a:buFont typeface="Arial MT"/>
              <a:buChar char="•"/>
            </a:pPr>
            <a:endParaRPr sz="1800" dirty="0">
              <a:latin typeface="Verdana"/>
              <a:cs typeface="Verdana"/>
            </a:endParaRPr>
          </a:p>
          <a:p>
            <a:pPr marL="2244725">
              <a:lnSpc>
                <a:spcPct val="100000"/>
              </a:lnSpc>
            </a:pPr>
            <a:r>
              <a:rPr sz="1800" b="1" spc="-114" dirty="0">
                <a:latin typeface="Verdana"/>
                <a:cs typeface="Verdana"/>
              </a:rPr>
              <a:t>Similarity</a:t>
            </a:r>
            <a:endParaRPr sz="1800" dirty="0">
              <a:latin typeface="Verdana"/>
              <a:cs typeface="Verdana"/>
            </a:endParaRPr>
          </a:p>
          <a:p>
            <a:pPr marL="354965" indent="-342265">
              <a:lnSpc>
                <a:spcPct val="100000"/>
              </a:lnSpc>
              <a:spcBef>
                <a:spcPts val="455"/>
              </a:spcBef>
              <a:buFont typeface="Arial MT"/>
              <a:buChar char="•"/>
              <a:tabLst>
                <a:tab pos="354965" algn="l"/>
              </a:tabLst>
            </a:pPr>
            <a:r>
              <a:rPr sz="1800" spc="-170" dirty="0">
                <a:latin typeface="Verdana"/>
                <a:cs typeface="Verdana"/>
              </a:rPr>
              <a:t>Fits</a:t>
            </a:r>
            <a:r>
              <a:rPr sz="1800" spc="-110" dirty="0">
                <a:latin typeface="Verdana"/>
                <a:cs typeface="Verdana"/>
              </a:rPr>
              <a:t> </a:t>
            </a:r>
            <a:r>
              <a:rPr sz="1800" spc="150" dirty="0">
                <a:latin typeface="Verdana"/>
                <a:cs typeface="Verdana"/>
              </a:rPr>
              <a:t>a</a:t>
            </a:r>
            <a:r>
              <a:rPr sz="1800" spc="-114" dirty="0">
                <a:latin typeface="Verdana"/>
                <a:cs typeface="Verdana"/>
              </a:rPr>
              <a:t> </a:t>
            </a:r>
            <a:r>
              <a:rPr sz="1800" spc="-20" dirty="0">
                <a:latin typeface="Verdana"/>
                <a:cs typeface="Verdana"/>
              </a:rPr>
              <a:t>locally</a:t>
            </a:r>
            <a:r>
              <a:rPr sz="1800" spc="-110" dirty="0">
                <a:latin typeface="Verdana"/>
                <a:cs typeface="Verdana"/>
              </a:rPr>
              <a:t> </a:t>
            </a:r>
            <a:r>
              <a:rPr sz="1800" dirty="0">
                <a:latin typeface="Verdana"/>
                <a:cs typeface="Verdana"/>
              </a:rPr>
              <a:t>weighted</a:t>
            </a:r>
            <a:r>
              <a:rPr sz="1800" spc="-105" dirty="0">
                <a:latin typeface="Verdana"/>
                <a:cs typeface="Verdana"/>
              </a:rPr>
              <a:t> </a:t>
            </a:r>
            <a:r>
              <a:rPr sz="1800" spc="-10" dirty="0">
                <a:latin typeface="Verdana"/>
                <a:cs typeface="Verdana"/>
              </a:rPr>
              <a:t>curve</a:t>
            </a:r>
            <a:r>
              <a:rPr sz="1800" spc="-100" dirty="0">
                <a:latin typeface="Verdana"/>
                <a:cs typeface="Verdana"/>
              </a:rPr>
              <a:t> </a:t>
            </a:r>
            <a:r>
              <a:rPr sz="1800" spc="-75" dirty="0">
                <a:latin typeface="Verdana"/>
                <a:cs typeface="Verdana"/>
              </a:rPr>
              <a:t>using</a:t>
            </a:r>
            <a:r>
              <a:rPr sz="1800" spc="-110" dirty="0">
                <a:latin typeface="Verdana"/>
                <a:cs typeface="Verdana"/>
              </a:rPr>
              <a:t> </a:t>
            </a:r>
            <a:r>
              <a:rPr sz="1800" spc="-65" dirty="0">
                <a:latin typeface="Verdana"/>
                <a:cs typeface="Verdana"/>
              </a:rPr>
              <a:t>regression.</a:t>
            </a:r>
            <a:endParaRPr sz="1800" dirty="0">
              <a:latin typeface="Verdana"/>
              <a:cs typeface="Verdana"/>
            </a:endParaRPr>
          </a:p>
          <a:p>
            <a:pPr marL="354965" indent="-342265">
              <a:lnSpc>
                <a:spcPct val="100000"/>
              </a:lnSpc>
              <a:spcBef>
                <a:spcPts val="430"/>
              </a:spcBef>
              <a:buFont typeface="Arial MT"/>
              <a:buChar char="•"/>
              <a:tabLst>
                <a:tab pos="354965" algn="l"/>
              </a:tabLst>
            </a:pPr>
            <a:r>
              <a:rPr sz="1800" spc="-145" dirty="0">
                <a:latin typeface="Verdana"/>
                <a:cs typeface="Verdana"/>
              </a:rPr>
              <a:t>Uses</a:t>
            </a:r>
            <a:r>
              <a:rPr sz="1800" spc="-110" dirty="0">
                <a:latin typeface="Verdana"/>
                <a:cs typeface="Verdana"/>
              </a:rPr>
              <a:t> </a:t>
            </a:r>
            <a:r>
              <a:rPr sz="1800" spc="-180" dirty="0">
                <a:latin typeface="Verdana"/>
                <a:cs typeface="Verdana"/>
              </a:rPr>
              <a:t>tri-</a:t>
            </a:r>
            <a:r>
              <a:rPr sz="1800" spc="65" dirty="0">
                <a:latin typeface="Verdana"/>
                <a:cs typeface="Verdana"/>
              </a:rPr>
              <a:t>cubic</a:t>
            </a:r>
            <a:r>
              <a:rPr sz="1800" spc="-105" dirty="0">
                <a:latin typeface="Verdana"/>
                <a:cs typeface="Verdana"/>
              </a:rPr>
              <a:t> </a:t>
            </a:r>
            <a:r>
              <a:rPr sz="1800" spc="-20" dirty="0">
                <a:latin typeface="Verdana"/>
                <a:cs typeface="Verdana"/>
              </a:rPr>
              <a:t>weight</a:t>
            </a:r>
            <a:r>
              <a:rPr sz="1800" spc="-100" dirty="0">
                <a:latin typeface="Verdana"/>
                <a:cs typeface="Verdana"/>
              </a:rPr>
              <a:t> </a:t>
            </a:r>
            <a:r>
              <a:rPr sz="1800" spc="-10" dirty="0">
                <a:latin typeface="Verdana"/>
                <a:cs typeface="Verdana"/>
              </a:rPr>
              <a:t>function.</a:t>
            </a:r>
            <a:endParaRPr sz="1800" dirty="0">
              <a:latin typeface="Verdana"/>
              <a:cs typeface="Verdana"/>
            </a:endParaRPr>
          </a:p>
          <a:p>
            <a:pPr marL="354965" indent="-342265">
              <a:lnSpc>
                <a:spcPct val="100000"/>
              </a:lnSpc>
              <a:spcBef>
                <a:spcPts val="434"/>
              </a:spcBef>
              <a:buFont typeface="Arial MT"/>
              <a:buChar char="•"/>
              <a:tabLst>
                <a:tab pos="354965" algn="l"/>
              </a:tabLst>
            </a:pPr>
            <a:r>
              <a:rPr sz="1800" spc="-145" dirty="0">
                <a:latin typeface="Verdana"/>
                <a:cs typeface="Verdana"/>
              </a:rPr>
              <a:t>Uses</a:t>
            </a:r>
            <a:r>
              <a:rPr sz="1800" spc="-110" dirty="0">
                <a:latin typeface="Verdana"/>
                <a:cs typeface="Verdana"/>
              </a:rPr>
              <a:t> </a:t>
            </a:r>
            <a:r>
              <a:rPr sz="1800" spc="-95" dirty="0">
                <a:latin typeface="Verdana"/>
                <a:cs typeface="Verdana"/>
              </a:rPr>
              <a:t>bi-</a:t>
            </a:r>
            <a:r>
              <a:rPr sz="1800" spc="-35" dirty="0">
                <a:latin typeface="Verdana"/>
                <a:cs typeface="Verdana"/>
              </a:rPr>
              <a:t>square</a:t>
            </a:r>
            <a:r>
              <a:rPr sz="1800" spc="-105" dirty="0">
                <a:latin typeface="Verdana"/>
                <a:cs typeface="Verdana"/>
              </a:rPr>
              <a:t> </a:t>
            </a:r>
            <a:r>
              <a:rPr sz="1800" spc="-50" dirty="0">
                <a:latin typeface="Verdana"/>
                <a:cs typeface="Verdana"/>
              </a:rPr>
              <a:t>weights</a:t>
            </a:r>
            <a:r>
              <a:rPr sz="1800" spc="-110" dirty="0">
                <a:latin typeface="Verdana"/>
                <a:cs typeface="Verdana"/>
              </a:rPr>
              <a:t> </a:t>
            </a:r>
            <a:r>
              <a:rPr sz="1800" spc="-75" dirty="0">
                <a:latin typeface="Verdana"/>
                <a:cs typeface="Verdana"/>
              </a:rPr>
              <a:t>for</a:t>
            </a:r>
            <a:r>
              <a:rPr sz="1800" spc="-110" dirty="0">
                <a:latin typeface="Verdana"/>
                <a:cs typeface="Verdana"/>
              </a:rPr>
              <a:t> </a:t>
            </a:r>
            <a:r>
              <a:rPr sz="1800" spc="-10" dirty="0">
                <a:latin typeface="Verdana"/>
                <a:cs typeface="Verdana"/>
              </a:rPr>
              <a:t>robustness.</a:t>
            </a:r>
            <a:endParaRPr sz="1800" dirty="0">
              <a:latin typeface="Verdana"/>
              <a:cs typeface="Verdana"/>
            </a:endParaRPr>
          </a:p>
        </p:txBody>
      </p:sp>
      <p:sp>
        <p:nvSpPr>
          <p:cNvPr id="4" name="object 4"/>
          <p:cNvSpPr txBox="1"/>
          <p:nvPr/>
        </p:nvSpPr>
        <p:spPr>
          <a:xfrm>
            <a:off x="6174740" y="1578356"/>
            <a:ext cx="5371465" cy="2933700"/>
          </a:xfrm>
          <a:prstGeom prst="rect">
            <a:avLst/>
          </a:prstGeom>
        </p:spPr>
        <p:txBody>
          <a:bodyPr vert="horz" wrap="square" lIns="0" tIns="67310" rIns="0" bIns="0" rtlCol="0">
            <a:spAutoFit/>
          </a:bodyPr>
          <a:lstStyle/>
          <a:p>
            <a:pPr marL="99060" algn="ctr">
              <a:lnSpc>
                <a:spcPct val="100000"/>
              </a:lnSpc>
              <a:spcBef>
                <a:spcPts val="530"/>
              </a:spcBef>
            </a:pPr>
            <a:r>
              <a:rPr sz="1800" b="1" spc="-285" dirty="0">
                <a:latin typeface="Verdana"/>
                <a:cs typeface="Verdana"/>
              </a:rPr>
              <a:t>LOESS</a:t>
            </a:r>
            <a:endParaRPr sz="1800">
              <a:latin typeface="Verdana"/>
              <a:cs typeface="Verdana"/>
            </a:endParaRPr>
          </a:p>
          <a:p>
            <a:pPr marL="354965" indent="-342265">
              <a:lnSpc>
                <a:spcPct val="100000"/>
              </a:lnSpc>
              <a:spcBef>
                <a:spcPts val="430"/>
              </a:spcBef>
              <a:buFont typeface="Arial MT"/>
              <a:buChar char="•"/>
              <a:tabLst>
                <a:tab pos="354965" algn="l"/>
              </a:tabLst>
            </a:pPr>
            <a:r>
              <a:rPr sz="1800" b="1" spc="-75" dirty="0">
                <a:latin typeface="Verdana"/>
                <a:cs typeface="Verdana"/>
              </a:rPr>
              <a:t>Lo</a:t>
            </a:r>
            <a:r>
              <a:rPr sz="1800" spc="-75" dirty="0">
                <a:latin typeface="Verdana"/>
                <a:cs typeface="Verdana"/>
              </a:rPr>
              <a:t>cally</a:t>
            </a:r>
            <a:r>
              <a:rPr sz="1800" spc="-95" dirty="0">
                <a:latin typeface="Verdana"/>
                <a:cs typeface="Verdana"/>
              </a:rPr>
              <a:t> </a:t>
            </a:r>
            <a:r>
              <a:rPr sz="1800" b="1" spc="-45" dirty="0">
                <a:latin typeface="Verdana"/>
                <a:cs typeface="Verdana"/>
              </a:rPr>
              <a:t>e</a:t>
            </a:r>
            <a:r>
              <a:rPr sz="1800" spc="-45" dirty="0">
                <a:latin typeface="Verdana"/>
                <a:cs typeface="Verdana"/>
              </a:rPr>
              <a:t>stimated</a:t>
            </a:r>
            <a:r>
              <a:rPr sz="1800" spc="-80" dirty="0">
                <a:latin typeface="Verdana"/>
                <a:cs typeface="Verdana"/>
              </a:rPr>
              <a:t> </a:t>
            </a:r>
            <a:r>
              <a:rPr sz="1800" b="1" spc="-40" dirty="0">
                <a:latin typeface="Verdana"/>
                <a:cs typeface="Verdana"/>
              </a:rPr>
              <a:t>s</a:t>
            </a:r>
            <a:r>
              <a:rPr sz="1800" spc="-40" dirty="0">
                <a:latin typeface="Verdana"/>
                <a:cs typeface="Verdana"/>
              </a:rPr>
              <a:t>catterplot</a:t>
            </a:r>
            <a:r>
              <a:rPr sz="1800" spc="-85" dirty="0">
                <a:latin typeface="Verdana"/>
                <a:cs typeface="Verdana"/>
              </a:rPr>
              <a:t> </a:t>
            </a:r>
            <a:r>
              <a:rPr sz="1800" b="1" spc="-10" dirty="0">
                <a:latin typeface="Verdana"/>
                <a:cs typeface="Verdana"/>
              </a:rPr>
              <a:t>s</a:t>
            </a:r>
            <a:r>
              <a:rPr sz="1800" spc="-10" dirty="0">
                <a:latin typeface="Verdana"/>
                <a:cs typeface="Verdana"/>
              </a:rPr>
              <a:t>moothing</a:t>
            </a:r>
            <a:endParaRPr sz="1800">
              <a:latin typeface="Verdana"/>
              <a:cs typeface="Verdana"/>
            </a:endParaRPr>
          </a:p>
          <a:p>
            <a:pPr marL="354965" indent="-342265">
              <a:lnSpc>
                <a:spcPct val="100000"/>
              </a:lnSpc>
              <a:spcBef>
                <a:spcPts val="340"/>
              </a:spcBef>
              <a:buFont typeface="Arial MT"/>
              <a:buChar char="•"/>
              <a:tabLst>
                <a:tab pos="354965" algn="l"/>
              </a:tabLst>
            </a:pPr>
            <a:r>
              <a:rPr sz="1800" spc="-120" dirty="0">
                <a:latin typeface="Verdana"/>
                <a:cs typeface="Verdana"/>
              </a:rPr>
              <a:t>W.</a:t>
            </a:r>
            <a:r>
              <a:rPr sz="1800" spc="-70" dirty="0">
                <a:latin typeface="Verdana"/>
                <a:cs typeface="Verdana"/>
              </a:rPr>
              <a:t> </a:t>
            </a:r>
            <a:r>
              <a:rPr sz="1800" dirty="0">
                <a:latin typeface="Verdana"/>
                <a:cs typeface="Verdana"/>
              </a:rPr>
              <a:t>Cleveland</a:t>
            </a:r>
            <a:r>
              <a:rPr sz="1800" spc="-70" dirty="0">
                <a:latin typeface="Verdana"/>
                <a:cs typeface="Verdana"/>
              </a:rPr>
              <a:t> </a:t>
            </a:r>
            <a:r>
              <a:rPr sz="1800" dirty="0">
                <a:latin typeface="Verdana"/>
                <a:cs typeface="Verdana"/>
              </a:rPr>
              <a:t>&amp;</a:t>
            </a:r>
            <a:r>
              <a:rPr sz="1800" spc="-75" dirty="0">
                <a:latin typeface="Verdana"/>
                <a:cs typeface="Verdana"/>
              </a:rPr>
              <a:t> </a:t>
            </a:r>
            <a:r>
              <a:rPr sz="1800" spc="-250" dirty="0">
                <a:latin typeface="Verdana"/>
                <a:cs typeface="Verdana"/>
              </a:rPr>
              <a:t>S.</a:t>
            </a:r>
            <a:r>
              <a:rPr sz="1800" spc="-70" dirty="0">
                <a:latin typeface="Verdana"/>
                <a:cs typeface="Verdana"/>
              </a:rPr>
              <a:t> </a:t>
            </a:r>
            <a:r>
              <a:rPr sz="1800" spc="-65" dirty="0">
                <a:latin typeface="Verdana"/>
                <a:cs typeface="Verdana"/>
              </a:rPr>
              <a:t>Devlin</a:t>
            </a:r>
            <a:r>
              <a:rPr sz="1800" spc="-70" dirty="0">
                <a:latin typeface="Verdana"/>
                <a:cs typeface="Verdana"/>
              </a:rPr>
              <a:t> </a:t>
            </a:r>
            <a:r>
              <a:rPr sz="1800" spc="-20" dirty="0">
                <a:latin typeface="Verdana"/>
                <a:cs typeface="Verdana"/>
              </a:rPr>
              <a:t>1988</a:t>
            </a:r>
            <a:endParaRPr sz="1800">
              <a:latin typeface="Verdana"/>
              <a:cs typeface="Verdana"/>
            </a:endParaRPr>
          </a:p>
          <a:p>
            <a:pPr>
              <a:lnSpc>
                <a:spcPct val="100000"/>
              </a:lnSpc>
              <a:spcBef>
                <a:spcPts val="860"/>
              </a:spcBef>
              <a:buFont typeface="Arial MT"/>
              <a:buChar char="•"/>
            </a:pPr>
            <a:endParaRPr sz="1800">
              <a:latin typeface="Verdana"/>
              <a:cs typeface="Verdana"/>
            </a:endParaRPr>
          </a:p>
          <a:p>
            <a:pPr marL="2244725">
              <a:lnSpc>
                <a:spcPct val="100000"/>
              </a:lnSpc>
            </a:pPr>
            <a:r>
              <a:rPr sz="1800" b="1" spc="-114" dirty="0">
                <a:latin typeface="Verdana"/>
                <a:cs typeface="Verdana"/>
              </a:rPr>
              <a:t>Similarity</a:t>
            </a:r>
            <a:endParaRPr sz="1800">
              <a:latin typeface="Verdana"/>
              <a:cs typeface="Verdana"/>
            </a:endParaRPr>
          </a:p>
          <a:p>
            <a:pPr marL="354965" indent="-342265">
              <a:lnSpc>
                <a:spcPct val="100000"/>
              </a:lnSpc>
              <a:spcBef>
                <a:spcPts val="430"/>
              </a:spcBef>
              <a:buFont typeface="Arial MT"/>
              <a:buChar char="•"/>
              <a:tabLst>
                <a:tab pos="354965" algn="l"/>
              </a:tabLst>
            </a:pPr>
            <a:r>
              <a:rPr sz="1800" spc="-170" dirty="0">
                <a:latin typeface="Verdana"/>
                <a:cs typeface="Verdana"/>
              </a:rPr>
              <a:t>Fits</a:t>
            </a:r>
            <a:r>
              <a:rPr sz="1800" spc="-110" dirty="0">
                <a:latin typeface="Verdana"/>
                <a:cs typeface="Verdana"/>
              </a:rPr>
              <a:t> </a:t>
            </a:r>
            <a:r>
              <a:rPr sz="1800" spc="150" dirty="0">
                <a:latin typeface="Verdana"/>
                <a:cs typeface="Verdana"/>
              </a:rPr>
              <a:t>a</a:t>
            </a:r>
            <a:r>
              <a:rPr sz="1800" spc="-114" dirty="0">
                <a:latin typeface="Verdana"/>
                <a:cs typeface="Verdana"/>
              </a:rPr>
              <a:t> </a:t>
            </a:r>
            <a:r>
              <a:rPr sz="1800" spc="-20" dirty="0">
                <a:latin typeface="Verdana"/>
                <a:cs typeface="Verdana"/>
              </a:rPr>
              <a:t>locally</a:t>
            </a:r>
            <a:r>
              <a:rPr sz="1800" spc="-110" dirty="0">
                <a:latin typeface="Verdana"/>
                <a:cs typeface="Verdana"/>
              </a:rPr>
              <a:t> </a:t>
            </a:r>
            <a:r>
              <a:rPr sz="1800" dirty="0">
                <a:latin typeface="Verdana"/>
                <a:cs typeface="Verdana"/>
              </a:rPr>
              <a:t>weighted</a:t>
            </a:r>
            <a:r>
              <a:rPr sz="1800" spc="-105" dirty="0">
                <a:latin typeface="Verdana"/>
                <a:cs typeface="Verdana"/>
              </a:rPr>
              <a:t> </a:t>
            </a:r>
            <a:r>
              <a:rPr sz="1800" spc="-10" dirty="0">
                <a:latin typeface="Verdana"/>
                <a:cs typeface="Verdana"/>
              </a:rPr>
              <a:t>curve</a:t>
            </a:r>
            <a:r>
              <a:rPr sz="1800" spc="-100" dirty="0">
                <a:latin typeface="Verdana"/>
                <a:cs typeface="Verdana"/>
              </a:rPr>
              <a:t> </a:t>
            </a:r>
            <a:r>
              <a:rPr sz="1800" spc="-75" dirty="0">
                <a:latin typeface="Verdana"/>
                <a:cs typeface="Verdana"/>
              </a:rPr>
              <a:t>using</a:t>
            </a:r>
            <a:r>
              <a:rPr sz="1800" spc="-110" dirty="0">
                <a:latin typeface="Verdana"/>
                <a:cs typeface="Verdana"/>
              </a:rPr>
              <a:t> </a:t>
            </a:r>
            <a:r>
              <a:rPr sz="1800" spc="-65" dirty="0">
                <a:latin typeface="Verdana"/>
                <a:cs typeface="Verdana"/>
              </a:rPr>
              <a:t>regression.</a:t>
            </a:r>
            <a:endParaRPr sz="1800">
              <a:latin typeface="Verdana"/>
              <a:cs typeface="Verdana"/>
            </a:endParaRPr>
          </a:p>
          <a:p>
            <a:pPr marL="354965" indent="-342265">
              <a:lnSpc>
                <a:spcPct val="100000"/>
              </a:lnSpc>
              <a:spcBef>
                <a:spcPts val="455"/>
              </a:spcBef>
              <a:buFont typeface="Arial MT"/>
              <a:buChar char="•"/>
              <a:tabLst>
                <a:tab pos="354965" algn="l"/>
              </a:tabLst>
            </a:pPr>
            <a:r>
              <a:rPr sz="1800" spc="-145" dirty="0">
                <a:latin typeface="Verdana"/>
                <a:cs typeface="Verdana"/>
              </a:rPr>
              <a:t>Uses</a:t>
            </a:r>
            <a:r>
              <a:rPr sz="1800" spc="-110" dirty="0">
                <a:latin typeface="Verdana"/>
                <a:cs typeface="Verdana"/>
              </a:rPr>
              <a:t> </a:t>
            </a:r>
            <a:r>
              <a:rPr sz="1800" spc="-180" dirty="0">
                <a:latin typeface="Verdana"/>
                <a:cs typeface="Verdana"/>
              </a:rPr>
              <a:t>tri-</a:t>
            </a:r>
            <a:r>
              <a:rPr sz="1800" spc="65" dirty="0">
                <a:latin typeface="Verdana"/>
                <a:cs typeface="Verdana"/>
              </a:rPr>
              <a:t>cubic</a:t>
            </a:r>
            <a:r>
              <a:rPr sz="1800" spc="-105" dirty="0">
                <a:latin typeface="Verdana"/>
                <a:cs typeface="Verdana"/>
              </a:rPr>
              <a:t> </a:t>
            </a:r>
            <a:r>
              <a:rPr sz="1800" spc="-20" dirty="0">
                <a:latin typeface="Verdana"/>
                <a:cs typeface="Verdana"/>
              </a:rPr>
              <a:t>weight</a:t>
            </a:r>
            <a:r>
              <a:rPr sz="1800" spc="-100" dirty="0">
                <a:latin typeface="Verdana"/>
                <a:cs typeface="Verdana"/>
              </a:rPr>
              <a:t> </a:t>
            </a:r>
            <a:r>
              <a:rPr sz="1800" spc="-10" dirty="0">
                <a:latin typeface="Verdana"/>
                <a:cs typeface="Verdana"/>
              </a:rPr>
              <a:t>function.</a:t>
            </a:r>
            <a:endParaRPr sz="1800">
              <a:latin typeface="Verdana"/>
              <a:cs typeface="Verdana"/>
            </a:endParaRPr>
          </a:p>
          <a:p>
            <a:pPr marL="355600" marR="960755" indent="-342900">
              <a:lnSpc>
                <a:spcPct val="102200"/>
              </a:lnSpc>
              <a:spcBef>
                <a:spcPts val="385"/>
              </a:spcBef>
              <a:buFont typeface="Arial MT"/>
              <a:buChar char="•"/>
              <a:tabLst>
                <a:tab pos="355600" algn="l"/>
              </a:tabLst>
            </a:pPr>
            <a:r>
              <a:rPr sz="1800" spc="-145" dirty="0">
                <a:latin typeface="Verdana"/>
                <a:cs typeface="Verdana"/>
              </a:rPr>
              <a:t>Uses</a:t>
            </a:r>
            <a:r>
              <a:rPr sz="1800" spc="-110" dirty="0">
                <a:latin typeface="Verdana"/>
                <a:cs typeface="Verdana"/>
              </a:rPr>
              <a:t> </a:t>
            </a:r>
            <a:r>
              <a:rPr sz="1800" spc="-95" dirty="0">
                <a:latin typeface="Verdana"/>
                <a:cs typeface="Verdana"/>
              </a:rPr>
              <a:t>bi-</a:t>
            </a:r>
            <a:r>
              <a:rPr sz="1800" spc="-35" dirty="0">
                <a:latin typeface="Verdana"/>
                <a:cs typeface="Verdana"/>
              </a:rPr>
              <a:t>square</a:t>
            </a:r>
            <a:r>
              <a:rPr sz="1800" spc="-105" dirty="0">
                <a:latin typeface="Verdana"/>
                <a:cs typeface="Verdana"/>
              </a:rPr>
              <a:t> </a:t>
            </a:r>
            <a:r>
              <a:rPr sz="1800" spc="-50" dirty="0">
                <a:latin typeface="Verdana"/>
                <a:cs typeface="Verdana"/>
              </a:rPr>
              <a:t>weights</a:t>
            </a:r>
            <a:r>
              <a:rPr sz="1800" spc="-110" dirty="0">
                <a:latin typeface="Verdana"/>
                <a:cs typeface="Verdana"/>
              </a:rPr>
              <a:t> </a:t>
            </a:r>
            <a:r>
              <a:rPr sz="1800" spc="-75" dirty="0">
                <a:latin typeface="Verdana"/>
                <a:cs typeface="Verdana"/>
              </a:rPr>
              <a:t>for</a:t>
            </a:r>
            <a:r>
              <a:rPr sz="1800" spc="-110" dirty="0">
                <a:latin typeface="Verdana"/>
                <a:cs typeface="Verdana"/>
              </a:rPr>
              <a:t> </a:t>
            </a:r>
            <a:r>
              <a:rPr sz="1800" spc="-80" dirty="0">
                <a:latin typeface="Verdana"/>
                <a:cs typeface="Verdana"/>
              </a:rPr>
              <a:t>robustness </a:t>
            </a:r>
            <a:r>
              <a:rPr sz="1800" dirty="0">
                <a:latin typeface="Verdana"/>
                <a:cs typeface="Verdana"/>
              </a:rPr>
              <a:t>(depends</a:t>
            </a:r>
            <a:r>
              <a:rPr sz="1800" spc="-110" dirty="0">
                <a:latin typeface="Verdana"/>
                <a:cs typeface="Verdana"/>
              </a:rPr>
              <a:t> </a:t>
            </a:r>
            <a:r>
              <a:rPr sz="1800" dirty="0">
                <a:latin typeface="Verdana"/>
                <a:cs typeface="Verdana"/>
              </a:rPr>
              <a:t>on</a:t>
            </a:r>
            <a:r>
              <a:rPr sz="1800" spc="-105" dirty="0">
                <a:latin typeface="Verdana"/>
                <a:cs typeface="Verdana"/>
              </a:rPr>
              <a:t> </a:t>
            </a:r>
            <a:r>
              <a:rPr sz="1800" spc="-10" dirty="0">
                <a:latin typeface="Verdana"/>
                <a:cs typeface="Verdana"/>
              </a:rPr>
              <a:t>implementation).</a:t>
            </a:r>
            <a:endParaRPr sz="1800">
              <a:latin typeface="Verdana"/>
              <a:cs typeface="Verdana"/>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4000" spc="-670" dirty="0"/>
              <a:t>LOWESS</a:t>
            </a:r>
            <a:r>
              <a:rPr sz="4000" spc="-235" dirty="0"/>
              <a:t> and</a:t>
            </a:r>
            <a:r>
              <a:rPr sz="4000" spc="-225" dirty="0"/>
              <a:t> </a:t>
            </a:r>
            <a:r>
              <a:rPr sz="4000" spc="-620" dirty="0"/>
              <a:t>LOESS</a:t>
            </a:r>
            <a:r>
              <a:rPr sz="4000" spc="-229" dirty="0"/>
              <a:t> </a:t>
            </a:r>
            <a:r>
              <a:rPr sz="4000" spc="-540" dirty="0"/>
              <a:t>fit</a:t>
            </a:r>
            <a:r>
              <a:rPr sz="4000" spc="-229" dirty="0"/>
              <a:t> </a:t>
            </a:r>
            <a:r>
              <a:rPr sz="4000" spc="-185" dirty="0"/>
              <a:t>local</a:t>
            </a:r>
            <a:r>
              <a:rPr sz="4000" spc="-220" dirty="0"/>
              <a:t> </a:t>
            </a:r>
            <a:r>
              <a:rPr sz="4000" spc="-360" dirty="0"/>
              <a:t>weighted</a:t>
            </a:r>
            <a:r>
              <a:rPr sz="4000" spc="-225" dirty="0"/>
              <a:t> </a:t>
            </a:r>
            <a:r>
              <a:rPr sz="4000" spc="-360" dirty="0"/>
              <a:t>curves</a:t>
            </a:r>
            <a:endParaRPr sz="4000" dirty="0"/>
          </a:p>
        </p:txBody>
      </p:sp>
      <p:pic>
        <p:nvPicPr>
          <p:cNvPr id="3" name="object 3"/>
          <p:cNvPicPr/>
          <p:nvPr/>
        </p:nvPicPr>
        <p:blipFill>
          <a:blip r:embed="rId2" cstate="print"/>
          <a:stretch>
            <a:fillRect/>
          </a:stretch>
        </p:blipFill>
        <p:spPr>
          <a:xfrm>
            <a:off x="1498479" y="2051274"/>
            <a:ext cx="9195040" cy="3671440"/>
          </a:xfrm>
          <a:prstGeom prst="rect">
            <a:avLst/>
          </a:prstGeom>
        </p:spPr>
      </p:pic>
      <p:sp>
        <p:nvSpPr>
          <p:cNvPr id="4" name="object 4"/>
          <p:cNvSpPr txBox="1"/>
          <p:nvPr/>
        </p:nvSpPr>
        <p:spPr>
          <a:xfrm>
            <a:off x="9165013" y="4102100"/>
            <a:ext cx="1733550" cy="1110615"/>
          </a:xfrm>
          <a:prstGeom prst="rect">
            <a:avLst/>
          </a:prstGeom>
        </p:spPr>
        <p:txBody>
          <a:bodyPr vert="horz" wrap="square" lIns="0" tIns="16510" rIns="0" bIns="0" rtlCol="0">
            <a:spAutoFit/>
          </a:bodyPr>
          <a:lstStyle/>
          <a:p>
            <a:pPr marL="12700" marR="5080">
              <a:lnSpc>
                <a:spcPct val="98500"/>
              </a:lnSpc>
              <a:spcBef>
                <a:spcPts val="130"/>
              </a:spcBef>
            </a:pPr>
            <a:r>
              <a:rPr sz="1800" spc="95" dirty="0">
                <a:latin typeface="Verdana"/>
                <a:cs typeface="Verdana"/>
              </a:rPr>
              <a:t>A</a:t>
            </a:r>
            <a:r>
              <a:rPr sz="1800" spc="-110" dirty="0">
                <a:latin typeface="Verdana"/>
                <a:cs typeface="Verdana"/>
              </a:rPr>
              <a:t> </a:t>
            </a:r>
            <a:r>
              <a:rPr sz="1800" spc="-95" dirty="0">
                <a:latin typeface="Verdana"/>
                <a:cs typeface="Verdana"/>
              </a:rPr>
              <a:t>bi-</a:t>
            </a:r>
            <a:r>
              <a:rPr sz="1800" spc="-10" dirty="0">
                <a:latin typeface="Verdana"/>
                <a:cs typeface="Verdana"/>
              </a:rPr>
              <a:t>square </a:t>
            </a:r>
            <a:r>
              <a:rPr sz="1800" spc="-25" dirty="0">
                <a:latin typeface="Verdana"/>
                <a:cs typeface="Verdana"/>
              </a:rPr>
              <a:t>function</a:t>
            </a:r>
            <a:r>
              <a:rPr sz="1800" spc="-110" dirty="0">
                <a:latin typeface="Verdana"/>
                <a:cs typeface="Verdana"/>
              </a:rPr>
              <a:t> </a:t>
            </a:r>
            <a:r>
              <a:rPr sz="1800" spc="-200" dirty="0">
                <a:latin typeface="Verdana"/>
                <a:cs typeface="Verdana"/>
              </a:rPr>
              <a:t>is</a:t>
            </a:r>
            <a:r>
              <a:rPr sz="1800" spc="-110" dirty="0">
                <a:latin typeface="Verdana"/>
                <a:cs typeface="Verdana"/>
              </a:rPr>
              <a:t> </a:t>
            </a:r>
            <a:r>
              <a:rPr sz="1800" spc="-20" dirty="0">
                <a:latin typeface="Verdana"/>
                <a:cs typeface="Verdana"/>
              </a:rPr>
              <a:t>used </a:t>
            </a:r>
            <a:r>
              <a:rPr sz="1800" dirty="0">
                <a:latin typeface="Verdana"/>
                <a:cs typeface="Verdana"/>
              </a:rPr>
              <a:t>to</a:t>
            </a:r>
            <a:r>
              <a:rPr sz="1800" spc="-160" dirty="0">
                <a:latin typeface="Verdana"/>
                <a:cs typeface="Verdana"/>
              </a:rPr>
              <a:t> </a:t>
            </a:r>
            <a:r>
              <a:rPr sz="1800" spc="-10" dirty="0">
                <a:latin typeface="Verdana"/>
                <a:cs typeface="Verdana"/>
              </a:rPr>
              <a:t>downweight outliers.</a:t>
            </a:r>
            <a:endParaRPr sz="1800">
              <a:latin typeface="Verdana"/>
              <a:cs typeface="Verdana"/>
            </a:endParaRPr>
          </a:p>
        </p:txBody>
      </p:sp>
      <p:sp>
        <p:nvSpPr>
          <p:cNvPr id="5" name="object 5"/>
          <p:cNvSpPr txBox="1"/>
          <p:nvPr/>
        </p:nvSpPr>
        <p:spPr>
          <a:xfrm>
            <a:off x="7257704" y="1624076"/>
            <a:ext cx="1924050" cy="845819"/>
          </a:xfrm>
          <a:prstGeom prst="rect">
            <a:avLst/>
          </a:prstGeom>
        </p:spPr>
        <p:txBody>
          <a:bodyPr vert="horz" wrap="square" lIns="0" tIns="13970" rIns="0" bIns="0" rtlCol="0">
            <a:spAutoFit/>
          </a:bodyPr>
          <a:lstStyle/>
          <a:p>
            <a:pPr marL="12700" marR="5080">
              <a:lnSpc>
                <a:spcPct val="99400"/>
              </a:lnSpc>
              <a:spcBef>
                <a:spcPts val="110"/>
              </a:spcBef>
            </a:pPr>
            <a:r>
              <a:rPr sz="1800" spc="-245" dirty="0">
                <a:latin typeface="Verdana"/>
                <a:cs typeface="Verdana"/>
              </a:rPr>
              <a:t>Tri-</a:t>
            </a:r>
            <a:r>
              <a:rPr sz="1800" spc="65" dirty="0">
                <a:latin typeface="Verdana"/>
                <a:cs typeface="Verdana"/>
              </a:rPr>
              <a:t>cubic</a:t>
            </a:r>
            <a:r>
              <a:rPr sz="1800" spc="-85" dirty="0">
                <a:latin typeface="Verdana"/>
                <a:cs typeface="Verdana"/>
              </a:rPr>
              <a:t> </a:t>
            </a:r>
            <a:r>
              <a:rPr sz="1800" spc="-20" dirty="0">
                <a:latin typeface="Verdana"/>
                <a:cs typeface="Verdana"/>
              </a:rPr>
              <a:t>function used</a:t>
            </a:r>
            <a:r>
              <a:rPr sz="1800" spc="-135" dirty="0">
                <a:latin typeface="Verdana"/>
                <a:cs typeface="Verdana"/>
              </a:rPr>
              <a:t> </a:t>
            </a:r>
            <a:r>
              <a:rPr sz="1800" spc="-10" dirty="0">
                <a:latin typeface="Verdana"/>
                <a:cs typeface="Verdana"/>
              </a:rPr>
              <a:t>to</a:t>
            </a:r>
            <a:r>
              <a:rPr sz="1800" spc="-140" dirty="0">
                <a:latin typeface="Verdana"/>
                <a:cs typeface="Verdana"/>
              </a:rPr>
              <a:t> </a:t>
            </a:r>
            <a:r>
              <a:rPr sz="1800" spc="-20" dirty="0">
                <a:latin typeface="Verdana"/>
                <a:cs typeface="Verdana"/>
              </a:rPr>
              <a:t>give </a:t>
            </a:r>
            <a:r>
              <a:rPr sz="1800" spc="-55" dirty="0">
                <a:latin typeface="Verdana"/>
                <a:cs typeface="Verdana"/>
              </a:rPr>
              <a:t>weights</a:t>
            </a:r>
            <a:r>
              <a:rPr sz="1800" spc="-120" dirty="0">
                <a:latin typeface="Verdana"/>
                <a:cs typeface="Verdana"/>
              </a:rPr>
              <a:t> </a:t>
            </a:r>
            <a:r>
              <a:rPr sz="1800" spc="-100" dirty="0">
                <a:latin typeface="Verdana"/>
                <a:cs typeface="Verdana"/>
              </a:rPr>
              <a:t>in</a:t>
            </a:r>
            <a:r>
              <a:rPr sz="1800" spc="-114" dirty="0">
                <a:latin typeface="Verdana"/>
                <a:cs typeface="Verdana"/>
              </a:rPr>
              <a:t> </a:t>
            </a:r>
            <a:r>
              <a:rPr sz="1800" spc="-20" dirty="0">
                <a:latin typeface="Verdana"/>
                <a:cs typeface="Verdana"/>
              </a:rPr>
              <a:t>the</a:t>
            </a:r>
            <a:r>
              <a:rPr sz="1800" spc="-114" dirty="0">
                <a:latin typeface="Verdana"/>
                <a:cs typeface="Verdana"/>
              </a:rPr>
              <a:t> </a:t>
            </a:r>
            <a:r>
              <a:rPr sz="1800" spc="-20" dirty="0">
                <a:latin typeface="Verdana"/>
                <a:cs typeface="Verdana"/>
              </a:rPr>
              <a:t>fit.</a:t>
            </a:r>
            <a:endParaRPr sz="1800">
              <a:latin typeface="Verdana"/>
              <a:cs typeface="Verdana"/>
            </a:endParaRPr>
          </a:p>
        </p:txBody>
      </p:sp>
      <p:sp>
        <p:nvSpPr>
          <p:cNvPr id="6" name="object 6"/>
          <p:cNvSpPr/>
          <p:nvPr/>
        </p:nvSpPr>
        <p:spPr>
          <a:xfrm>
            <a:off x="6719454" y="2504931"/>
            <a:ext cx="647700" cy="792480"/>
          </a:xfrm>
          <a:custGeom>
            <a:avLst/>
            <a:gdLst/>
            <a:ahLst/>
            <a:cxnLst/>
            <a:rect l="l" t="t" r="r" b="b"/>
            <a:pathLst>
              <a:path w="647700" h="792479">
                <a:moveTo>
                  <a:pt x="18478" y="709284"/>
                </a:moveTo>
                <a:lnTo>
                  <a:pt x="0" y="792450"/>
                </a:lnTo>
                <a:lnTo>
                  <a:pt x="77619" y="757332"/>
                </a:lnTo>
                <a:lnTo>
                  <a:pt x="70038" y="751173"/>
                </a:lnTo>
                <a:lnTo>
                  <a:pt x="49898" y="751173"/>
                </a:lnTo>
                <a:lnTo>
                  <a:pt x="30184" y="735157"/>
                </a:lnTo>
                <a:lnTo>
                  <a:pt x="38192" y="725300"/>
                </a:lnTo>
                <a:lnTo>
                  <a:pt x="18478" y="709284"/>
                </a:lnTo>
                <a:close/>
              </a:path>
              <a:path w="647700" h="792479">
                <a:moveTo>
                  <a:pt x="38192" y="725300"/>
                </a:moveTo>
                <a:lnTo>
                  <a:pt x="30184" y="735157"/>
                </a:lnTo>
                <a:lnTo>
                  <a:pt x="49898" y="751173"/>
                </a:lnTo>
                <a:lnTo>
                  <a:pt x="57906" y="741316"/>
                </a:lnTo>
                <a:lnTo>
                  <a:pt x="38192" y="725300"/>
                </a:lnTo>
                <a:close/>
              </a:path>
              <a:path w="647700" h="792479">
                <a:moveTo>
                  <a:pt x="57906" y="741316"/>
                </a:moveTo>
                <a:lnTo>
                  <a:pt x="49898" y="751173"/>
                </a:lnTo>
                <a:lnTo>
                  <a:pt x="70038" y="751173"/>
                </a:lnTo>
                <a:lnTo>
                  <a:pt x="57906" y="741316"/>
                </a:lnTo>
                <a:close/>
              </a:path>
              <a:path w="647700" h="792479">
                <a:moveTo>
                  <a:pt x="627452" y="0"/>
                </a:moveTo>
                <a:lnTo>
                  <a:pt x="38192" y="725300"/>
                </a:lnTo>
                <a:lnTo>
                  <a:pt x="57906" y="741316"/>
                </a:lnTo>
                <a:lnTo>
                  <a:pt x="647166" y="16015"/>
                </a:lnTo>
                <a:lnTo>
                  <a:pt x="627452" y="0"/>
                </a:lnTo>
                <a:close/>
              </a:path>
            </a:pathLst>
          </a:custGeom>
          <a:solidFill>
            <a:srgbClr val="4F81BD"/>
          </a:solidFill>
        </p:spPr>
        <p:txBody>
          <a:bodyPr wrap="square" lIns="0" tIns="0" rIns="0" bIns="0" rtlCol="0"/>
          <a:lstStyle/>
          <a:p>
            <a:endParaRPr/>
          </a:p>
        </p:txBody>
      </p:sp>
      <p:sp>
        <p:nvSpPr>
          <p:cNvPr id="7" name="object 7"/>
          <p:cNvSpPr txBox="1"/>
          <p:nvPr/>
        </p:nvSpPr>
        <p:spPr>
          <a:xfrm>
            <a:off x="2491739" y="4129532"/>
            <a:ext cx="1902460" cy="845819"/>
          </a:xfrm>
          <a:prstGeom prst="rect">
            <a:avLst/>
          </a:prstGeom>
        </p:spPr>
        <p:txBody>
          <a:bodyPr vert="horz" wrap="square" lIns="0" tIns="13970" rIns="0" bIns="0" rtlCol="0">
            <a:spAutoFit/>
          </a:bodyPr>
          <a:lstStyle/>
          <a:p>
            <a:pPr marL="12700" marR="5080">
              <a:lnSpc>
                <a:spcPct val="99400"/>
              </a:lnSpc>
              <a:spcBef>
                <a:spcPts val="110"/>
              </a:spcBef>
            </a:pPr>
            <a:r>
              <a:rPr sz="1800" spc="95" dirty="0">
                <a:latin typeface="Verdana"/>
                <a:cs typeface="Verdana"/>
              </a:rPr>
              <a:t>A</a:t>
            </a:r>
            <a:r>
              <a:rPr sz="1800" spc="-125" dirty="0">
                <a:latin typeface="Verdana"/>
                <a:cs typeface="Verdana"/>
              </a:rPr>
              <a:t> </a:t>
            </a:r>
            <a:r>
              <a:rPr sz="1800" spc="-114" dirty="0">
                <a:latin typeface="Verdana"/>
                <a:cs typeface="Verdana"/>
              </a:rPr>
              <a:t>fit</a:t>
            </a:r>
            <a:r>
              <a:rPr sz="1800" spc="-120" dirty="0">
                <a:latin typeface="Verdana"/>
                <a:cs typeface="Verdana"/>
              </a:rPr>
              <a:t> </a:t>
            </a:r>
            <a:r>
              <a:rPr sz="1800" spc="-200" dirty="0">
                <a:latin typeface="Verdana"/>
                <a:cs typeface="Verdana"/>
              </a:rPr>
              <a:t>is</a:t>
            </a:r>
            <a:r>
              <a:rPr sz="1800" spc="-125" dirty="0">
                <a:latin typeface="Verdana"/>
                <a:cs typeface="Verdana"/>
              </a:rPr>
              <a:t> </a:t>
            </a:r>
            <a:r>
              <a:rPr sz="1800" spc="60" dirty="0">
                <a:latin typeface="Verdana"/>
                <a:cs typeface="Verdana"/>
              </a:rPr>
              <a:t>made</a:t>
            </a:r>
            <a:r>
              <a:rPr sz="1800" spc="-120" dirty="0">
                <a:latin typeface="Verdana"/>
                <a:cs typeface="Verdana"/>
              </a:rPr>
              <a:t> </a:t>
            </a:r>
            <a:r>
              <a:rPr sz="1800" spc="-10" dirty="0">
                <a:latin typeface="Verdana"/>
                <a:cs typeface="Verdana"/>
              </a:rPr>
              <a:t>to</a:t>
            </a:r>
            <a:r>
              <a:rPr sz="1800" spc="-130" dirty="0">
                <a:latin typeface="Verdana"/>
                <a:cs typeface="Verdana"/>
              </a:rPr>
              <a:t> </a:t>
            </a:r>
            <a:r>
              <a:rPr sz="1800" spc="100" dirty="0">
                <a:latin typeface="Verdana"/>
                <a:cs typeface="Verdana"/>
              </a:rPr>
              <a:t>a </a:t>
            </a:r>
            <a:r>
              <a:rPr sz="1800" dirty="0">
                <a:latin typeface="Verdana"/>
                <a:cs typeface="Verdana"/>
              </a:rPr>
              <a:t>local</a:t>
            </a:r>
            <a:r>
              <a:rPr sz="1800" spc="-50" dirty="0">
                <a:latin typeface="Verdana"/>
                <a:cs typeface="Verdana"/>
              </a:rPr>
              <a:t> </a:t>
            </a:r>
            <a:r>
              <a:rPr sz="1800" spc="-80" dirty="0">
                <a:latin typeface="Verdana"/>
                <a:cs typeface="Verdana"/>
              </a:rPr>
              <a:t>subset</a:t>
            </a:r>
            <a:r>
              <a:rPr sz="1800" spc="-45" dirty="0">
                <a:latin typeface="Verdana"/>
                <a:cs typeface="Verdana"/>
              </a:rPr>
              <a:t> </a:t>
            </a:r>
            <a:r>
              <a:rPr sz="1800" spc="-35" dirty="0">
                <a:latin typeface="Verdana"/>
                <a:cs typeface="Verdana"/>
              </a:rPr>
              <a:t>of </a:t>
            </a:r>
            <a:r>
              <a:rPr sz="1800" spc="-10" dirty="0">
                <a:latin typeface="Verdana"/>
                <a:cs typeface="Verdana"/>
              </a:rPr>
              <a:t>data.</a:t>
            </a:r>
            <a:endParaRPr sz="1800">
              <a:latin typeface="Verdana"/>
              <a:cs typeface="Verdana"/>
            </a:endParaRPr>
          </a:p>
        </p:txBody>
      </p:sp>
      <p:sp>
        <p:nvSpPr>
          <p:cNvPr id="8" name="object 8"/>
          <p:cNvSpPr/>
          <p:nvPr/>
        </p:nvSpPr>
        <p:spPr>
          <a:xfrm>
            <a:off x="4395744" y="4242963"/>
            <a:ext cx="684530" cy="327660"/>
          </a:xfrm>
          <a:custGeom>
            <a:avLst/>
            <a:gdLst/>
            <a:ahLst/>
            <a:cxnLst/>
            <a:rect l="l" t="t" r="r" b="b"/>
            <a:pathLst>
              <a:path w="684529" h="327660">
                <a:moveTo>
                  <a:pt x="609686" y="23062"/>
                </a:moveTo>
                <a:lnTo>
                  <a:pt x="0" y="304450"/>
                </a:lnTo>
                <a:lnTo>
                  <a:pt x="10643" y="327513"/>
                </a:lnTo>
                <a:lnTo>
                  <a:pt x="620330" y="46124"/>
                </a:lnTo>
                <a:lnTo>
                  <a:pt x="609686" y="23062"/>
                </a:lnTo>
                <a:close/>
              </a:path>
              <a:path w="684529" h="327660">
                <a:moveTo>
                  <a:pt x="672131" y="17740"/>
                </a:moveTo>
                <a:lnTo>
                  <a:pt x="621216" y="17740"/>
                </a:lnTo>
                <a:lnTo>
                  <a:pt x="631860" y="40802"/>
                </a:lnTo>
                <a:lnTo>
                  <a:pt x="620330" y="46124"/>
                </a:lnTo>
                <a:lnTo>
                  <a:pt x="630974" y="69187"/>
                </a:lnTo>
                <a:lnTo>
                  <a:pt x="672131" y="17740"/>
                </a:lnTo>
                <a:close/>
              </a:path>
              <a:path w="684529" h="327660">
                <a:moveTo>
                  <a:pt x="621216" y="17740"/>
                </a:moveTo>
                <a:lnTo>
                  <a:pt x="609686" y="23062"/>
                </a:lnTo>
                <a:lnTo>
                  <a:pt x="620330" y="46124"/>
                </a:lnTo>
                <a:lnTo>
                  <a:pt x="631860" y="40802"/>
                </a:lnTo>
                <a:lnTo>
                  <a:pt x="621216" y="17740"/>
                </a:lnTo>
                <a:close/>
              </a:path>
              <a:path w="684529" h="327660">
                <a:moveTo>
                  <a:pt x="599042" y="0"/>
                </a:moveTo>
                <a:lnTo>
                  <a:pt x="609686" y="23062"/>
                </a:lnTo>
                <a:lnTo>
                  <a:pt x="621216" y="17740"/>
                </a:lnTo>
                <a:lnTo>
                  <a:pt x="672131" y="17740"/>
                </a:lnTo>
                <a:lnTo>
                  <a:pt x="684194" y="2661"/>
                </a:lnTo>
                <a:lnTo>
                  <a:pt x="599042" y="0"/>
                </a:lnTo>
                <a:close/>
              </a:path>
            </a:pathLst>
          </a:custGeom>
          <a:solidFill>
            <a:srgbClr val="4F81BD"/>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5</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114675">
              <a:lnSpc>
                <a:spcPct val="100000"/>
              </a:lnSpc>
              <a:spcBef>
                <a:spcPts val="100"/>
              </a:spcBef>
            </a:pPr>
            <a:r>
              <a:rPr spc="-725" dirty="0"/>
              <a:t>LOWESS</a:t>
            </a:r>
            <a:r>
              <a:rPr spc="-265" dirty="0"/>
              <a:t> </a:t>
            </a:r>
            <a:r>
              <a:rPr spc="-545" dirty="0"/>
              <a:t>vs</a:t>
            </a:r>
            <a:r>
              <a:rPr spc="-265" dirty="0"/>
              <a:t> </a:t>
            </a:r>
            <a:r>
              <a:rPr spc="-675" dirty="0"/>
              <a:t>LOESS</a:t>
            </a:r>
          </a:p>
        </p:txBody>
      </p:sp>
      <p:sp>
        <p:nvSpPr>
          <p:cNvPr id="3" name="object 3"/>
          <p:cNvSpPr txBox="1"/>
          <p:nvPr/>
        </p:nvSpPr>
        <p:spPr>
          <a:xfrm>
            <a:off x="2968750" y="1633220"/>
            <a:ext cx="880744" cy="299720"/>
          </a:xfrm>
          <a:prstGeom prst="rect">
            <a:avLst/>
          </a:prstGeom>
        </p:spPr>
        <p:txBody>
          <a:bodyPr vert="horz" wrap="square" lIns="0" tIns="12700" rIns="0" bIns="0" rtlCol="0">
            <a:spAutoFit/>
          </a:bodyPr>
          <a:lstStyle/>
          <a:p>
            <a:pPr marL="12700">
              <a:lnSpc>
                <a:spcPct val="100000"/>
              </a:lnSpc>
              <a:spcBef>
                <a:spcPts val="100"/>
              </a:spcBef>
            </a:pPr>
            <a:r>
              <a:rPr sz="1800" b="1" spc="-310" dirty="0">
                <a:latin typeface="Verdana"/>
                <a:cs typeface="Verdana"/>
              </a:rPr>
              <a:t>LOWESS</a:t>
            </a:r>
            <a:endParaRPr sz="1800" dirty="0">
              <a:latin typeface="Verdana"/>
              <a:cs typeface="Verdana"/>
            </a:endParaRPr>
          </a:p>
        </p:txBody>
      </p:sp>
      <p:sp>
        <p:nvSpPr>
          <p:cNvPr id="4" name="object 4"/>
          <p:cNvSpPr txBox="1"/>
          <p:nvPr/>
        </p:nvSpPr>
        <p:spPr>
          <a:xfrm>
            <a:off x="688338" y="1916683"/>
            <a:ext cx="4752975" cy="665480"/>
          </a:xfrm>
          <a:prstGeom prst="rect">
            <a:avLst/>
          </a:prstGeom>
        </p:spPr>
        <p:txBody>
          <a:bodyPr vert="horz" wrap="square" lIns="0" tIns="58419" rIns="0" bIns="0" rtlCol="0">
            <a:spAutoFit/>
          </a:bodyPr>
          <a:lstStyle/>
          <a:p>
            <a:pPr marL="354965" indent="-342265">
              <a:lnSpc>
                <a:spcPct val="100000"/>
              </a:lnSpc>
              <a:spcBef>
                <a:spcPts val="459"/>
              </a:spcBef>
              <a:buFont typeface="Arial MT"/>
              <a:buChar char="•"/>
              <a:tabLst>
                <a:tab pos="354965" algn="l"/>
              </a:tabLst>
            </a:pPr>
            <a:r>
              <a:rPr sz="1800" b="1" spc="-75" dirty="0">
                <a:latin typeface="Verdana"/>
                <a:cs typeface="Verdana"/>
              </a:rPr>
              <a:t>Lo</a:t>
            </a:r>
            <a:r>
              <a:rPr sz="1800" spc="-75" dirty="0">
                <a:latin typeface="Verdana"/>
                <a:cs typeface="Verdana"/>
              </a:rPr>
              <a:t>cally</a:t>
            </a:r>
            <a:r>
              <a:rPr sz="1800" spc="-100" dirty="0">
                <a:latin typeface="Verdana"/>
                <a:cs typeface="Verdana"/>
              </a:rPr>
              <a:t> </a:t>
            </a:r>
            <a:r>
              <a:rPr sz="1800" b="1" spc="-35" dirty="0">
                <a:latin typeface="Verdana"/>
                <a:cs typeface="Verdana"/>
              </a:rPr>
              <a:t>w</a:t>
            </a:r>
            <a:r>
              <a:rPr sz="1800" spc="-35" dirty="0">
                <a:latin typeface="Verdana"/>
                <a:cs typeface="Verdana"/>
              </a:rPr>
              <a:t>eighted</a:t>
            </a:r>
            <a:r>
              <a:rPr sz="1800" spc="-85" dirty="0">
                <a:latin typeface="Verdana"/>
                <a:cs typeface="Verdana"/>
              </a:rPr>
              <a:t> </a:t>
            </a:r>
            <a:r>
              <a:rPr sz="1800" b="1" spc="-40" dirty="0">
                <a:latin typeface="Verdana"/>
                <a:cs typeface="Verdana"/>
              </a:rPr>
              <a:t>s</a:t>
            </a:r>
            <a:r>
              <a:rPr sz="1800" spc="-40" dirty="0">
                <a:latin typeface="Verdana"/>
                <a:cs typeface="Verdana"/>
              </a:rPr>
              <a:t>catterplot</a:t>
            </a:r>
            <a:r>
              <a:rPr sz="1800" spc="-95" dirty="0">
                <a:latin typeface="Verdana"/>
                <a:cs typeface="Verdana"/>
              </a:rPr>
              <a:t> </a:t>
            </a:r>
            <a:r>
              <a:rPr sz="1800" b="1" spc="-25" dirty="0">
                <a:latin typeface="Verdana"/>
                <a:cs typeface="Verdana"/>
              </a:rPr>
              <a:t>s</a:t>
            </a:r>
            <a:r>
              <a:rPr sz="1800" spc="-25" dirty="0">
                <a:latin typeface="Verdana"/>
                <a:cs typeface="Verdana"/>
              </a:rPr>
              <a:t>moothing</a:t>
            </a:r>
            <a:endParaRPr sz="1800">
              <a:latin typeface="Verdana"/>
              <a:cs typeface="Verdana"/>
            </a:endParaRPr>
          </a:p>
          <a:p>
            <a:pPr marL="354965" indent="-342265">
              <a:lnSpc>
                <a:spcPct val="100000"/>
              </a:lnSpc>
              <a:spcBef>
                <a:spcPts val="360"/>
              </a:spcBef>
              <a:buFont typeface="Arial MT"/>
              <a:buChar char="•"/>
              <a:tabLst>
                <a:tab pos="354965" algn="l"/>
              </a:tabLst>
            </a:pPr>
            <a:r>
              <a:rPr sz="1800" spc="-120" dirty="0">
                <a:latin typeface="Verdana"/>
                <a:cs typeface="Verdana"/>
              </a:rPr>
              <a:t>W.</a:t>
            </a:r>
            <a:r>
              <a:rPr sz="1800" spc="-15" dirty="0">
                <a:latin typeface="Verdana"/>
                <a:cs typeface="Verdana"/>
              </a:rPr>
              <a:t> </a:t>
            </a:r>
            <a:r>
              <a:rPr sz="1800" dirty="0">
                <a:latin typeface="Verdana"/>
                <a:cs typeface="Verdana"/>
              </a:rPr>
              <a:t>Cleveland</a:t>
            </a:r>
            <a:r>
              <a:rPr sz="1800" spc="-15" dirty="0">
                <a:latin typeface="Verdana"/>
                <a:cs typeface="Verdana"/>
              </a:rPr>
              <a:t> </a:t>
            </a:r>
            <a:r>
              <a:rPr sz="1800" spc="-20" dirty="0">
                <a:latin typeface="Verdana"/>
                <a:cs typeface="Verdana"/>
              </a:rPr>
              <a:t>1979</a:t>
            </a:r>
            <a:endParaRPr sz="1800">
              <a:latin typeface="Verdana"/>
              <a:cs typeface="Verdana"/>
            </a:endParaRPr>
          </a:p>
        </p:txBody>
      </p:sp>
      <p:sp>
        <p:nvSpPr>
          <p:cNvPr id="5" name="object 5"/>
          <p:cNvSpPr txBox="1"/>
          <p:nvPr/>
        </p:nvSpPr>
        <p:spPr>
          <a:xfrm>
            <a:off x="688338" y="2882900"/>
            <a:ext cx="5371465" cy="1348740"/>
          </a:xfrm>
          <a:prstGeom prst="rect">
            <a:avLst/>
          </a:prstGeom>
        </p:spPr>
        <p:txBody>
          <a:bodyPr vert="horz" wrap="square" lIns="0" tIns="70485" rIns="0" bIns="0" rtlCol="0">
            <a:spAutoFit/>
          </a:bodyPr>
          <a:lstStyle/>
          <a:p>
            <a:pPr marL="2230120">
              <a:lnSpc>
                <a:spcPct val="100000"/>
              </a:lnSpc>
              <a:spcBef>
                <a:spcPts val="555"/>
              </a:spcBef>
            </a:pPr>
            <a:r>
              <a:rPr sz="1800" b="1" spc="-114" dirty="0">
                <a:latin typeface="Verdana"/>
                <a:cs typeface="Verdana"/>
              </a:rPr>
              <a:t>Similarity</a:t>
            </a:r>
            <a:endParaRPr sz="1800">
              <a:latin typeface="Verdana"/>
              <a:cs typeface="Verdana"/>
            </a:endParaRPr>
          </a:p>
          <a:p>
            <a:pPr marL="354965" indent="-342265">
              <a:lnSpc>
                <a:spcPct val="100000"/>
              </a:lnSpc>
              <a:spcBef>
                <a:spcPts val="455"/>
              </a:spcBef>
              <a:buFont typeface="Arial MT"/>
              <a:buChar char="•"/>
              <a:tabLst>
                <a:tab pos="354965" algn="l"/>
              </a:tabLst>
            </a:pPr>
            <a:r>
              <a:rPr sz="1800" spc="-170" dirty="0">
                <a:latin typeface="Verdana"/>
                <a:cs typeface="Verdana"/>
              </a:rPr>
              <a:t>Fits</a:t>
            </a:r>
            <a:r>
              <a:rPr sz="1800" spc="-110" dirty="0">
                <a:latin typeface="Verdana"/>
                <a:cs typeface="Verdana"/>
              </a:rPr>
              <a:t> </a:t>
            </a:r>
            <a:r>
              <a:rPr sz="1800" spc="150" dirty="0">
                <a:latin typeface="Verdana"/>
                <a:cs typeface="Verdana"/>
              </a:rPr>
              <a:t>a</a:t>
            </a:r>
            <a:r>
              <a:rPr sz="1800" spc="-114" dirty="0">
                <a:latin typeface="Verdana"/>
                <a:cs typeface="Verdana"/>
              </a:rPr>
              <a:t> </a:t>
            </a:r>
            <a:r>
              <a:rPr sz="1800" spc="-20" dirty="0">
                <a:latin typeface="Verdana"/>
                <a:cs typeface="Verdana"/>
              </a:rPr>
              <a:t>locally</a:t>
            </a:r>
            <a:r>
              <a:rPr sz="1800" spc="-110" dirty="0">
                <a:latin typeface="Verdana"/>
                <a:cs typeface="Verdana"/>
              </a:rPr>
              <a:t> </a:t>
            </a:r>
            <a:r>
              <a:rPr sz="1800" dirty="0">
                <a:latin typeface="Verdana"/>
                <a:cs typeface="Verdana"/>
              </a:rPr>
              <a:t>weighted</a:t>
            </a:r>
            <a:r>
              <a:rPr sz="1800" spc="-105" dirty="0">
                <a:latin typeface="Verdana"/>
                <a:cs typeface="Verdana"/>
              </a:rPr>
              <a:t> </a:t>
            </a:r>
            <a:r>
              <a:rPr sz="1800" spc="-10" dirty="0">
                <a:latin typeface="Verdana"/>
                <a:cs typeface="Verdana"/>
              </a:rPr>
              <a:t>curve</a:t>
            </a:r>
            <a:r>
              <a:rPr sz="1800" spc="-100" dirty="0">
                <a:latin typeface="Verdana"/>
                <a:cs typeface="Verdana"/>
              </a:rPr>
              <a:t> </a:t>
            </a:r>
            <a:r>
              <a:rPr sz="1800" spc="-75" dirty="0">
                <a:latin typeface="Verdana"/>
                <a:cs typeface="Verdana"/>
              </a:rPr>
              <a:t>using</a:t>
            </a:r>
            <a:r>
              <a:rPr sz="1800" spc="-110" dirty="0">
                <a:latin typeface="Verdana"/>
                <a:cs typeface="Verdana"/>
              </a:rPr>
              <a:t> </a:t>
            </a:r>
            <a:r>
              <a:rPr sz="1800" spc="-65" dirty="0">
                <a:latin typeface="Verdana"/>
                <a:cs typeface="Verdana"/>
              </a:rPr>
              <a:t>regression.</a:t>
            </a:r>
            <a:endParaRPr sz="1800">
              <a:latin typeface="Verdana"/>
              <a:cs typeface="Verdana"/>
            </a:endParaRPr>
          </a:p>
          <a:p>
            <a:pPr marL="354965" indent="-342265">
              <a:lnSpc>
                <a:spcPct val="100000"/>
              </a:lnSpc>
              <a:spcBef>
                <a:spcPts val="434"/>
              </a:spcBef>
              <a:buFont typeface="Arial MT"/>
              <a:buChar char="•"/>
              <a:tabLst>
                <a:tab pos="354965" algn="l"/>
              </a:tabLst>
            </a:pPr>
            <a:r>
              <a:rPr sz="1800" spc="-145" dirty="0">
                <a:latin typeface="Verdana"/>
                <a:cs typeface="Verdana"/>
              </a:rPr>
              <a:t>Uses</a:t>
            </a:r>
            <a:r>
              <a:rPr sz="1800" spc="-110" dirty="0">
                <a:latin typeface="Verdana"/>
                <a:cs typeface="Verdana"/>
              </a:rPr>
              <a:t> </a:t>
            </a:r>
            <a:r>
              <a:rPr sz="1800" spc="-180" dirty="0">
                <a:latin typeface="Verdana"/>
                <a:cs typeface="Verdana"/>
              </a:rPr>
              <a:t>tri-</a:t>
            </a:r>
            <a:r>
              <a:rPr sz="1800" spc="65" dirty="0">
                <a:latin typeface="Verdana"/>
                <a:cs typeface="Verdana"/>
              </a:rPr>
              <a:t>cubic</a:t>
            </a:r>
            <a:r>
              <a:rPr sz="1800" spc="-105" dirty="0">
                <a:latin typeface="Verdana"/>
                <a:cs typeface="Verdana"/>
              </a:rPr>
              <a:t> </a:t>
            </a:r>
            <a:r>
              <a:rPr sz="1800" spc="-20" dirty="0">
                <a:latin typeface="Verdana"/>
                <a:cs typeface="Verdana"/>
              </a:rPr>
              <a:t>weight</a:t>
            </a:r>
            <a:r>
              <a:rPr sz="1800" spc="-100" dirty="0">
                <a:latin typeface="Verdana"/>
                <a:cs typeface="Verdana"/>
              </a:rPr>
              <a:t> </a:t>
            </a:r>
            <a:r>
              <a:rPr sz="1800" spc="-10" dirty="0">
                <a:latin typeface="Verdana"/>
                <a:cs typeface="Verdana"/>
              </a:rPr>
              <a:t>function.</a:t>
            </a:r>
            <a:endParaRPr sz="1800">
              <a:latin typeface="Verdana"/>
              <a:cs typeface="Verdana"/>
            </a:endParaRPr>
          </a:p>
          <a:p>
            <a:pPr marL="354965" indent="-342265">
              <a:lnSpc>
                <a:spcPct val="100000"/>
              </a:lnSpc>
              <a:spcBef>
                <a:spcPts val="430"/>
              </a:spcBef>
              <a:buFont typeface="Arial MT"/>
              <a:buChar char="•"/>
              <a:tabLst>
                <a:tab pos="354965" algn="l"/>
              </a:tabLst>
            </a:pPr>
            <a:r>
              <a:rPr sz="1800" spc="-145" dirty="0">
                <a:latin typeface="Verdana"/>
                <a:cs typeface="Verdana"/>
              </a:rPr>
              <a:t>Uses</a:t>
            </a:r>
            <a:r>
              <a:rPr sz="1800" spc="-110" dirty="0">
                <a:latin typeface="Verdana"/>
                <a:cs typeface="Verdana"/>
              </a:rPr>
              <a:t> </a:t>
            </a:r>
            <a:r>
              <a:rPr sz="1800" spc="-35" dirty="0">
                <a:latin typeface="Verdana"/>
                <a:cs typeface="Verdana"/>
              </a:rPr>
              <a:t>bisquare</a:t>
            </a:r>
            <a:r>
              <a:rPr sz="1800" spc="-100" dirty="0">
                <a:latin typeface="Verdana"/>
                <a:cs typeface="Verdana"/>
              </a:rPr>
              <a:t> </a:t>
            </a:r>
            <a:r>
              <a:rPr sz="1800" spc="-55" dirty="0">
                <a:latin typeface="Verdana"/>
                <a:cs typeface="Verdana"/>
              </a:rPr>
              <a:t>weights</a:t>
            </a:r>
            <a:r>
              <a:rPr sz="1800" spc="-105" dirty="0">
                <a:latin typeface="Verdana"/>
                <a:cs typeface="Verdana"/>
              </a:rPr>
              <a:t> </a:t>
            </a:r>
            <a:r>
              <a:rPr sz="1800" spc="-75" dirty="0">
                <a:latin typeface="Verdana"/>
                <a:cs typeface="Verdana"/>
              </a:rPr>
              <a:t>for</a:t>
            </a:r>
            <a:r>
              <a:rPr sz="1800" spc="-110" dirty="0">
                <a:latin typeface="Verdana"/>
                <a:cs typeface="Verdana"/>
              </a:rPr>
              <a:t> </a:t>
            </a:r>
            <a:r>
              <a:rPr sz="1800" spc="-10" dirty="0">
                <a:latin typeface="Verdana"/>
                <a:cs typeface="Verdana"/>
              </a:rPr>
              <a:t>robustness.</a:t>
            </a:r>
            <a:endParaRPr sz="1800">
              <a:latin typeface="Verdana"/>
              <a:cs typeface="Verdana"/>
            </a:endParaRPr>
          </a:p>
        </p:txBody>
      </p:sp>
      <p:sp>
        <p:nvSpPr>
          <p:cNvPr id="6" name="object 6"/>
          <p:cNvSpPr txBox="1"/>
          <p:nvPr/>
        </p:nvSpPr>
        <p:spPr>
          <a:xfrm>
            <a:off x="688338" y="4830572"/>
            <a:ext cx="4727575" cy="988694"/>
          </a:xfrm>
          <a:prstGeom prst="rect">
            <a:avLst/>
          </a:prstGeom>
        </p:spPr>
        <p:txBody>
          <a:bodyPr vert="horz" wrap="square" lIns="0" tIns="55244" rIns="0" bIns="0" rtlCol="0">
            <a:spAutoFit/>
          </a:bodyPr>
          <a:lstStyle/>
          <a:p>
            <a:pPr marL="2152015">
              <a:lnSpc>
                <a:spcPct val="100000"/>
              </a:lnSpc>
              <a:spcBef>
                <a:spcPts val="434"/>
              </a:spcBef>
            </a:pPr>
            <a:r>
              <a:rPr sz="1800" b="1" spc="-70" dirty="0">
                <a:latin typeface="Verdana"/>
                <a:cs typeface="Verdana"/>
              </a:rPr>
              <a:t>Difference</a:t>
            </a:r>
            <a:endParaRPr sz="1800">
              <a:latin typeface="Verdana"/>
              <a:cs typeface="Verdana"/>
            </a:endParaRPr>
          </a:p>
          <a:p>
            <a:pPr marL="354965" indent="-342265">
              <a:lnSpc>
                <a:spcPct val="100000"/>
              </a:lnSpc>
              <a:spcBef>
                <a:spcPts val="335"/>
              </a:spcBef>
              <a:buFont typeface="Arial MT"/>
              <a:buChar char="•"/>
              <a:tabLst>
                <a:tab pos="354965" algn="l"/>
              </a:tabLst>
            </a:pPr>
            <a:r>
              <a:rPr sz="1800" spc="-145" dirty="0">
                <a:latin typeface="Verdana"/>
                <a:cs typeface="Verdana"/>
              </a:rPr>
              <a:t>Uses</a:t>
            </a:r>
            <a:r>
              <a:rPr sz="1800" spc="-110" dirty="0">
                <a:latin typeface="Verdana"/>
                <a:cs typeface="Verdana"/>
              </a:rPr>
              <a:t> </a:t>
            </a:r>
            <a:r>
              <a:rPr sz="1800" spc="-55" dirty="0">
                <a:latin typeface="Verdana"/>
                <a:cs typeface="Verdana"/>
              </a:rPr>
              <a:t>linear</a:t>
            </a:r>
            <a:r>
              <a:rPr sz="1800" spc="-110" dirty="0">
                <a:latin typeface="Verdana"/>
                <a:cs typeface="Verdana"/>
              </a:rPr>
              <a:t> </a:t>
            </a:r>
            <a:r>
              <a:rPr sz="1800" spc="-10" dirty="0">
                <a:latin typeface="Verdana"/>
                <a:cs typeface="Verdana"/>
              </a:rPr>
              <a:t>regression.</a:t>
            </a:r>
            <a:endParaRPr sz="1800">
              <a:latin typeface="Verdana"/>
              <a:cs typeface="Verdana"/>
            </a:endParaRPr>
          </a:p>
          <a:p>
            <a:pPr marL="354965" indent="-342265">
              <a:lnSpc>
                <a:spcPct val="100000"/>
              </a:lnSpc>
              <a:spcBef>
                <a:spcPts val="430"/>
              </a:spcBef>
              <a:buFont typeface="Arial MT"/>
              <a:buChar char="•"/>
              <a:tabLst>
                <a:tab pos="354965" algn="l"/>
              </a:tabLst>
            </a:pPr>
            <a:r>
              <a:rPr sz="1800" spc="-170" dirty="0">
                <a:latin typeface="Verdana"/>
                <a:cs typeface="Verdana"/>
              </a:rPr>
              <a:t>Fits</a:t>
            </a:r>
            <a:r>
              <a:rPr sz="1800" spc="-125" dirty="0">
                <a:latin typeface="Verdana"/>
                <a:cs typeface="Verdana"/>
              </a:rPr>
              <a:t> </a:t>
            </a:r>
            <a:r>
              <a:rPr sz="1800" spc="150" dirty="0">
                <a:latin typeface="Verdana"/>
                <a:cs typeface="Verdana"/>
              </a:rPr>
              <a:t>a</a:t>
            </a:r>
            <a:r>
              <a:rPr sz="1800" spc="-130" dirty="0">
                <a:latin typeface="Verdana"/>
                <a:cs typeface="Verdana"/>
              </a:rPr>
              <a:t> </a:t>
            </a:r>
            <a:r>
              <a:rPr sz="1800" spc="-10" dirty="0">
                <a:latin typeface="Verdana"/>
                <a:cs typeface="Verdana"/>
              </a:rPr>
              <a:t>curve</a:t>
            </a:r>
            <a:r>
              <a:rPr sz="1800" spc="-114" dirty="0">
                <a:latin typeface="Verdana"/>
                <a:cs typeface="Verdana"/>
              </a:rPr>
              <a:t> </a:t>
            </a:r>
            <a:r>
              <a:rPr sz="1800" dirty="0">
                <a:latin typeface="Verdana"/>
                <a:cs typeface="Verdana"/>
              </a:rPr>
              <a:t>to</a:t>
            </a:r>
            <a:r>
              <a:rPr sz="1800" spc="-130" dirty="0">
                <a:latin typeface="Verdana"/>
                <a:cs typeface="Verdana"/>
              </a:rPr>
              <a:t> </a:t>
            </a:r>
            <a:r>
              <a:rPr sz="1800" spc="-45" dirty="0">
                <a:latin typeface="Verdana"/>
                <a:cs typeface="Verdana"/>
              </a:rPr>
              <a:t>univariate</a:t>
            </a:r>
            <a:r>
              <a:rPr sz="1800" spc="-114" dirty="0">
                <a:latin typeface="Verdana"/>
                <a:cs typeface="Verdana"/>
              </a:rPr>
              <a:t> </a:t>
            </a:r>
            <a:r>
              <a:rPr sz="1800" spc="65" dirty="0">
                <a:latin typeface="Verdana"/>
                <a:cs typeface="Verdana"/>
              </a:rPr>
              <a:t>data</a:t>
            </a:r>
            <a:r>
              <a:rPr sz="1800" spc="-130" dirty="0">
                <a:latin typeface="Verdana"/>
                <a:cs typeface="Verdana"/>
              </a:rPr>
              <a:t> </a:t>
            </a:r>
            <a:r>
              <a:rPr sz="1800" spc="-140" dirty="0">
                <a:latin typeface="Verdana"/>
                <a:cs typeface="Verdana"/>
              </a:rPr>
              <a:t>(y</a:t>
            </a:r>
            <a:r>
              <a:rPr sz="1800" spc="-120" dirty="0">
                <a:latin typeface="Verdana"/>
                <a:cs typeface="Verdana"/>
              </a:rPr>
              <a:t> </a:t>
            </a:r>
            <a:r>
              <a:rPr sz="1800" spc="-200" dirty="0">
                <a:latin typeface="Verdana"/>
                <a:cs typeface="Verdana"/>
              </a:rPr>
              <a:t>is</a:t>
            </a:r>
            <a:r>
              <a:rPr sz="1800" spc="-125" dirty="0">
                <a:latin typeface="Verdana"/>
                <a:cs typeface="Verdana"/>
              </a:rPr>
              <a:t> </a:t>
            </a:r>
            <a:r>
              <a:rPr sz="1800" spc="-200" dirty="0">
                <a:latin typeface="Verdana"/>
                <a:cs typeface="Verdana"/>
              </a:rPr>
              <a:t>1-</a:t>
            </a:r>
            <a:r>
              <a:rPr sz="1800" spc="-30" dirty="0">
                <a:latin typeface="Verdana"/>
                <a:cs typeface="Verdana"/>
              </a:rPr>
              <a:t>D).</a:t>
            </a:r>
            <a:endParaRPr sz="1800">
              <a:latin typeface="Verdana"/>
              <a:cs typeface="Verdana"/>
            </a:endParaRPr>
          </a:p>
        </p:txBody>
      </p:sp>
      <p:sp>
        <p:nvSpPr>
          <p:cNvPr id="7" name="object 7"/>
          <p:cNvSpPr txBox="1"/>
          <p:nvPr/>
        </p:nvSpPr>
        <p:spPr>
          <a:xfrm>
            <a:off x="11392852" y="6433820"/>
            <a:ext cx="109855"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Verdana"/>
                <a:cs typeface="Verdana"/>
              </a:rPr>
              <a:t>6</a:t>
            </a:r>
            <a:endParaRPr sz="1200">
              <a:latin typeface="Verdana"/>
              <a:cs typeface="Verdana"/>
            </a:endParaRPr>
          </a:p>
        </p:txBody>
      </p:sp>
      <p:sp>
        <p:nvSpPr>
          <p:cNvPr id="8" name="object 8"/>
          <p:cNvSpPr txBox="1"/>
          <p:nvPr/>
        </p:nvSpPr>
        <p:spPr>
          <a:xfrm>
            <a:off x="8558339" y="1633220"/>
            <a:ext cx="675005" cy="299720"/>
          </a:xfrm>
          <a:prstGeom prst="rect">
            <a:avLst/>
          </a:prstGeom>
        </p:spPr>
        <p:txBody>
          <a:bodyPr vert="horz" wrap="square" lIns="0" tIns="12700" rIns="0" bIns="0" rtlCol="0">
            <a:spAutoFit/>
          </a:bodyPr>
          <a:lstStyle/>
          <a:p>
            <a:pPr marL="12700">
              <a:lnSpc>
                <a:spcPct val="100000"/>
              </a:lnSpc>
              <a:spcBef>
                <a:spcPts val="100"/>
              </a:spcBef>
            </a:pPr>
            <a:r>
              <a:rPr sz="1800" b="1" spc="-285" dirty="0">
                <a:latin typeface="Verdana"/>
                <a:cs typeface="Verdana"/>
              </a:rPr>
              <a:t>LOESS</a:t>
            </a:r>
            <a:endParaRPr sz="1800">
              <a:latin typeface="Verdana"/>
              <a:cs typeface="Verdana"/>
            </a:endParaRPr>
          </a:p>
        </p:txBody>
      </p:sp>
      <p:sp>
        <p:nvSpPr>
          <p:cNvPr id="9" name="object 9"/>
          <p:cNvSpPr txBox="1"/>
          <p:nvPr/>
        </p:nvSpPr>
        <p:spPr>
          <a:xfrm>
            <a:off x="6174740" y="1919731"/>
            <a:ext cx="4810125" cy="659765"/>
          </a:xfrm>
          <a:prstGeom prst="rect">
            <a:avLst/>
          </a:prstGeom>
        </p:spPr>
        <p:txBody>
          <a:bodyPr vert="horz" wrap="square" lIns="0" tIns="55244" rIns="0" bIns="0" rtlCol="0">
            <a:spAutoFit/>
          </a:bodyPr>
          <a:lstStyle/>
          <a:p>
            <a:pPr marL="354965" indent="-342265">
              <a:lnSpc>
                <a:spcPct val="100000"/>
              </a:lnSpc>
              <a:spcBef>
                <a:spcPts val="434"/>
              </a:spcBef>
              <a:buFont typeface="Arial MT"/>
              <a:buChar char="•"/>
              <a:tabLst>
                <a:tab pos="354965" algn="l"/>
              </a:tabLst>
            </a:pPr>
            <a:r>
              <a:rPr sz="1800" b="1" spc="-75" dirty="0">
                <a:latin typeface="Verdana"/>
                <a:cs typeface="Verdana"/>
              </a:rPr>
              <a:t>Lo</a:t>
            </a:r>
            <a:r>
              <a:rPr sz="1800" spc="-75" dirty="0">
                <a:latin typeface="Verdana"/>
                <a:cs typeface="Verdana"/>
              </a:rPr>
              <a:t>cally</a:t>
            </a:r>
            <a:r>
              <a:rPr sz="1800" spc="-95" dirty="0">
                <a:latin typeface="Verdana"/>
                <a:cs typeface="Verdana"/>
              </a:rPr>
              <a:t> </a:t>
            </a:r>
            <a:r>
              <a:rPr sz="1800" b="1" spc="-45" dirty="0">
                <a:latin typeface="Verdana"/>
                <a:cs typeface="Verdana"/>
              </a:rPr>
              <a:t>e</a:t>
            </a:r>
            <a:r>
              <a:rPr sz="1800" spc="-45" dirty="0">
                <a:latin typeface="Verdana"/>
                <a:cs typeface="Verdana"/>
              </a:rPr>
              <a:t>stimated</a:t>
            </a:r>
            <a:r>
              <a:rPr sz="1800" spc="-80" dirty="0">
                <a:latin typeface="Verdana"/>
                <a:cs typeface="Verdana"/>
              </a:rPr>
              <a:t> </a:t>
            </a:r>
            <a:r>
              <a:rPr sz="1800" b="1" spc="-40" dirty="0">
                <a:latin typeface="Verdana"/>
                <a:cs typeface="Verdana"/>
              </a:rPr>
              <a:t>s</a:t>
            </a:r>
            <a:r>
              <a:rPr sz="1800" spc="-40" dirty="0">
                <a:latin typeface="Verdana"/>
                <a:cs typeface="Verdana"/>
              </a:rPr>
              <a:t>catterplot</a:t>
            </a:r>
            <a:r>
              <a:rPr sz="1800" spc="-85" dirty="0">
                <a:latin typeface="Verdana"/>
                <a:cs typeface="Verdana"/>
              </a:rPr>
              <a:t> </a:t>
            </a:r>
            <a:r>
              <a:rPr sz="1800" b="1" spc="-25" dirty="0">
                <a:latin typeface="Verdana"/>
                <a:cs typeface="Verdana"/>
              </a:rPr>
              <a:t>s</a:t>
            </a:r>
            <a:r>
              <a:rPr sz="1800" spc="-25" dirty="0">
                <a:latin typeface="Verdana"/>
                <a:cs typeface="Verdana"/>
              </a:rPr>
              <a:t>moothing</a:t>
            </a:r>
            <a:endParaRPr sz="1800">
              <a:latin typeface="Verdana"/>
              <a:cs typeface="Verdana"/>
            </a:endParaRPr>
          </a:p>
          <a:p>
            <a:pPr marL="354965" indent="-342265">
              <a:lnSpc>
                <a:spcPct val="100000"/>
              </a:lnSpc>
              <a:spcBef>
                <a:spcPts val="335"/>
              </a:spcBef>
              <a:buFont typeface="Arial MT"/>
              <a:buChar char="•"/>
              <a:tabLst>
                <a:tab pos="354965" algn="l"/>
              </a:tabLst>
            </a:pPr>
            <a:r>
              <a:rPr sz="1800" spc="-120" dirty="0">
                <a:latin typeface="Verdana"/>
                <a:cs typeface="Verdana"/>
              </a:rPr>
              <a:t>W.</a:t>
            </a:r>
            <a:r>
              <a:rPr sz="1800" spc="-70" dirty="0">
                <a:latin typeface="Verdana"/>
                <a:cs typeface="Verdana"/>
              </a:rPr>
              <a:t> </a:t>
            </a:r>
            <a:r>
              <a:rPr sz="1800" dirty="0">
                <a:latin typeface="Verdana"/>
                <a:cs typeface="Verdana"/>
              </a:rPr>
              <a:t>Cleveland</a:t>
            </a:r>
            <a:r>
              <a:rPr sz="1800" spc="-70" dirty="0">
                <a:latin typeface="Verdana"/>
                <a:cs typeface="Verdana"/>
              </a:rPr>
              <a:t> </a:t>
            </a:r>
            <a:r>
              <a:rPr sz="1800" dirty="0">
                <a:latin typeface="Verdana"/>
                <a:cs typeface="Verdana"/>
              </a:rPr>
              <a:t>&amp;</a:t>
            </a:r>
            <a:r>
              <a:rPr sz="1800" spc="-75" dirty="0">
                <a:latin typeface="Verdana"/>
                <a:cs typeface="Verdana"/>
              </a:rPr>
              <a:t> </a:t>
            </a:r>
            <a:r>
              <a:rPr sz="1800" spc="-250" dirty="0">
                <a:latin typeface="Verdana"/>
                <a:cs typeface="Verdana"/>
              </a:rPr>
              <a:t>S.</a:t>
            </a:r>
            <a:r>
              <a:rPr sz="1800" spc="-70" dirty="0">
                <a:latin typeface="Verdana"/>
                <a:cs typeface="Verdana"/>
              </a:rPr>
              <a:t> </a:t>
            </a:r>
            <a:r>
              <a:rPr sz="1800" spc="-65" dirty="0">
                <a:latin typeface="Verdana"/>
                <a:cs typeface="Verdana"/>
              </a:rPr>
              <a:t>Devlin</a:t>
            </a:r>
            <a:r>
              <a:rPr sz="1800" spc="-70" dirty="0">
                <a:latin typeface="Verdana"/>
                <a:cs typeface="Verdana"/>
              </a:rPr>
              <a:t> </a:t>
            </a:r>
            <a:r>
              <a:rPr sz="1800" spc="-20" dirty="0">
                <a:latin typeface="Verdana"/>
                <a:cs typeface="Verdana"/>
              </a:rPr>
              <a:t>1988</a:t>
            </a:r>
            <a:endParaRPr sz="1800">
              <a:latin typeface="Verdana"/>
              <a:cs typeface="Verdana"/>
            </a:endParaRPr>
          </a:p>
        </p:txBody>
      </p:sp>
      <p:sp>
        <p:nvSpPr>
          <p:cNvPr id="10" name="object 10"/>
          <p:cNvSpPr txBox="1"/>
          <p:nvPr/>
        </p:nvSpPr>
        <p:spPr>
          <a:xfrm>
            <a:off x="6174740" y="2885947"/>
            <a:ext cx="5371465" cy="1625600"/>
          </a:xfrm>
          <a:prstGeom prst="rect">
            <a:avLst/>
          </a:prstGeom>
        </p:spPr>
        <p:txBody>
          <a:bodyPr vert="horz" wrap="square" lIns="0" tIns="67310" rIns="0" bIns="0" rtlCol="0">
            <a:spAutoFit/>
          </a:bodyPr>
          <a:lstStyle/>
          <a:p>
            <a:pPr marL="2230120">
              <a:lnSpc>
                <a:spcPct val="100000"/>
              </a:lnSpc>
              <a:spcBef>
                <a:spcPts val="530"/>
              </a:spcBef>
            </a:pPr>
            <a:r>
              <a:rPr sz="1800" b="1" spc="-114" dirty="0">
                <a:latin typeface="Verdana"/>
                <a:cs typeface="Verdana"/>
              </a:rPr>
              <a:t>Similarity</a:t>
            </a:r>
            <a:endParaRPr sz="1800">
              <a:latin typeface="Verdana"/>
              <a:cs typeface="Verdana"/>
            </a:endParaRPr>
          </a:p>
          <a:p>
            <a:pPr marL="354965" indent="-342265">
              <a:lnSpc>
                <a:spcPct val="100000"/>
              </a:lnSpc>
              <a:spcBef>
                <a:spcPts val="434"/>
              </a:spcBef>
              <a:buFont typeface="Arial MT"/>
              <a:buChar char="•"/>
              <a:tabLst>
                <a:tab pos="354965" algn="l"/>
              </a:tabLst>
            </a:pPr>
            <a:r>
              <a:rPr sz="1800" spc="-170" dirty="0">
                <a:latin typeface="Verdana"/>
                <a:cs typeface="Verdana"/>
              </a:rPr>
              <a:t>Fits</a:t>
            </a:r>
            <a:r>
              <a:rPr sz="1800" spc="-110" dirty="0">
                <a:latin typeface="Verdana"/>
                <a:cs typeface="Verdana"/>
              </a:rPr>
              <a:t> </a:t>
            </a:r>
            <a:r>
              <a:rPr sz="1800" spc="150" dirty="0">
                <a:latin typeface="Verdana"/>
                <a:cs typeface="Verdana"/>
              </a:rPr>
              <a:t>a</a:t>
            </a:r>
            <a:r>
              <a:rPr sz="1800" spc="-114" dirty="0">
                <a:latin typeface="Verdana"/>
                <a:cs typeface="Verdana"/>
              </a:rPr>
              <a:t> </a:t>
            </a:r>
            <a:r>
              <a:rPr sz="1800" spc="-20" dirty="0">
                <a:latin typeface="Verdana"/>
                <a:cs typeface="Verdana"/>
              </a:rPr>
              <a:t>locally</a:t>
            </a:r>
            <a:r>
              <a:rPr sz="1800" spc="-110" dirty="0">
                <a:latin typeface="Verdana"/>
                <a:cs typeface="Verdana"/>
              </a:rPr>
              <a:t> </a:t>
            </a:r>
            <a:r>
              <a:rPr sz="1800" dirty="0">
                <a:latin typeface="Verdana"/>
                <a:cs typeface="Verdana"/>
              </a:rPr>
              <a:t>weighted</a:t>
            </a:r>
            <a:r>
              <a:rPr sz="1800" spc="-105" dirty="0">
                <a:latin typeface="Verdana"/>
                <a:cs typeface="Verdana"/>
              </a:rPr>
              <a:t> </a:t>
            </a:r>
            <a:r>
              <a:rPr sz="1800" spc="-10" dirty="0">
                <a:latin typeface="Verdana"/>
                <a:cs typeface="Verdana"/>
              </a:rPr>
              <a:t>curve</a:t>
            </a:r>
            <a:r>
              <a:rPr sz="1800" spc="-100" dirty="0">
                <a:latin typeface="Verdana"/>
                <a:cs typeface="Verdana"/>
              </a:rPr>
              <a:t> </a:t>
            </a:r>
            <a:r>
              <a:rPr sz="1800" spc="-75" dirty="0">
                <a:latin typeface="Verdana"/>
                <a:cs typeface="Verdana"/>
              </a:rPr>
              <a:t>using</a:t>
            </a:r>
            <a:r>
              <a:rPr sz="1800" spc="-110" dirty="0">
                <a:latin typeface="Verdana"/>
                <a:cs typeface="Verdana"/>
              </a:rPr>
              <a:t> </a:t>
            </a:r>
            <a:r>
              <a:rPr sz="1800" spc="-65" dirty="0">
                <a:latin typeface="Verdana"/>
                <a:cs typeface="Verdana"/>
              </a:rPr>
              <a:t>regression.</a:t>
            </a:r>
            <a:endParaRPr sz="1800">
              <a:latin typeface="Verdana"/>
              <a:cs typeface="Verdana"/>
            </a:endParaRPr>
          </a:p>
          <a:p>
            <a:pPr marL="354965" indent="-342265">
              <a:lnSpc>
                <a:spcPct val="100000"/>
              </a:lnSpc>
              <a:spcBef>
                <a:spcPts val="455"/>
              </a:spcBef>
              <a:buFont typeface="Arial MT"/>
              <a:buChar char="•"/>
              <a:tabLst>
                <a:tab pos="354965" algn="l"/>
              </a:tabLst>
            </a:pPr>
            <a:r>
              <a:rPr sz="1800" spc="-145" dirty="0">
                <a:latin typeface="Verdana"/>
                <a:cs typeface="Verdana"/>
              </a:rPr>
              <a:t>Uses</a:t>
            </a:r>
            <a:r>
              <a:rPr sz="1800" spc="-110" dirty="0">
                <a:latin typeface="Verdana"/>
                <a:cs typeface="Verdana"/>
              </a:rPr>
              <a:t> </a:t>
            </a:r>
            <a:r>
              <a:rPr sz="1800" spc="-180" dirty="0">
                <a:latin typeface="Verdana"/>
                <a:cs typeface="Verdana"/>
              </a:rPr>
              <a:t>tri-</a:t>
            </a:r>
            <a:r>
              <a:rPr sz="1800" spc="65" dirty="0">
                <a:latin typeface="Verdana"/>
                <a:cs typeface="Verdana"/>
              </a:rPr>
              <a:t>cubic</a:t>
            </a:r>
            <a:r>
              <a:rPr sz="1800" spc="-105" dirty="0">
                <a:latin typeface="Verdana"/>
                <a:cs typeface="Verdana"/>
              </a:rPr>
              <a:t> </a:t>
            </a:r>
            <a:r>
              <a:rPr sz="1800" spc="-20" dirty="0">
                <a:latin typeface="Verdana"/>
                <a:cs typeface="Verdana"/>
              </a:rPr>
              <a:t>weight</a:t>
            </a:r>
            <a:r>
              <a:rPr sz="1800" spc="-100" dirty="0">
                <a:latin typeface="Verdana"/>
                <a:cs typeface="Verdana"/>
              </a:rPr>
              <a:t> </a:t>
            </a:r>
            <a:r>
              <a:rPr sz="1800" spc="-10" dirty="0">
                <a:latin typeface="Verdana"/>
                <a:cs typeface="Verdana"/>
              </a:rPr>
              <a:t>function.</a:t>
            </a:r>
            <a:endParaRPr sz="1800">
              <a:latin typeface="Verdana"/>
              <a:cs typeface="Verdana"/>
            </a:endParaRPr>
          </a:p>
          <a:p>
            <a:pPr marL="355600" marR="960755" indent="-342900">
              <a:lnSpc>
                <a:spcPct val="102200"/>
              </a:lnSpc>
              <a:spcBef>
                <a:spcPts val="384"/>
              </a:spcBef>
              <a:buFont typeface="Arial MT"/>
              <a:buChar char="•"/>
              <a:tabLst>
                <a:tab pos="355600" algn="l"/>
              </a:tabLst>
            </a:pPr>
            <a:r>
              <a:rPr sz="1800" spc="-145" dirty="0">
                <a:latin typeface="Verdana"/>
                <a:cs typeface="Verdana"/>
              </a:rPr>
              <a:t>Uses</a:t>
            </a:r>
            <a:r>
              <a:rPr sz="1800" spc="-110" dirty="0">
                <a:latin typeface="Verdana"/>
                <a:cs typeface="Verdana"/>
              </a:rPr>
              <a:t> </a:t>
            </a:r>
            <a:r>
              <a:rPr sz="1800" spc="-95" dirty="0">
                <a:latin typeface="Verdana"/>
                <a:cs typeface="Verdana"/>
              </a:rPr>
              <a:t>bi-</a:t>
            </a:r>
            <a:r>
              <a:rPr sz="1800" spc="-35" dirty="0">
                <a:latin typeface="Verdana"/>
                <a:cs typeface="Verdana"/>
              </a:rPr>
              <a:t>square</a:t>
            </a:r>
            <a:r>
              <a:rPr sz="1800" spc="-105" dirty="0">
                <a:latin typeface="Verdana"/>
                <a:cs typeface="Verdana"/>
              </a:rPr>
              <a:t> </a:t>
            </a:r>
            <a:r>
              <a:rPr sz="1800" spc="-50" dirty="0">
                <a:latin typeface="Verdana"/>
                <a:cs typeface="Verdana"/>
              </a:rPr>
              <a:t>weights</a:t>
            </a:r>
            <a:r>
              <a:rPr sz="1800" spc="-110" dirty="0">
                <a:latin typeface="Verdana"/>
                <a:cs typeface="Verdana"/>
              </a:rPr>
              <a:t> </a:t>
            </a:r>
            <a:r>
              <a:rPr sz="1800" spc="-75" dirty="0">
                <a:latin typeface="Verdana"/>
                <a:cs typeface="Verdana"/>
              </a:rPr>
              <a:t>for</a:t>
            </a:r>
            <a:r>
              <a:rPr sz="1800" spc="-110" dirty="0">
                <a:latin typeface="Verdana"/>
                <a:cs typeface="Verdana"/>
              </a:rPr>
              <a:t> </a:t>
            </a:r>
            <a:r>
              <a:rPr sz="1800" spc="-80" dirty="0">
                <a:latin typeface="Verdana"/>
                <a:cs typeface="Verdana"/>
              </a:rPr>
              <a:t>robustness </a:t>
            </a:r>
            <a:r>
              <a:rPr sz="1800" dirty="0">
                <a:latin typeface="Verdana"/>
                <a:cs typeface="Verdana"/>
              </a:rPr>
              <a:t>(depends</a:t>
            </a:r>
            <a:r>
              <a:rPr sz="1800" spc="-110" dirty="0">
                <a:latin typeface="Verdana"/>
                <a:cs typeface="Verdana"/>
              </a:rPr>
              <a:t> </a:t>
            </a:r>
            <a:r>
              <a:rPr sz="1800" dirty="0">
                <a:latin typeface="Verdana"/>
                <a:cs typeface="Verdana"/>
              </a:rPr>
              <a:t>on</a:t>
            </a:r>
            <a:r>
              <a:rPr sz="1800" spc="-105" dirty="0">
                <a:latin typeface="Verdana"/>
                <a:cs typeface="Verdana"/>
              </a:rPr>
              <a:t> </a:t>
            </a:r>
            <a:r>
              <a:rPr sz="1800" spc="-10" dirty="0">
                <a:latin typeface="Verdana"/>
                <a:cs typeface="Verdana"/>
              </a:rPr>
              <a:t>implementation).</a:t>
            </a:r>
            <a:endParaRPr sz="1800">
              <a:latin typeface="Verdana"/>
              <a:cs typeface="Verdana"/>
            </a:endParaRPr>
          </a:p>
        </p:txBody>
      </p:sp>
      <p:sp>
        <p:nvSpPr>
          <p:cNvPr id="11" name="object 11"/>
          <p:cNvSpPr txBox="1"/>
          <p:nvPr/>
        </p:nvSpPr>
        <p:spPr>
          <a:xfrm>
            <a:off x="6174740" y="4824476"/>
            <a:ext cx="5158105" cy="995044"/>
          </a:xfrm>
          <a:prstGeom prst="rect">
            <a:avLst/>
          </a:prstGeom>
        </p:spPr>
        <p:txBody>
          <a:bodyPr vert="horz" wrap="square" lIns="0" tIns="58419" rIns="0" bIns="0" rtlCol="0">
            <a:spAutoFit/>
          </a:bodyPr>
          <a:lstStyle/>
          <a:p>
            <a:pPr marL="2152650">
              <a:lnSpc>
                <a:spcPct val="100000"/>
              </a:lnSpc>
              <a:spcBef>
                <a:spcPts val="459"/>
              </a:spcBef>
            </a:pPr>
            <a:r>
              <a:rPr sz="1800" b="1" spc="-70" dirty="0">
                <a:latin typeface="Verdana"/>
                <a:cs typeface="Verdana"/>
              </a:rPr>
              <a:t>Difference</a:t>
            </a:r>
            <a:endParaRPr sz="1800">
              <a:latin typeface="Verdana"/>
              <a:cs typeface="Verdana"/>
            </a:endParaRPr>
          </a:p>
          <a:p>
            <a:pPr marL="354965" indent="-342265">
              <a:lnSpc>
                <a:spcPct val="100000"/>
              </a:lnSpc>
              <a:spcBef>
                <a:spcPts val="360"/>
              </a:spcBef>
              <a:buFont typeface="Arial MT"/>
              <a:buChar char="•"/>
              <a:tabLst>
                <a:tab pos="354965" algn="l"/>
              </a:tabLst>
            </a:pPr>
            <a:r>
              <a:rPr sz="1800" spc="-145" dirty="0">
                <a:latin typeface="Verdana"/>
                <a:cs typeface="Verdana"/>
              </a:rPr>
              <a:t>Uses</a:t>
            </a:r>
            <a:r>
              <a:rPr sz="1800" spc="-95" dirty="0">
                <a:latin typeface="Verdana"/>
                <a:cs typeface="Verdana"/>
              </a:rPr>
              <a:t> </a:t>
            </a:r>
            <a:r>
              <a:rPr sz="1800" spc="-30" dirty="0">
                <a:latin typeface="Verdana"/>
                <a:cs typeface="Verdana"/>
              </a:rPr>
              <a:t>polynomial</a:t>
            </a:r>
            <a:r>
              <a:rPr sz="1800" spc="-90" dirty="0">
                <a:latin typeface="Verdana"/>
                <a:cs typeface="Verdana"/>
              </a:rPr>
              <a:t> </a:t>
            </a:r>
            <a:r>
              <a:rPr sz="1800" spc="-10" dirty="0">
                <a:latin typeface="Verdana"/>
                <a:cs typeface="Verdana"/>
              </a:rPr>
              <a:t>regression.</a:t>
            </a:r>
            <a:endParaRPr sz="1800">
              <a:latin typeface="Verdana"/>
              <a:cs typeface="Verdana"/>
            </a:endParaRPr>
          </a:p>
          <a:p>
            <a:pPr marL="354965" indent="-342265">
              <a:lnSpc>
                <a:spcPct val="100000"/>
              </a:lnSpc>
              <a:spcBef>
                <a:spcPts val="430"/>
              </a:spcBef>
              <a:buFont typeface="Arial MT"/>
              <a:buChar char="•"/>
              <a:tabLst>
                <a:tab pos="354965" algn="l"/>
              </a:tabLst>
            </a:pPr>
            <a:r>
              <a:rPr sz="1800" spc="-170" dirty="0">
                <a:latin typeface="Verdana"/>
                <a:cs typeface="Verdana"/>
              </a:rPr>
              <a:t>Fits</a:t>
            </a:r>
            <a:r>
              <a:rPr sz="1800" spc="-120" dirty="0">
                <a:latin typeface="Verdana"/>
                <a:cs typeface="Verdana"/>
              </a:rPr>
              <a:t> </a:t>
            </a:r>
            <a:r>
              <a:rPr sz="1800" spc="150" dirty="0">
                <a:latin typeface="Verdana"/>
                <a:cs typeface="Verdana"/>
              </a:rPr>
              <a:t>a</a:t>
            </a:r>
            <a:r>
              <a:rPr sz="1800" spc="-120" dirty="0">
                <a:latin typeface="Verdana"/>
                <a:cs typeface="Verdana"/>
              </a:rPr>
              <a:t> </a:t>
            </a:r>
            <a:r>
              <a:rPr sz="1800" spc="-25" dirty="0">
                <a:latin typeface="Verdana"/>
                <a:cs typeface="Verdana"/>
              </a:rPr>
              <a:t>surface</a:t>
            </a:r>
            <a:r>
              <a:rPr sz="1800" spc="-110" dirty="0">
                <a:latin typeface="Verdana"/>
                <a:cs typeface="Verdana"/>
              </a:rPr>
              <a:t> </a:t>
            </a:r>
            <a:r>
              <a:rPr sz="1800" dirty="0">
                <a:latin typeface="Verdana"/>
                <a:cs typeface="Verdana"/>
              </a:rPr>
              <a:t>to</a:t>
            </a:r>
            <a:r>
              <a:rPr sz="1800" spc="-120" dirty="0">
                <a:latin typeface="Verdana"/>
                <a:cs typeface="Verdana"/>
              </a:rPr>
              <a:t> </a:t>
            </a:r>
            <a:r>
              <a:rPr sz="1800" spc="-65" dirty="0">
                <a:latin typeface="Verdana"/>
                <a:cs typeface="Verdana"/>
              </a:rPr>
              <a:t>multivariate</a:t>
            </a:r>
            <a:r>
              <a:rPr sz="1800" spc="-110" dirty="0">
                <a:latin typeface="Verdana"/>
                <a:cs typeface="Verdana"/>
              </a:rPr>
              <a:t> </a:t>
            </a:r>
            <a:r>
              <a:rPr sz="1800" spc="65" dirty="0">
                <a:latin typeface="Verdana"/>
                <a:cs typeface="Verdana"/>
              </a:rPr>
              <a:t>data</a:t>
            </a:r>
            <a:r>
              <a:rPr sz="1800" spc="-120" dirty="0">
                <a:latin typeface="Verdana"/>
                <a:cs typeface="Verdana"/>
              </a:rPr>
              <a:t> </a:t>
            </a:r>
            <a:r>
              <a:rPr sz="1800" spc="-140" dirty="0">
                <a:latin typeface="Verdana"/>
                <a:cs typeface="Verdana"/>
              </a:rPr>
              <a:t>(y</a:t>
            </a:r>
            <a:r>
              <a:rPr sz="1800" spc="-114" dirty="0">
                <a:latin typeface="Verdana"/>
                <a:cs typeface="Verdana"/>
              </a:rPr>
              <a:t> </a:t>
            </a:r>
            <a:r>
              <a:rPr sz="1800" spc="-200" dirty="0">
                <a:latin typeface="Verdana"/>
                <a:cs typeface="Verdana"/>
              </a:rPr>
              <a:t>is</a:t>
            </a:r>
            <a:r>
              <a:rPr sz="1800" spc="-114" dirty="0">
                <a:latin typeface="Verdana"/>
                <a:cs typeface="Verdana"/>
              </a:rPr>
              <a:t> </a:t>
            </a:r>
            <a:r>
              <a:rPr sz="1800" spc="-125" dirty="0">
                <a:latin typeface="Verdana"/>
                <a:cs typeface="Verdana"/>
              </a:rPr>
              <a:t>N-</a:t>
            </a:r>
            <a:r>
              <a:rPr sz="1800" spc="-25" dirty="0">
                <a:latin typeface="Verdana"/>
                <a:cs typeface="Verdana"/>
              </a:rPr>
              <a:t>D).</a:t>
            </a:r>
            <a:endParaRPr sz="1800">
              <a:latin typeface="Verdana"/>
              <a:cs typeface="Verdana"/>
            </a:endParaRPr>
          </a:p>
        </p:txBody>
      </p:sp>
      <p:sp>
        <p:nvSpPr>
          <p:cNvPr id="12" name="object 12"/>
          <p:cNvSpPr txBox="1"/>
          <p:nvPr/>
        </p:nvSpPr>
        <p:spPr>
          <a:xfrm>
            <a:off x="251734" y="6406388"/>
            <a:ext cx="8800465" cy="208279"/>
          </a:xfrm>
          <a:prstGeom prst="rect">
            <a:avLst/>
          </a:prstGeom>
        </p:spPr>
        <p:txBody>
          <a:bodyPr vert="horz" wrap="square" lIns="0" tIns="12700" rIns="0" bIns="0" rtlCol="0">
            <a:spAutoFit/>
          </a:bodyPr>
          <a:lstStyle/>
          <a:p>
            <a:pPr marL="12700">
              <a:lnSpc>
                <a:spcPct val="100000"/>
              </a:lnSpc>
              <a:spcBef>
                <a:spcPts val="100"/>
              </a:spcBef>
            </a:pPr>
            <a:r>
              <a:rPr sz="1200" spc="-40" dirty="0">
                <a:latin typeface="Verdana"/>
                <a:cs typeface="Verdana"/>
              </a:rPr>
              <a:t>See</a:t>
            </a:r>
            <a:r>
              <a:rPr sz="1200" spc="70" dirty="0">
                <a:latin typeface="Verdana"/>
                <a:cs typeface="Verdana"/>
              </a:rPr>
              <a:t> </a:t>
            </a:r>
            <a:r>
              <a:rPr sz="1200" u="sng" spc="-45" dirty="0">
                <a:solidFill>
                  <a:srgbClr val="0000FF"/>
                </a:solidFill>
                <a:uFill>
                  <a:solidFill>
                    <a:srgbClr val="0000FF"/>
                  </a:solidFill>
                </a:uFill>
                <a:latin typeface="Verdana"/>
                <a:cs typeface="Verdana"/>
              </a:rPr>
              <a:t>https://stats.stackexchange.com/questions/161069/difference-</a:t>
            </a:r>
            <a:r>
              <a:rPr sz="1200" u="sng" spc="-10" dirty="0">
                <a:solidFill>
                  <a:srgbClr val="0000FF"/>
                </a:solidFill>
                <a:uFill>
                  <a:solidFill>
                    <a:srgbClr val="0000FF"/>
                  </a:solidFill>
                </a:uFill>
                <a:latin typeface="Verdana"/>
                <a:cs typeface="Verdana"/>
              </a:rPr>
              <a:t>between-</a:t>
            </a:r>
            <a:r>
              <a:rPr sz="1200" u="sng" spc="-85" dirty="0">
                <a:solidFill>
                  <a:srgbClr val="0000FF"/>
                </a:solidFill>
                <a:uFill>
                  <a:solidFill>
                    <a:srgbClr val="0000FF"/>
                  </a:solidFill>
                </a:uFill>
                <a:latin typeface="Verdana"/>
                <a:cs typeface="Verdana"/>
              </a:rPr>
              <a:t>loess-</a:t>
            </a:r>
            <a:r>
              <a:rPr sz="1200" u="sng" spc="-10" dirty="0">
                <a:solidFill>
                  <a:srgbClr val="0000FF"/>
                </a:solidFill>
                <a:uFill>
                  <a:solidFill>
                    <a:srgbClr val="0000FF"/>
                  </a:solidFill>
                </a:uFill>
                <a:latin typeface="Verdana"/>
                <a:cs typeface="Verdana"/>
              </a:rPr>
              <a:t>and-</a:t>
            </a:r>
            <a:r>
              <a:rPr sz="1200" u="sng" spc="-55" dirty="0">
                <a:solidFill>
                  <a:srgbClr val="0000FF"/>
                </a:solidFill>
                <a:uFill>
                  <a:solidFill>
                    <a:srgbClr val="0000FF"/>
                  </a:solidFill>
                </a:uFill>
                <a:latin typeface="Verdana"/>
                <a:cs typeface="Verdana"/>
              </a:rPr>
              <a:t>lowess</a:t>
            </a:r>
            <a:r>
              <a:rPr sz="1200" spc="70" dirty="0">
                <a:solidFill>
                  <a:srgbClr val="0000FF"/>
                </a:solidFill>
                <a:latin typeface="Verdana"/>
                <a:cs typeface="Verdana"/>
              </a:rPr>
              <a:t> </a:t>
            </a:r>
            <a:r>
              <a:rPr sz="1200" spc="-50" dirty="0">
                <a:latin typeface="Verdana"/>
                <a:cs typeface="Verdana"/>
              </a:rPr>
              <a:t>for</a:t>
            </a:r>
            <a:r>
              <a:rPr sz="1200" spc="80" dirty="0">
                <a:latin typeface="Verdana"/>
                <a:cs typeface="Verdana"/>
              </a:rPr>
              <a:t> </a:t>
            </a:r>
            <a:r>
              <a:rPr sz="1200" spc="90" dirty="0">
                <a:latin typeface="Verdana"/>
                <a:cs typeface="Verdana"/>
              </a:rPr>
              <a:t>a</a:t>
            </a:r>
            <a:r>
              <a:rPr sz="1200" spc="85" dirty="0">
                <a:latin typeface="Verdana"/>
                <a:cs typeface="Verdana"/>
              </a:rPr>
              <a:t> </a:t>
            </a:r>
            <a:r>
              <a:rPr sz="1200" dirty="0">
                <a:latin typeface="Verdana"/>
                <a:cs typeface="Verdana"/>
              </a:rPr>
              <a:t>detailed</a:t>
            </a:r>
            <a:r>
              <a:rPr sz="1200" spc="80" dirty="0">
                <a:latin typeface="Verdana"/>
                <a:cs typeface="Verdana"/>
              </a:rPr>
              <a:t> </a:t>
            </a:r>
            <a:r>
              <a:rPr sz="1200" spc="-10" dirty="0">
                <a:latin typeface="Verdana"/>
                <a:cs typeface="Verdana"/>
              </a:rPr>
              <a:t>discussion.</a:t>
            </a:r>
            <a:endParaRPr sz="1200">
              <a:latin typeface="Verdana"/>
              <a:cs typeface="Verdana"/>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98425">
              <a:lnSpc>
                <a:spcPct val="100000"/>
              </a:lnSpc>
              <a:spcBef>
                <a:spcPts val="100"/>
              </a:spcBef>
            </a:pPr>
            <a:r>
              <a:rPr spc="-665" dirty="0"/>
              <a:t>LOESS</a:t>
            </a:r>
            <a:r>
              <a:rPr spc="-280" dirty="0"/>
              <a:t> </a:t>
            </a:r>
            <a:r>
              <a:rPr spc="-620" dirty="0"/>
              <a:t>fits</a:t>
            </a:r>
            <a:r>
              <a:rPr spc="-275" dirty="0"/>
              <a:t> </a:t>
            </a:r>
            <a:r>
              <a:rPr dirty="0"/>
              <a:t>a</a:t>
            </a:r>
            <a:r>
              <a:rPr spc="-280" dirty="0"/>
              <a:t> </a:t>
            </a:r>
            <a:r>
              <a:rPr spc="-204" dirty="0"/>
              <a:t>local</a:t>
            </a:r>
            <a:r>
              <a:rPr spc="-285" dirty="0"/>
              <a:t> </a:t>
            </a:r>
            <a:r>
              <a:rPr spc="-345" dirty="0"/>
              <a:t>polynomial</a:t>
            </a:r>
            <a:r>
              <a:rPr spc="-285" dirty="0"/>
              <a:t> </a:t>
            </a:r>
            <a:r>
              <a:rPr spc="-465" dirty="0"/>
              <a:t>regression</a:t>
            </a:r>
          </a:p>
        </p:txBody>
      </p:sp>
      <p:sp>
        <p:nvSpPr>
          <p:cNvPr id="3" name="object 3"/>
          <p:cNvSpPr txBox="1"/>
          <p:nvPr/>
        </p:nvSpPr>
        <p:spPr>
          <a:xfrm>
            <a:off x="11392852" y="6433820"/>
            <a:ext cx="109855"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Verdana"/>
                <a:cs typeface="Verdana"/>
              </a:rPr>
              <a:t>7</a:t>
            </a:r>
            <a:endParaRPr sz="1200">
              <a:latin typeface="Verdana"/>
              <a:cs typeface="Verdana"/>
            </a:endParaRPr>
          </a:p>
        </p:txBody>
      </p:sp>
      <p:sp>
        <p:nvSpPr>
          <p:cNvPr id="4" name="object 4"/>
          <p:cNvSpPr txBox="1"/>
          <p:nvPr/>
        </p:nvSpPr>
        <p:spPr>
          <a:xfrm>
            <a:off x="688341" y="1632203"/>
            <a:ext cx="4799330" cy="939800"/>
          </a:xfrm>
          <a:prstGeom prst="rect">
            <a:avLst/>
          </a:prstGeom>
        </p:spPr>
        <p:txBody>
          <a:bodyPr vert="horz" wrap="square" lIns="0" tIns="12700" rIns="0" bIns="0" rtlCol="0">
            <a:spAutoFit/>
          </a:bodyPr>
          <a:lstStyle/>
          <a:p>
            <a:pPr marL="352425" marR="5080" indent="-339725" algn="just">
              <a:lnSpc>
                <a:spcPct val="100000"/>
              </a:lnSpc>
              <a:spcBef>
                <a:spcPts val="100"/>
              </a:spcBef>
              <a:buFont typeface="Arial MT"/>
              <a:buChar char="•"/>
              <a:tabLst>
                <a:tab pos="355600" algn="l"/>
              </a:tabLst>
            </a:pPr>
            <a:r>
              <a:rPr sz="2000" spc="-110" dirty="0">
                <a:latin typeface="Verdana"/>
                <a:cs typeface="Verdana"/>
              </a:rPr>
              <a:t>Previously</a:t>
            </a:r>
            <a:r>
              <a:rPr sz="2000" spc="-65" dirty="0">
                <a:latin typeface="Verdana"/>
                <a:cs typeface="Verdana"/>
              </a:rPr>
              <a:t> </a:t>
            </a:r>
            <a:r>
              <a:rPr sz="2000" dirty="0">
                <a:latin typeface="Verdana"/>
                <a:cs typeface="Verdana"/>
              </a:rPr>
              <a:t>showed</a:t>
            </a:r>
            <a:r>
              <a:rPr sz="2000" spc="-105" dirty="0">
                <a:latin typeface="Verdana"/>
                <a:cs typeface="Verdana"/>
              </a:rPr>
              <a:t> </a:t>
            </a:r>
            <a:r>
              <a:rPr sz="2000" spc="-35" dirty="0">
                <a:latin typeface="Verdana"/>
                <a:cs typeface="Verdana"/>
              </a:rPr>
              <a:t>that</a:t>
            </a:r>
            <a:r>
              <a:rPr sz="2000" spc="-55" dirty="0">
                <a:latin typeface="Verdana"/>
                <a:cs typeface="Verdana"/>
              </a:rPr>
              <a:t> </a:t>
            </a:r>
            <a:r>
              <a:rPr sz="2000" spc="-210" dirty="0">
                <a:latin typeface="Verdana"/>
                <a:cs typeface="Verdana"/>
              </a:rPr>
              <a:t>LOWESS</a:t>
            </a:r>
            <a:r>
              <a:rPr sz="2000" spc="35" dirty="0">
                <a:latin typeface="Verdana"/>
                <a:cs typeface="Verdana"/>
              </a:rPr>
              <a:t> </a:t>
            </a:r>
            <a:r>
              <a:rPr sz="2000" spc="-75" dirty="0">
                <a:latin typeface="Verdana"/>
                <a:cs typeface="Verdana"/>
              </a:rPr>
              <a:t>uses 	</a:t>
            </a:r>
            <a:r>
              <a:rPr sz="2000" spc="155" dirty="0">
                <a:latin typeface="Verdana"/>
                <a:cs typeface="Verdana"/>
              </a:rPr>
              <a:t>a</a:t>
            </a:r>
            <a:r>
              <a:rPr sz="2000" spc="-160" dirty="0">
                <a:latin typeface="Verdana"/>
                <a:cs typeface="Verdana"/>
              </a:rPr>
              <a:t> </a:t>
            </a:r>
            <a:r>
              <a:rPr sz="2000" dirty="0">
                <a:latin typeface="Verdana"/>
                <a:cs typeface="Verdana"/>
              </a:rPr>
              <a:t>local,</a:t>
            </a:r>
            <a:r>
              <a:rPr sz="2000" spc="-110" dirty="0">
                <a:latin typeface="Verdana"/>
                <a:cs typeface="Verdana"/>
              </a:rPr>
              <a:t> </a:t>
            </a:r>
            <a:r>
              <a:rPr sz="2000" spc="-114" dirty="0">
                <a:latin typeface="Verdana"/>
                <a:cs typeface="Verdana"/>
              </a:rPr>
              <a:t>robust,</a:t>
            </a:r>
            <a:r>
              <a:rPr sz="2000" spc="-60" dirty="0">
                <a:latin typeface="Verdana"/>
                <a:cs typeface="Verdana"/>
              </a:rPr>
              <a:t> </a:t>
            </a:r>
            <a:r>
              <a:rPr sz="2000" spc="70" dirty="0">
                <a:latin typeface="Verdana"/>
                <a:cs typeface="Verdana"/>
              </a:rPr>
              <a:t>and</a:t>
            </a:r>
            <a:r>
              <a:rPr sz="2000" spc="-95" dirty="0">
                <a:latin typeface="Verdana"/>
                <a:cs typeface="Verdana"/>
              </a:rPr>
              <a:t> </a:t>
            </a:r>
            <a:r>
              <a:rPr sz="2000" dirty="0">
                <a:latin typeface="Verdana"/>
                <a:cs typeface="Verdana"/>
              </a:rPr>
              <a:t>weighted</a:t>
            </a:r>
            <a:r>
              <a:rPr sz="2000" spc="-100" dirty="0">
                <a:latin typeface="Verdana"/>
                <a:cs typeface="Verdana"/>
              </a:rPr>
              <a:t> </a:t>
            </a:r>
            <a:r>
              <a:rPr sz="2000" spc="-10" dirty="0">
                <a:latin typeface="Verdana"/>
                <a:cs typeface="Verdana"/>
              </a:rPr>
              <a:t>linear 	regression.</a:t>
            </a:r>
            <a:endParaRPr sz="2000" dirty="0">
              <a:latin typeface="Verdana"/>
              <a:cs typeface="Verdana"/>
            </a:endParaRPr>
          </a:p>
        </p:txBody>
      </p:sp>
      <p:sp>
        <p:nvSpPr>
          <p:cNvPr id="5" name="object 5"/>
          <p:cNvSpPr txBox="1"/>
          <p:nvPr/>
        </p:nvSpPr>
        <p:spPr>
          <a:xfrm>
            <a:off x="675641" y="2967228"/>
            <a:ext cx="4676140" cy="1003935"/>
          </a:xfrm>
          <a:prstGeom prst="rect">
            <a:avLst/>
          </a:prstGeom>
        </p:spPr>
        <p:txBody>
          <a:bodyPr vert="horz" wrap="square" lIns="0" tIns="12700" rIns="0" bIns="0" rtlCol="0">
            <a:spAutoFit/>
          </a:bodyPr>
          <a:lstStyle/>
          <a:p>
            <a:pPr marL="367665" indent="-342265">
              <a:lnSpc>
                <a:spcPct val="100000"/>
              </a:lnSpc>
              <a:spcBef>
                <a:spcPts val="100"/>
              </a:spcBef>
              <a:buFont typeface="Arial MT"/>
              <a:buChar char="•"/>
              <a:tabLst>
                <a:tab pos="367665" algn="l"/>
              </a:tabLst>
            </a:pPr>
            <a:r>
              <a:rPr sz="2000" spc="-195" dirty="0">
                <a:latin typeface="Verdana"/>
                <a:cs typeface="Verdana"/>
              </a:rPr>
              <a:t>LOESS</a:t>
            </a:r>
            <a:r>
              <a:rPr sz="2000" spc="-130" dirty="0">
                <a:latin typeface="Verdana"/>
                <a:cs typeface="Verdana"/>
              </a:rPr>
              <a:t> </a:t>
            </a:r>
            <a:r>
              <a:rPr sz="2000" spc="-125" dirty="0">
                <a:latin typeface="Verdana"/>
                <a:cs typeface="Verdana"/>
              </a:rPr>
              <a:t>uses</a:t>
            </a:r>
            <a:r>
              <a:rPr sz="2000" spc="-135" dirty="0">
                <a:latin typeface="Verdana"/>
                <a:cs typeface="Verdana"/>
              </a:rPr>
              <a:t> </a:t>
            </a:r>
            <a:r>
              <a:rPr sz="2000" spc="155" dirty="0">
                <a:latin typeface="Verdana"/>
                <a:cs typeface="Verdana"/>
              </a:rPr>
              <a:t>a</a:t>
            </a:r>
            <a:r>
              <a:rPr sz="2000" spc="-135" dirty="0">
                <a:latin typeface="Verdana"/>
                <a:cs typeface="Verdana"/>
              </a:rPr>
              <a:t> </a:t>
            </a:r>
            <a:r>
              <a:rPr sz="2000" spc="-35" dirty="0">
                <a:latin typeface="Verdana"/>
                <a:cs typeface="Verdana"/>
              </a:rPr>
              <a:t>polynomial</a:t>
            </a:r>
            <a:r>
              <a:rPr sz="2000" spc="-135" dirty="0">
                <a:latin typeface="Verdana"/>
                <a:cs typeface="Verdana"/>
              </a:rPr>
              <a:t> </a:t>
            </a:r>
            <a:r>
              <a:rPr sz="2000" spc="-55" dirty="0">
                <a:latin typeface="Verdana"/>
                <a:cs typeface="Verdana"/>
              </a:rPr>
              <a:t>regression</a:t>
            </a:r>
            <a:endParaRPr sz="2000">
              <a:latin typeface="Verdana"/>
              <a:cs typeface="Verdana"/>
            </a:endParaRPr>
          </a:p>
          <a:p>
            <a:pPr>
              <a:lnSpc>
                <a:spcPct val="100000"/>
              </a:lnSpc>
              <a:spcBef>
                <a:spcPts val="470"/>
              </a:spcBef>
            </a:pPr>
            <a:endParaRPr sz="2000">
              <a:latin typeface="Verdana"/>
              <a:cs typeface="Verdana"/>
            </a:endParaRPr>
          </a:p>
          <a:p>
            <a:pPr marL="253365" algn="ctr">
              <a:lnSpc>
                <a:spcPct val="100000"/>
              </a:lnSpc>
            </a:pPr>
            <a:r>
              <a:rPr sz="2000" dirty="0">
                <a:latin typeface="Cambria Math"/>
                <a:cs typeface="Cambria Math"/>
              </a:rPr>
              <a:t>𝑦</a:t>
            </a:r>
            <a:r>
              <a:rPr sz="2000" spc="114" dirty="0">
                <a:latin typeface="Cambria Math"/>
                <a:cs typeface="Cambria Math"/>
              </a:rPr>
              <a:t> </a:t>
            </a:r>
            <a:r>
              <a:rPr sz="2000" dirty="0">
                <a:latin typeface="Cambria Math"/>
                <a:cs typeface="Cambria Math"/>
              </a:rPr>
              <a:t>=</a:t>
            </a:r>
            <a:r>
              <a:rPr sz="2000" spc="105" dirty="0">
                <a:latin typeface="Cambria Math"/>
                <a:cs typeface="Cambria Math"/>
              </a:rPr>
              <a:t> </a:t>
            </a:r>
            <a:r>
              <a:rPr sz="2000" dirty="0">
                <a:latin typeface="Cambria Math"/>
                <a:cs typeface="Cambria Math"/>
              </a:rPr>
              <a:t>𝛽</a:t>
            </a:r>
            <a:r>
              <a:rPr sz="2250" baseline="-14814" dirty="0">
                <a:latin typeface="Cambria Math"/>
                <a:cs typeface="Cambria Math"/>
              </a:rPr>
              <a:t>0</a:t>
            </a:r>
            <a:r>
              <a:rPr sz="2250" spc="225" baseline="-14814" dirty="0">
                <a:latin typeface="Cambria Math"/>
                <a:cs typeface="Cambria Math"/>
              </a:rPr>
              <a:t> </a:t>
            </a:r>
            <a:r>
              <a:rPr sz="2000" dirty="0">
                <a:latin typeface="Cambria Math"/>
                <a:cs typeface="Cambria Math"/>
              </a:rPr>
              <a:t>+</a:t>
            </a:r>
            <a:r>
              <a:rPr sz="2000" spc="-10" dirty="0">
                <a:latin typeface="Cambria Math"/>
                <a:cs typeface="Cambria Math"/>
              </a:rPr>
              <a:t> </a:t>
            </a:r>
            <a:r>
              <a:rPr sz="2000" dirty="0">
                <a:latin typeface="Cambria Math"/>
                <a:cs typeface="Cambria Math"/>
              </a:rPr>
              <a:t>𝛽</a:t>
            </a:r>
            <a:r>
              <a:rPr sz="2250" baseline="-14814" dirty="0">
                <a:latin typeface="Cambria Math"/>
                <a:cs typeface="Cambria Math"/>
              </a:rPr>
              <a:t>1</a:t>
            </a:r>
            <a:r>
              <a:rPr sz="2000" dirty="0">
                <a:latin typeface="Cambria Math"/>
                <a:cs typeface="Cambria Math"/>
              </a:rPr>
              <a:t>𝑥</a:t>
            </a:r>
            <a:r>
              <a:rPr sz="2000" spc="45" dirty="0">
                <a:latin typeface="Cambria Math"/>
                <a:cs typeface="Cambria Math"/>
              </a:rPr>
              <a:t> </a:t>
            </a:r>
            <a:r>
              <a:rPr sz="2000" dirty="0">
                <a:latin typeface="Cambria Math"/>
                <a:cs typeface="Cambria Math"/>
              </a:rPr>
              <a:t>+</a:t>
            </a:r>
            <a:r>
              <a:rPr sz="2000" spc="-10" dirty="0">
                <a:latin typeface="Cambria Math"/>
                <a:cs typeface="Cambria Math"/>
              </a:rPr>
              <a:t> </a:t>
            </a:r>
            <a:r>
              <a:rPr sz="2000" dirty="0">
                <a:latin typeface="Cambria Math"/>
                <a:cs typeface="Cambria Math"/>
              </a:rPr>
              <a:t>𝛽</a:t>
            </a:r>
            <a:r>
              <a:rPr sz="2250" baseline="-14814" dirty="0">
                <a:latin typeface="Cambria Math"/>
                <a:cs typeface="Cambria Math"/>
              </a:rPr>
              <a:t>2</a:t>
            </a:r>
            <a:r>
              <a:rPr sz="2000" dirty="0">
                <a:latin typeface="Cambria Math"/>
                <a:cs typeface="Cambria Math"/>
              </a:rPr>
              <a:t>𝑥</a:t>
            </a:r>
            <a:r>
              <a:rPr sz="2250" baseline="27777" dirty="0">
                <a:latin typeface="Cambria Math"/>
                <a:cs typeface="Cambria Math"/>
              </a:rPr>
              <a:t>2</a:t>
            </a:r>
            <a:r>
              <a:rPr sz="2250" spc="232" baseline="27777" dirty="0">
                <a:latin typeface="Cambria Math"/>
                <a:cs typeface="Cambria Math"/>
              </a:rPr>
              <a:t> </a:t>
            </a:r>
            <a:r>
              <a:rPr sz="2000" dirty="0">
                <a:latin typeface="Cambria Math"/>
                <a:cs typeface="Cambria Math"/>
              </a:rPr>
              <a:t>+</a:t>
            </a:r>
            <a:r>
              <a:rPr sz="2000" spc="-10" dirty="0">
                <a:latin typeface="Cambria Math"/>
                <a:cs typeface="Cambria Math"/>
              </a:rPr>
              <a:t> </a:t>
            </a:r>
            <a:r>
              <a:rPr sz="2000" dirty="0">
                <a:latin typeface="Cambria Math"/>
                <a:cs typeface="Cambria Math"/>
              </a:rPr>
              <a:t>⋯</a:t>
            </a:r>
            <a:r>
              <a:rPr sz="2000" spc="-110" dirty="0">
                <a:latin typeface="Cambria Math"/>
                <a:cs typeface="Cambria Math"/>
              </a:rPr>
              <a:t> </a:t>
            </a:r>
            <a:r>
              <a:rPr sz="2000" dirty="0">
                <a:latin typeface="Cambria Math"/>
                <a:cs typeface="Cambria Math"/>
              </a:rPr>
              <a:t>+</a:t>
            </a:r>
            <a:r>
              <a:rPr sz="2000" spc="-10" dirty="0">
                <a:latin typeface="Cambria Math"/>
                <a:cs typeface="Cambria Math"/>
              </a:rPr>
              <a:t> </a:t>
            </a:r>
            <a:r>
              <a:rPr sz="2000" spc="35" dirty="0">
                <a:latin typeface="Cambria Math"/>
                <a:cs typeface="Cambria Math"/>
              </a:rPr>
              <a:t>𝛽</a:t>
            </a:r>
            <a:r>
              <a:rPr sz="2250" spc="52" baseline="-14814" dirty="0">
                <a:latin typeface="Cambria Math"/>
                <a:cs typeface="Cambria Math"/>
              </a:rPr>
              <a:t>𝑑</a:t>
            </a:r>
            <a:r>
              <a:rPr sz="2000" spc="35" dirty="0">
                <a:latin typeface="Cambria Math"/>
                <a:cs typeface="Cambria Math"/>
              </a:rPr>
              <a:t>𝑥</a:t>
            </a:r>
            <a:r>
              <a:rPr sz="2250" spc="52" baseline="27777" dirty="0">
                <a:latin typeface="Cambria Math"/>
                <a:cs typeface="Cambria Math"/>
              </a:rPr>
              <a:t>𝑑</a:t>
            </a:r>
            <a:endParaRPr sz="2250" baseline="27777">
              <a:latin typeface="Cambria Math"/>
              <a:cs typeface="Cambria Math"/>
            </a:endParaRPr>
          </a:p>
        </p:txBody>
      </p:sp>
      <p:sp>
        <p:nvSpPr>
          <p:cNvPr id="6" name="object 6"/>
          <p:cNvSpPr txBox="1"/>
          <p:nvPr/>
        </p:nvSpPr>
        <p:spPr>
          <a:xfrm>
            <a:off x="688341" y="4375404"/>
            <a:ext cx="4429125" cy="635000"/>
          </a:xfrm>
          <a:prstGeom prst="rect">
            <a:avLst/>
          </a:prstGeom>
        </p:spPr>
        <p:txBody>
          <a:bodyPr vert="horz" wrap="square" lIns="0" tIns="12700" rIns="0" bIns="0" rtlCol="0">
            <a:spAutoFit/>
          </a:bodyPr>
          <a:lstStyle/>
          <a:p>
            <a:pPr marL="355600" marR="5080" indent="-342900">
              <a:lnSpc>
                <a:spcPct val="100000"/>
              </a:lnSpc>
              <a:spcBef>
                <a:spcPts val="100"/>
              </a:spcBef>
              <a:buFont typeface="Arial MT"/>
              <a:buChar char="•"/>
              <a:tabLst>
                <a:tab pos="355600" algn="l"/>
              </a:tabLst>
            </a:pPr>
            <a:r>
              <a:rPr sz="2000" spc="-165" dirty="0">
                <a:latin typeface="Cambria Math"/>
                <a:cs typeface="Cambria Math"/>
              </a:rPr>
              <a:t>𝑑</a:t>
            </a:r>
            <a:r>
              <a:rPr sz="2000" spc="-165" dirty="0">
                <a:latin typeface="Verdana"/>
                <a:cs typeface="Verdana"/>
              </a:rPr>
              <a:t>:</a:t>
            </a:r>
            <a:r>
              <a:rPr sz="2000" spc="-145" dirty="0">
                <a:latin typeface="Verdana"/>
                <a:cs typeface="Verdana"/>
              </a:rPr>
              <a:t> </a:t>
            </a:r>
            <a:r>
              <a:rPr sz="2000" dirty="0">
                <a:latin typeface="Verdana"/>
                <a:cs typeface="Verdana"/>
              </a:rPr>
              <a:t>Degree</a:t>
            </a:r>
            <a:r>
              <a:rPr sz="2000" spc="-125" dirty="0">
                <a:latin typeface="Verdana"/>
                <a:cs typeface="Verdana"/>
              </a:rPr>
              <a:t> </a:t>
            </a:r>
            <a:r>
              <a:rPr sz="2000" dirty="0">
                <a:latin typeface="Verdana"/>
                <a:cs typeface="Verdana"/>
              </a:rPr>
              <a:t>of</a:t>
            </a:r>
            <a:r>
              <a:rPr sz="2000" spc="-130" dirty="0">
                <a:latin typeface="Verdana"/>
                <a:cs typeface="Verdana"/>
              </a:rPr>
              <a:t> </a:t>
            </a:r>
            <a:r>
              <a:rPr sz="2000" spc="-35" dirty="0">
                <a:latin typeface="Verdana"/>
                <a:cs typeface="Verdana"/>
              </a:rPr>
              <a:t>polynomial</a:t>
            </a:r>
            <a:r>
              <a:rPr sz="2000" spc="-125" dirty="0">
                <a:latin typeface="Verdana"/>
                <a:cs typeface="Verdana"/>
              </a:rPr>
              <a:t> </a:t>
            </a:r>
            <a:r>
              <a:rPr sz="2000" dirty="0">
                <a:latin typeface="Verdana"/>
                <a:cs typeface="Verdana"/>
              </a:rPr>
              <a:t>to</a:t>
            </a:r>
            <a:r>
              <a:rPr sz="2000" spc="-125" dirty="0">
                <a:latin typeface="Verdana"/>
                <a:cs typeface="Verdana"/>
              </a:rPr>
              <a:t> </a:t>
            </a:r>
            <a:r>
              <a:rPr sz="2000" spc="-75" dirty="0">
                <a:latin typeface="Verdana"/>
                <a:cs typeface="Verdana"/>
              </a:rPr>
              <a:t>use</a:t>
            </a:r>
            <a:r>
              <a:rPr sz="2000" spc="-120" dirty="0">
                <a:latin typeface="Verdana"/>
                <a:cs typeface="Verdana"/>
              </a:rPr>
              <a:t> </a:t>
            </a:r>
            <a:r>
              <a:rPr sz="2000" spc="-25" dirty="0">
                <a:latin typeface="Verdana"/>
                <a:cs typeface="Verdana"/>
              </a:rPr>
              <a:t>in </a:t>
            </a:r>
            <a:r>
              <a:rPr sz="2000" spc="-35" dirty="0">
                <a:latin typeface="Verdana"/>
                <a:cs typeface="Verdana"/>
              </a:rPr>
              <a:t>LOESS.</a:t>
            </a:r>
            <a:endParaRPr sz="2000">
              <a:latin typeface="Verdana"/>
              <a:cs typeface="Verdana"/>
            </a:endParaRPr>
          </a:p>
        </p:txBody>
      </p:sp>
      <p:sp>
        <p:nvSpPr>
          <p:cNvPr id="7" name="object 7"/>
          <p:cNvSpPr txBox="1"/>
          <p:nvPr/>
        </p:nvSpPr>
        <p:spPr>
          <a:xfrm>
            <a:off x="688341" y="5417820"/>
            <a:ext cx="4573270" cy="635000"/>
          </a:xfrm>
          <a:prstGeom prst="rect">
            <a:avLst/>
          </a:prstGeom>
        </p:spPr>
        <p:txBody>
          <a:bodyPr vert="horz" wrap="square" lIns="0" tIns="12700" rIns="0" bIns="0" rtlCol="0">
            <a:spAutoFit/>
          </a:bodyPr>
          <a:lstStyle/>
          <a:p>
            <a:pPr marL="355600" marR="5080" indent="-342900">
              <a:lnSpc>
                <a:spcPct val="100000"/>
              </a:lnSpc>
              <a:spcBef>
                <a:spcPts val="100"/>
              </a:spcBef>
              <a:buFont typeface="Arial MT"/>
              <a:buChar char="•"/>
              <a:tabLst>
                <a:tab pos="355600" algn="l"/>
              </a:tabLst>
            </a:pPr>
            <a:r>
              <a:rPr sz="2000" spc="-45" dirty="0">
                <a:latin typeface="Verdana"/>
                <a:cs typeface="Verdana"/>
              </a:rPr>
              <a:t>Most</a:t>
            </a:r>
            <a:r>
              <a:rPr sz="2000" spc="-150" dirty="0">
                <a:latin typeface="Verdana"/>
                <a:cs typeface="Verdana"/>
              </a:rPr>
              <a:t> </a:t>
            </a:r>
            <a:r>
              <a:rPr sz="2000" spc="-10" dirty="0">
                <a:latin typeface="Verdana"/>
                <a:cs typeface="Verdana"/>
              </a:rPr>
              <a:t>applications</a:t>
            </a:r>
            <a:r>
              <a:rPr sz="2000" spc="-145" dirty="0">
                <a:latin typeface="Verdana"/>
                <a:cs typeface="Verdana"/>
              </a:rPr>
              <a:t> </a:t>
            </a:r>
            <a:r>
              <a:rPr sz="2000" spc="-75" dirty="0">
                <a:latin typeface="Verdana"/>
                <a:cs typeface="Verdana"/>
              </a:rPr>
              <a:t>use</a:t>
            </a:r>
            <a:r>
              <a:rPr sz="2000" spc="-140" dirty="0">
                <a:latin typeface="Verdana"/>
                <a:cs typeface="Verdana"/>
              </a:rPr>
              <a:t> </a:t>
            </a:r>
            <a:r>
              <a:rPr sz="2000" dirty="0">
                <a:latin typeface="Cambria Math"/>
                <a:cs typeface="Cambria Math"/>
              </a:rPr>
              <a:t>𝑑</a:t>
            </a:r>
            <a:r>
              <a:rPr sz="2000" spc="195" dirty="0">
                <a:latin typeface="Cambria Math"/>
                <a:cs typeface="Cambria Math"/>
              </a:rPr>
              <a:t> </a:t>
            </a:r>
            <a:r>
              <a:rPr sz="2000" dirty="0">
                <a:latin typeface="Cambria Math"/>
                <a:cs typeface="Cambria Math"/>
              </a:rPr>
              <a:t>=</a:t>
            </a:r>
            <a:r>
              <a:rPr sz="2000" spc="130" dirty="0">
                <a:latin typeface="Cambria Math"/>
                <a:cs typeface="Cambria Math"/>
              </a:rPr>
              <a:t> </a:t>
            </a:r>
            <a:r>
              <a:rPr sz="2000" dirty="0">
                <a:latin typeface="Cambria Math"/>
                <a:cs typeface="Cambria Math"/>
              </a:rPr>
              <a:t>1</a:t>
            </a:r>
            <a:r>
              <a:rPr sz="2000" spc="125" dirty="0">
                <a:latin typeface="Cambria Math"/>
                <a:cs typeface="Cambria Math"/>
              </a:rPr>
              <a:t> </a:t>
            </a:r>
            <a:r>
              <a:rPr sz="2000" spc="70" dirty="0">
                <a:latin typeface="Verdana"/>
                <a:cs typeface="Verdana"/>
              </a:rPr>
              <a:t>and</a:t>
            </a:r>
            <a:r>
              <a:rPr sz="2000" spc="-140" dirty="0">
                <a:latin typeface="Verdana"/>
                <a:cs typeface="Verdana"/>
              </a:rPr>
              <a:t> </a:t>
            </a:r>
            <a:r>
              <a:rPr sz="2000" spc="-25" dirty="0">
                <a:latin typeface="Verdana"/>
                <a:cs typeface="Verdana"/>
              </a:rPr>
              <a:t>in </a:t>
            </a:r>
            <a:r>
              <a:rPr sz="2000" spc="-40" dirty="0">
                <a:latin typeface="Verdana"/>
                <a:cs typeface="Verdana"/>
              </a:rPr>
              <a:t>some</a:t>
            </a:r>
            <a:r>
              <a:rPr sz="2000" spc="-155" dirty="0">
                <a:latin typeface="Verdana"/>
                <a:cs typeface="Verdana"/>
              </a:rPr>
              <a:t> </a:t>
            </a:r>
            <a:r>
              <a:rPr sz="2000" spc="-105" dirty="0">
                <a:latin typeface="Verdana"/>
                <a:cs typeface="Verdana"/>
              </a:rPr>
              <a:t>rarer</a:t>
            </a:r>
            <a:r>
              <a:rPr sz="2000" spc="-155" dirty="0">
                <a:latin typeface="Verdana"/>
                <a:cs typeface="Verdana"/>
              </a:rPr>
              <a:t> </a:t>
            </a:r>
            <a:r>
              <a:rPr sz="2000" spc="-10" dirty="0">
                <a:latin typeface="Verdana"/>
                <a:cs typeface="Verdana"/>
              </a:rPr>
              <a:t>cases</a:t>
            </a:r>
            <a:r>
              <a:rPr sz="2000" spc="-160" dirty="0">
                <a:latin typeface="Verdana"/>
                <a:cs typeface="Verdana"/>
              </a:rPr>
              <a:t> </a:t>
            </a:r>
            <a:r>
              <a:rPr sz="2000" dirty="0">
                <a:latin typeface="Cambria Math"/>
                <a:cs typeface="Cambria Math"/>
              </a:rPr>
              <a:t>𝑑</a:t>
            </a:r>
            <a:r>
              <a:rPr sz="2000" spc="175" dirty="0">
                <a:latin typeface="Cambria Math"/>
                <a:cs typeface="Cambria Math"/>
              </a:rPr>
              <a:t> </a:t>
            </a:r>
            <a:r>
              <a:rPr sz="2000" dirty="0">
                <a:latin typeface="Cambria Math"/>
                <a:cs typeface="Cambria Math"/>
              </a:rPr>
              <a:t>=</a:t>
            </a:r>
            <a:r>
              <a:rPr sz="2000" spc="120" dirty="0">
                <a:latin typeface="Cambria Math"/>
                <a:cs typeface="Cambria Math"/>
              </a:rPr>
              <a:t> </a:t>
            </a:r>
            <a:r>
              <a:rPr sz="2000" dirty="0">
                <a:latin typeface="Cambria Math"/>
                <a:cs typeface="Cambria Math"/>
              </a:rPr>
              <a:t>2</a:t>
            </a:r>
            <a:r>
              <a:rPr sz="2000" spc="110" dirty="0">
                <a:latin typeface="Cambria Math"/>
                <a:cs typeface="Cambria Math"/>
              </a:rPr>
              <a:t> </a:t>
            </a:r>
            <a:r>
              <a:rPr sz="2000" spc="-90" dirty="0">
                <a:latin typeface="Verdana"/>
                <a:cs typeface="Verdana"/>
              </a:rPr>
              <a:t>or</a:t>
            </a:r>
            <a:r>
              <a:rPr sz="2000" spc="-155" dirty="0">
                <a:latin typeface="Verdana"/>
                <a:cs typeface="Verdana"/>
              </a:rPr>
              <a:t> </a:t>
            </a:r>
            <a:r>
              <a:rPr sz="2000" dirty="0">
                <a:latin typeface="Cambria Math"/>
                <a:cs typeface="Cambria Math"/>
              </a:rPr>
              <a:t>𝑑</a:t>
            </a:r>
            <a:r>
              <a:rPr sz="2000" spc="180" dirty="0">
                <a:latin typeface="Cambria Math"/>
                <a:cs typeface="Cambria Math"/>
              </a:rPr>
              <a:t> </a:t>
            </a:r>
            <a:r>
              <a:rPr sz="2000" dirty="0">
                <a:latin typeface="Cambria Math"/>
                <a:cs typeface="Cambria Math"/>
              </a:rPr>
              <a:t>=</a:t>
            </a:r>
            <a:r>
              <a:rPr sz="2000" spc="114" dirty="0">
                <a:latin typeface="Cambria Math"/>
                <a:cs typeface="Cambria Math"/>
              </a:rPr>
              <a:t> </a:t>
            </a:r>
            <a:r>
              <a:rPr sz="2000" spc="-25" dirty="0">
                <a:latin typeface="Cambria Math"/>
                <a:cs typeface="Cambria Math"/>
              </a:rPr>
              <a:t>0</a:t>
            </a:r>
            <a:r>
              <a:rPr sz="2000" spc="-25" dirty="0">
                <a:latin typeface="Verdana"/>
                <a:cs typeface="Verdana"/>
              </a:rPr>
              <a:t>.</a:t>
            </a:r>
            <a:endParaRPr sz="2000">
              <a:latin typeface="Verdana"/>
              <a:cs typeface="Verdana"/>
            </a:endParaRPr>
          </a:p>
        </p:txBody>
      </p:sp>
      <p:pic>
        <p:nvPicPr>
          <p:cNvPr id="8" name="object 8"/>
          <p:cNvPicPr/>
          <p:nvPr/>
        </p:nvPicPr>
        <p:blipFill>
          <a:blip r:embed="rId2" cstate="print"/>
          <a:stretch>
            <a:fillRect/>
          </a:stretch>
        </p:blipFill>
        <p:spPr>
          <a:xfrm>
            <a:off x="6871058" y="4683034"/>
            <a:ext cx="3849189" cy="1536923"/>
          </a:xfrm>
          <a:prstGeom prst="rect">
            <a:avLst/>
          </a:prstGeom>
        </p:spPr>
      </p:pic>
      <p:pic>
        <p:nvPicPr>
          <p:cNvPr id="9" name="object 9"/>
          <p:cNvPicPr/>
          <p:nvPr/>
        </p:nvPicPr>
        <p:blipFill>
          <a:blip r:embed="rId3" cstate="print"/>
          <a:stretch>
            <a:fillRect/>
          </a:stretch>
        </p:blipFill>
        <p:spPr>
          <a:xfrm>
            <a:off x="6871058" y="3090955"/>
            <a:ext cx="3849190" cy="1536923"/>
          </a:xfrm>
          <a:prstGeom prst="rect">
            <a:avLst/>
          </a:prstGeom>
        </p:spPr>
      </p:pic>
      <p:sp>
        <p:nvSpPr>
          <p:cNvPr id="10" name="object 10"/>
          <p:cNvSpPr txBox="1"/>
          <p:nvPr/>
        </p:nvSpPr>
        <p:spPr>
          <a:xfrm>
            <a:off x="7272428" y="4028947"/>
            <a:ext cx="5899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𝑑</a:t>
            </a:r>
            <a:r>
              <a:rPr sz="1800" spc="140" dirty="0">
                <a:latin typeface="Cambria Math"/>
                <a:cs typeface="Cambria Math"/>
              </a:rPr>
              <a:t> </a:t>
            </a:r>
            <a:r>
              <a:rPr sz="1800" dirty="0">
                <a:latin typeface="Cambria Math"/>
                <a:cs typeface="Cambria Math"/>
              </a:rPr>
              <a:t>=</a:t>
            </a:r>
            <a:r>
              <a:rPr sz="1800" spc="100" dirty="0">
                <a:latin typeface="Cambria Math"/>
                <a:cs typeface="Cambria Math"/>
              </a:rPr>
              <a:t> </a:t>
            </a:r>
            <a:r>
              <a:rPr sz="1800" spc="-50" dirty="0">
                <a:latin typeface="Cambria Math"/>
                <a:cs typeface="Cambria Math"/>
              </a:rPr>
              <a:t>2</a:t>
            </a:r>
            <a:endParaRPr sz="1800">
              <a:latin typeface="Cambria Math"/>
              <a:cs typeface="Cambria Math"/>
            </a:endParaRPr>
          </a:p>
        </p:txBody>
      </p:sp>
      <p:pic>
        <p:nvPicPr>
          <p:cNvPr id="11" name="object 11"/>
          <p:cNvPicPr/>
          <p:nvPr/>
        </p:nvPicPr>
        <p:blipFill>
          <a:blip r:embed="rId4" cstate="print"/>
          <a:stretch>
            <a:fillRect/>
          </a:stretch>
        </p:blipFill>
        <p:spPr>
          <a:xfrm>
            <a:off x="6871059" y="1554030"/>
            <a:ext cx="3849190" cy="1536924"/>
          </a:xfrm>
          <a:prstGeom prst="rect">
            <a:avLst/>
          </a:prstGeom>
        </p:spPr>
      </p:pic>
      <p:sp>
        <p:nvSpPr>
          <p:cNvPr id="12" name="object 12"/>
          <p:cNvSpPr txBox="1"/>
          <p:nvPr/>
        </p:nvSpPr>
        <p:spPr>
          <a:xfrm>
            <a:off x="7272427" y="2456179"/>
            <a:ext cx="5899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𝑑</a:t>
            </a:r>
            <a:r>
              <a:rPr sz="1800" spc="140" dirty="0">
                <a:latin typeface="Cambria Math"/>
                <a:cs typeface="Cambria Math"/>
              </a:rPr>
              <a:t> </a:t>
            </a:r>
            <a:r>
              <a:rPr sz="1800" dirty="0">
                <a:latin typeface="Cambria Math"/>
                <a:cs typeface="Cambria Math"/>
              </a:rPr>
              <a:t>=</a:t>
            </a:r>
            <a:r>
              <a:rPr sz="1800" spc="100" dirty="0">
                <a:latin typeface="Cambria Math"/>
                <a:cs typeface="Cambria Math"/>
              </a:rPr>
              <a:t> </a:t>
            </a:r>
            <a:r>
              <a:rPr sz="1800" spc="-50" dirty="0">
                <a:latin typeface="Cambria Math"/>
                <a:cs typeface="Cambria Math"/>
              </a:rPr>
              <a:t>1</a:t>
            </a:r>
            <a:endParaRPr sz="1800">
              <a:latin typeface="Cambria Math"/>
              <a:cs typeface="Cambria Math"/>
            </a:endParaRPr>
          </a:p>
        </p:txBody>
      </p:sp>
      <p:sp>
        <p:nvSpPr>
          <p:cNvPr id="13" name="object 13"/>
          <p:cNvSpPr txBox="1"/>
          <p:nvPr/>
        </p:nvSpPr>
        <p:spPr>
          <a:xfrm>
            <a:off x="7272428" y="5565140"/>
            <a:ext cx="5899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mbria Math"/>
                <a:cs typeface="Cambria Math"/>
              </a:rPr>
              <a:t>𝑑</a:t>
            </a:r>
            <a:r>
              <a:rPr sz="1800" spc="140" dirty="0">
                <a:latin typeface="Cambria Math"/>
                <a:cs typeface="Cambria Math"/>
              </a:rPr>
              <a:t> </a:t>
            </a:r>
            <a:r>
              <a:rPr sz="1800" dirty="0">
                <a:latin typeface="Cambria Math"/>
                <a:cs typeface="Cambria Math"/>
              </a:rPr>
              <a:t>=</a:t>
            </a:r>
            <a:r>
              <a:rPr sz="1800" spc="100" dirty="0">
                <a:latin typeface="Cambria Math"/>
                <a:cs typeface="Cambria Math"/>
              </a:rPr>
              <a:t> </a:t>
            </a:r>
            <a:r>
              <a:rPr sz="1800" spc="-50" dirty="0">
                <a:latin typeface="Cambria Math"/>
                <a:cs typeface="Cambria Math"/>
              </a:rPr>
              <a:t>0</a:t>
            </a:r>
            <a:endParaRPr sz="1800">
              <a:latin typeface="Cambria Math"/>
              <a:cs typeface="Cambria Math"/>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114675">
              <a:lnSpc>
                <a:spcPct val="100000"/>
              </a:lnSpc>
              <a:spcBef>
                <a:spcPts val="100"/>
              </a:spcBef>
            </a:pPr>
            <a:r>
              <a:rPr spc="-725" dirty="0"/>
              <a:t>LOWESS</a:t>
            </a:r>
            <a:r>
              <a:rPr spc="-265" dirty="0"/>
              <a:t> </a:t>
            </a:r>
            <a:r>
              <a:rPr spc="-545" dirty="0"/>
              <a:t>vs</a:t>
            </a:r>
            <a:r>
              <a:rPr spc="-265" dirty="0"/>
              <a:t> </a:t>
            </a:r>
            <a:r>
              <a:rPr spc="-675" dirty="0"/>
              <a:t>LOESS</a:t>
            </a:r>
          </a:p>
        </p:txBody>
      </p:sp>
      <p:sp>
        <p:nvSpPr>
          <p:cNvPr id="3" name="object 3"/>
          <p:cNvSpPr txBox="1"/>
          <p:nvPr/>
        </p:nvSpPr>
        <p:spPr>
          <a:xfrm>
            <a:off x="688340" y="1578356"/>
            <a:ext cx="4752975" cy="1003935"/>
          </a:xfrm>
          <a:prstGeom prst="rect">
            <a:avLst/>
          </a:prstGeom>
        </p:spPr>
        <p:txBody>
          <a:bodyPr vert="horz" wrap="square" lIns="0" tIns="67310" rIns="0" bIns="0" rtlCol="0">
            <a:spAutoFit/>
          </a:bodyPr>
          <a:lstStyle/>
          <a:p>
            <a:pPr marL="574040" algn="ctr">
              <a:lnSpc>
                <a:spcPct val="100000"/>
              </a:lnSpc>
              <a:spcBef>
                <a:spcPts val="530"/>
              </a:spcBef>
            </a:pPr>
            <a:r>
              <a:rPr sz="1800" b="1" spc="-310" dirty="0">
                <a:latin typeface="Verdana"/>
                <a:cs typeface="Verdana"/>
              </a:rPr>
              <a:t>LOWESS</a:t>
            </a:r>
            <a:endParaRPr sz="1800" dirty="0">
              <a:latin typeface="Verdana"/>
              <a:cs typeface="Verdana"/>
            </a:endParaRPr>
          </a:p>
          <a:p>
            <a:pPr marL="354965" indent="-342265">
              <a:lnSpc>
                <a:spcPct val="100000"/>
              </a:lnSpc>
              <a:spcBef>
                <a:spcPts val="430"/>
              </a:spcBef>
              <a:buFont typeface="Arial MT"/>
              <a:buChar char="•"/>
              <a:tabLst>
                <a:tab pos="354965" algn="l"/>
              </a:tabLst>
            </a:pPr>
            <a:r>
              <a:rPr sz="1800" b="1" spc="-75" dirty="0">
                <a:latin typeface="Verdana"/>
                <a:cs typeface="Verdana"/>
              </a:rPr>
              <a:t>Lo</a:t>
            </a:r>
            <a:r>
              <a:rPr sz="1800" spc="-75" dirty="0">
                <a:latin typeface="Verdana"/>
                <a:cs typeface="Verdana"/>
              </a:rPr>
              <a:t>cally</a:t>
            </a:r>
            <a:r>
              <a:rPr sz="1800" spc="-100" dirty="0">
                <a:latin typeface="Verdana"/>
                <a:cs typeface="Verdana"/>
              </a:rPr>
              <a:t> </a:t>
            </a:r>
            <a:r>
              <a:rPr sz="1800" b="1" spc="-35" dirty="0">
                <a:latin typeface="Verdana"/>
                <a:cs typeface="Verdana"/>
              </a:rPr>
              <a:t>w</a:t>
            </a:r>
            <a:r>
              <a:rPr sz="1800" spc="-35" dirty="0">
                <a:latin typeface="Verdana"/>
                <a:cs typeface="Verdana"/>
              </a:rPr>
              <a:t>eighted</a:t>
            </a:r>
            <a:r>
              <a:rPr sz="1800" spc="-85" dirty="0">
                <a:latin typeface="Verdana"/>
                <a:cs typeface="Verdana"/>
              </a:rPr>
              <a:t> </a:t>
            </a:r>
            <a:r>
              <a:rPr sz="1800" b="1" spc="-40" dirty="0">
                <a:latin typeface="Verdana"/>
                <a:cs typeface="Verdana"/>
              </a:rPr>
              <a:t>s</a:t>
            </a:r>
            <a:r>
              <a:rPr sz="1800" spc="-40" dirty="0">
                <a:latin typeface="Verdana"/>
                <a:cs typeface="Verdana"/>
              </a:rPr>
              <a:t>catterplot</a:t>
            </a:r>
            <a:r>
              <a:rPr sz="1800" spc="-95" dirty="0">
                <a:latin typeface="Verdana"/>
                <a:cs typeface="Verdana"/>
              </a:rPr>
              <a:t> </a:t>
            </a:r>
            <a:r>
              <a:rPr sz="1800" b="1" spc="-25" dirty="0">
                <a:latin typeface="Verdana"/>
                <a:cs typeface="Verdana"/>
              </a:rPr>
              <a:t>s</a:t>
            </a:r>
            <a:r>
              <a:rPr sz="1800" spc="-25" dirty="0">
                <a:latin typeface="Verdana"/>
                <a:cs typeface="Verdana"/>
              </a:rPr>
              <a:t>moothing</a:t>
            </a:r>
            <a:endParaRPr sz="1800" dirty="0">
              <a:latin typeface="Verdana"/>
              <a:cs typeface="Verdana"/>
            </a:endParaRPr>
          </a:p>
          <a:p>
            <a:pPr marL="354965" indent="-342265">
              <a:lnSpc>
                <a:spcPct val="100000"/>
              </a:lnSpc>
              <a:spcBef>
                <a:spcPts val="360"/>
              </a:spcBef>
              <a:buFont typeface="Arial MT"/>
              <a:buChar char="•"/>
              <a:tabLst>
                <a:tab pos="354965" algn="l"/>
              </a:tabLst>
            </a:pPr>
            <a:r>
              <a:rPr sz="1800" spc="-120" dirty="0">
                <a:latin typeface="Verdana"/>
                <a:cs typeface="Verdana"/>
              </a:rPr>
              <a:t>W.</a:t>
            </a:r>
            <a:r>
              <a:rPr sz="1800" spc="-15" dirty="0">
                <a:latin typeface="Verdana"/>
                <a:cs typeface="Verdana"/>
              </a:rPr>
              <a:t> </a:t>
            </a:r>
            <a:r>
              <a:rPr sz="1800" dirty="0">
                <a:latin typeface="Verdana"/>
                <a:cs typeface="Verdana"/>
              </a:rPr>
              <a:t>Cleveland</a:t>
            </a:r>
            <a:r>
              <a:rPr sz="1800" spc="-15" dirty="0">
                <a:latin typeface="Verdana"/>
                <a:cs typeface="Verdana"/>
              </a:rPr>
              <a:t> </a:t>
            </a:r>
            <a:r>
              <a:rPr sz="1800" spc="-20" dirty="0">
                <a:latin typeface="Verdana"/>
                <a:cs typeface="Verdana"/>
              </a:rPr>
              <a:t>1979</a:t>
            </a:r>
            <a:endParaRPr sz="1800" dirty="0">
              <a:latin typeface="Verdana"/>
              <a:cs typeface="Verdana"/>
            </a:endParaRPr>
          </a:p>
        </p:txBody>
      </p:sp>
      <p:sp>
        <p:nvSpPr>
          <p:cNvPr id="4" name="object 4"/>
          <p:cNvSpPr txBox="1"/>
          <p:nvPr/>
        </p:nvSpPr>
        <p:spPr>
          <a:xfrm>
            <a:off x="688340" y="2882900"/>
            <a:ext cx="5307330" cy="1348740"/>
          </a:xfrm>
          <a:prstGeom prst="rect">
            <a:avLst/>
          </a:prstGeom>
        </p:spPr>
        <p:txBody>
          <a:bodyPr vert="horz" wrap="square" lIns="0" tIns="70485" rIns="0" bIns="0" rtlCol="0">
            <a:spAutoFit/>
          </a:bodyPr>
          <a:lstStyle/>
          <a:p>
            <a:pPr marL="2172970">
              <a:lnSpc>
                <a:spcPct val="100000"/>
              </a:lnSpc>
              <a:spcBef>
                <a:spcPts val="555"/>
              </a:spcBef>
            </a:pPr>
            <a:r>
              <a:rPr sz="1800" b="1" spc="-114" dirty="0">
                <a:latin typeface="Verdana"/>
                <a:cs typeface="Verdana"/>
              </a:rPr>
              <a:t>Similarity</a:t>
            </a:r>
            <a:endParaRPr sz="1800">
              <a:latin typeface="Verdana"/>
              <a:cs typeface="Verdana"/>
            </a:endParaRPr>
          </a:p>
          <a:p>
            <a:pPr marL="354965" indent="-342265">
              <a:lnSpc>
                <a:spcPct val="100000"/>
              </a:lnSpc>
              <a:spcBef>
                <a:spcPts val="455"/>
              </a:spcBef>
              <a:buFont typeface="Arial MT"/>
              <a:buChar char="•"/>
              <a:tabLst>
                <a:tab pos="354965" algn="l"/>
              </a:tabLst>
            </a:pPr>
            <a:r>
              <a:rPr sz="1800" spc="-170" dirty="0">
                <a:latin typeface="Verdana"/>
                <a:cs typeface="Verdana"/>
              </a:rPr>
              <a:t>Fits</a:t>
            </a:r>
            <a:r>
              <a:rPr sz="1800" spc="-110" dirty="0">
                <a:latin typeface="Verdana"/>
                <a:cs typeface="Verdana"/>
              </a:rPr>
              <a:t> </a:t>
            </a:r>
            <a:r>
              <a:rPr sz="1800" spc="150" dirty="0">
                <a:latin typeface="Verdana"/>
                <a:cs typeface="Verdana"/>
              </a:rPr>
              <a:t>a</a:t>
            </a:r>
            <a:r>
              <a:rPr sz="1800" spc="-114" dirty="0">
                <a:latin typeface="Verdana"/>
                <a:cs typeface="Verdana"/>
              </a:rPr>
              <a:t> </a:t>
            </a:r>
            <a:r>
              <a:rPr sz="1800" spc="-20" dirty="0">
                <a:latin typeface="Verdana"/>
                <a:cs typeface="Verdana"/>
              </a:rPr>
              <a:t>locally</a:t>
            </a:r>
            <a:r>
              <a:rPr sz="1800" spc="-110" dirty="0">
                <a:latin typeface="Verdana"/>
                <a:cs typeface="Verdana"/>
              </a:rPr>
              <a:t> </a:t>
            </a:r>
            <a:r>
              <a:rPr sz="1800" dirty="0">
                <a:latin typeface="Verdana"/>
                <a:cs typeface="Verdana"/>
              </a:rPr>
              <a:t>weighted</a:t>
            </a:r>
            <a:r>
              <a:rPr sz="1800" spc="-105" dirty="0">
                <a:latin typeface="Verdana"/>
                <a:cs typeface="Verdana"/>
              </a:rPr>
              <a:t> </a:t>
            </a:r>
            <a:r>
              <a:rPr sz="1800" spc="-10" dirty="0">
                <a:latin typeface="Verdana"/>
                <a:cs typeface="Verdana"/>
              </a:rPr>
              <a:t>curve</a:t>
            </a:r>
            <a:r>
              <a:rPr sz="1800" spc="-100" dirty="0">
                <a:latin typeface="Verdana"/>
                <a:cs typeface="Verdana"/>
              </a:rPr>
              <a:t> </a:t>
            </a:r>
            <a:r>
              <a:rPr sz="1800" spc="-75" dirty="0">
                <a:latin typeface="Verdana"/>
                <a:cs typeface="Verdana"/>
              </a:rPr>
              <a:t>using</a:t>
            </a:r>
            <a:r>
              <a:rPr sz="1800" spc="-110" dirty="0">
                <a:latin typeface="Verdana"/>
                <a:cs typeface="Verdana"/>
              </a:rPr>
              <a:t> </a:t>
            </a:r>
            <a:r>
              <a:rPr sz="1800" spc="-55" dirty="0">
                <a:latin typeface="Verdana"/>
                <a:cs typeface="Verdana"/>
              </a:rPr>
              <a:t>regression</a:t>
            </a:r>
            <a:endParaRPr sz="1800">
              <a:latin typeface="Verdana"/>
              <a:cs typeface="Verdana"/>
            </a:endParaRPr>
          </a:p>
          <a:p>
            <a:pPr marL="354965" indent="-342265">
              <a:lnSpc>
                <a:spcPct val="100000"/>
              </a:lnSpc>
              <a:spcBef>
                <a:spcPts val="434"/>
              </a:spcBef>
              <a:buFont typeface="Arial MT"/>
              <a:buChar char="•"/>
              <a:tabLst>
                <a:tab pos="354965" algn="l"/>
              </a:tabLst>
            </a:pPr>
            <a:r>
              <a:rPr sz="1800" spc="-145" dirty="0">
                <a:latin typeface="Verdana"/>
                <a:cs typeface="Verdana"/>
              </a:rPr>
              <a:t>Uses</a:t>
            </a:r>
            <a:r>
              <a:rPr sz="1800" spc="-110" dirty="0">
                <a:latin typeface="Verdana"/>
                <a:cs typeface="Verdana"/>
              </a:rPr>
              <a:t> </a:t>
            </a:r>
            <a:r>
              <a:rPr sz="1800" spc="-180" dirty="0">
                <a:latin typeface="Verdana"/>
                <a:cs typeface="Verdana"/>
              </a:rPr>
              <a:t>tri-</a:t>
            </a:r>
            <a:r>
              <a:rPr sz="1800" spc="65" dirty="0">
                <a:latin typeface="Verdana"/>
                <a:cs typeface="Verdana"/>
              </a:rPr>
              <a:t>cubic</a:t>
            </a:r>
            <a:r>
              <a:rPr sz="1800" spc="-105" dirty="0">
                <a:latin typeface="Verdana"/>
                <a:cs typeface="Verdana"/>
              </a:rPr>
              <a:t> </a:t>
            </a:r>
            <a:r>
              <a:rPr sz="1800" spc="-20" dirty="0">
                <a:latin typeface="Verdana"/>
                <a:cs typeface="Verdana"/>
              </a:rPr>
              <a:t>weight</a:t>
            </a:r>
            <a:r>
              <a:rPr sz="1800" spc="-100" dirty="0">
                <a:latin typeface="Verdana"/>
                <a:cs typeface="Verdana"/>
              </a:rPr>
              <a:t> </a:t>
            </a:r>
            <a:r>
              <a:rPr sz="1800" spc="-10" dirty="0">
                <a:latin typeface="Verdana"/>
                <a:cs typeface="Verdana"/>
              </a:rPr>
              <a:t>function</a:t>
            </a:r>
            <a:endParaRPr sz="1800">
              <a:latin typeface="Verdana"/>
              <a:cs typeface="Verdana"/>
            </a:endParaRPr>
          </a:p>
          <a:p>
            <a:pPr marL="354965" indent="-342265">
              <a:lnSpc>
                <a:spcPct val="100000"/>
              </a:lnSpc>
              <a:spcBef>
                <a:spcPts val="430"/>
              </a:spcBef>
              <a:buFont typeface="Arial MT"/>
              <a:buChar char="•"/>
              <a:tabLst>
                <a:tab pos="354965" algn="l"/>
              </a:tabLst>
            </a:pPr>
            <a:r>
              <a:rPr sz="1800" spc="-145" dirty="0">
                <a:latin typeface="Verdana"/>
                <a:cs typeface="Verdana"/>
              </a:rPr>
              <a:t>Uses</a:t>
            </a:r>
            <a:r>
              <a:rPr sz="1800" spc="-110" dirty="0">
                <a:latin typeface="Verdana"/>
                <a:cs typeface="Verdana"/>
              </a:rPr>
              <a:t> </a:t>
            </a:r>
            <a:r>
              <a:rPr sz="1800" spc="-35" dirty="0">
                <a:latin typeface="Verdana"/>
                <a:cs typeface="Verdana"/>
              </a:rPr>
              <a:t>bisquare</a:t>
            </a:r>
            <a:r>
              <a:rPr sz="1800" spc="-100" dirty="0">
                <a:latin typeface="Verdana"/>
                <a:cs typeface="Verdana"/>
              </a:rPr>
              <a:t> </a:t>
            </a:r>
            <a:r>
              <a:rPr sz="1800" spc="-55" dirty="0">
                <a:latin typeface="Verdana"/>
                <a:cs typeface="Verdana"/>
              </a:rPr>
              <a:t>weights</a:t>
            </a:r>
            <a:r>
              <a:rPr sz="1800" spc="-105" dirty="0">
                <a:latin typeface="Verdana"/>
                <a:cs typeface="Verdana"/>
              </a:rPr>
              <a:t> </a:t>
            </a:r>
            <a:r>
              <a:rPr sz="1800" spc="-75" dirty="0">
                <a:latin typeface="Verdana"/>
                <a:cs typeface="Verdana"/>
              </a:rPr>
              <a:t>for</a:t>
            </a:r>
            <a:r>
              <a:rPr sz="1800" spc="-110" dirty="0">
                <a:latin typeface="Verdana"/>
                <a:cs typeface="Verdana"/>
              </a:rPr>
              <a:t> </a:t>
            </a:r>
            <a:r>
              <a:rPr sz="1800" spc="-10" dirty="0">
                <a:latin typeface="Verdana"/>
                <a:cs typeface="Verdana"/>
              </a:rPr>
              <a:t>robustness</a:t>
            </a:r>
            <a:endParaRPr sz="1800">
              <a:latin typeface="Verdana"/>
              <a:cs typeface="Verdana"/>
            </a:endParaRPr>
          </a:p>
        </p:txBody>
      </p:sp>
      <p:sp>
        <p:nvSpPr>
          <p:cNvPr id="5" name="object 5"/>
          <p:cNvSpPr txBox="1"/>
          <p:nvPr/>
        </p:nvSpPr>
        <p:spPr>
          <a:xfrm>
            <a:off x="688340" y="4830572"/>
            <a:ext cx="4664710" cy="988694"/>
          </a:xfrm>
          <a:prstGeom prst="rect">
            <a:avLst/>
          </a:prstGeom>
        </p:spPr>
        <p:txBody>
          <a:bodyPr vert="horz" wrap="square" lIns="0" tIns="55244" rIns="0" bIns="0" rtlCol="0">
            <a:spAutoFit/>
          </a:bodyPr>
          <a:lstStyle/>
          <a:p>
            <a:pPr marL="2095500">
              <a:lnSpc>
                <a:spcPct val="100000"/>
              </a:lnSpc>
              <a:spcBef>
                <a:spcPts val="434"/>
              </a:spcBef>
            </a:pPr>
            <a:r>
              <a:rPr sz="1800" b="1" spc="-70" dirty="0">
                <a:latin typeface="Verdana"/>
                <a:cs typeface="Verdana"/>
              </a:rPr>
              <a:t>Difference</a:t>
            </a:r>
            <a:endParaRPr sz="1800">
              <a:latin typeface="Verdana"/>
              <a:cs typeface="Verdana"/>
            </a:endParaRPr>
          </a:p>
          <a:p>
            <a:pPr marL="354965" indent="-342265">
              <a:lnSpc>
                <a:spcPct val="100000"/>
              </a:lnSpc>
              <a:spcBef>
                <a:spcPts val="335"/>
              </a:spcBef>
              <a:buFont typeface="Arial MT"/>
              <a:buChar char="•"/>
              <a:tabLst>
                <a:tab pos="354965" algn="l"/>
              </a:tabLst>
            </a:pPr>
            <a:r>
              <a:rPr sz="1800" spc="-145" dirty="0">
                <a:latin typeface="Verdana"/>
                <a:cs typeface="Verdana"/>
              </a:rPr>
              <a:t>Uses</a:t>
            </a:r>
            <a:r>
              <a:rPr sz="1800" spc="-110" dirty="0">
                <a:latin typeface="Verdana"/>
                <a:cs typeface="Verdana"/>
              </a:rPr>
              <a:t> </a:t>
            </a:r>
            <a:r>
              <a:rPr sz="1800" spc="-55" dirty="0">
                <a:latin typeface="Verdana"/>
                <a:cs typeface="Verdana"/>
              </a:rPr>
              <a:t>linear</a:t>
            </a:r>
            <a:r>
              <a:rPr sz="1800" spc="-110" dirty="0">
                <a:latin typeface="Verdana"/>
                <a:cs typeface="Verdana"/>
              </a:rPr>
              <a:t> </a:t>
            </a:r>
            <a:r>
              <a:rPr sz="1800" spc="-10" dirty="0">
                <a:latin typeface="Verdana"/>
                <a:cs typeface="Verdana"/>
              </a:rPr>
              <a:t>regression</a:t>
            </a:r>
            <a:endParaRPr sz="1800">
              <a:latin typeface="Verdana"/>
              <a:cs typeface="Verdana"/>
            </a:endParaRPr>
          </a:p>
          <a:p>
            <a:pPr marL="354965" indent="-342265">
              <a:lnSpc>
                <a:spcPct val="100000"/>
              </a:lnSpc>
              <a:spcBef>
                <a:spcPts val="430"/>
              </a:spcBef>
              <a:buFont typeface="Arial MT"/>
              <a:buChar char="•"/>
              <a:tabLst>
                <a:tab pos="354965" algn="l"/>
              </a:tabLst>
            </a:pPr>
            <a:r>
              <a:rPr sz="1800" spc="-170" dirty="0">
                <a:latin typeface="Verdana"/>
                <a:cs typeface="Verdana"/>
              </a:rPr>
              <a:t>Fits</a:t>
            </a:r>
            <a:r>
              <a:rPr sz="1800" spc="-125" dirty="0">
                <a:latin typeface="Verdana"/>
                <a:cs typeface="Verdana"/>
              </a:rPr>
              <a:t> </a:t>
            </a:r>
            <a:r>
              <a:rPr sz="1800" spc="150" dirty="0">
                <a:latin typeface="Verdana"/>
                <a:cs typeface="Verdana"/>
              </a:rPr>
              <a:t>a</a:t>
            </a:r>
            <a:r>
              <a:rPr sz="1800" spc="-130" dirty="0">
                <a:latin typeface="Verdana"/>
                <a:cs typeface="Verdana"/>
              </a:rPr>
              <a:t> </a:t>
            </a:r>
            <a:r>
              <a:rPr sz="1800" spc="-10" dirty="0">
                <a:latin typeface="Verdana"/>
                <a:cs typeface="Verdana"/>
              </a:rPr>
              <a:t>curve</a:t>
            </a:r>
            <a:r>
              <a:rPr sz="1800" spc="-114" dirty="0">
                <a:latin typeface="Verdana"/>
                <a:cs typeface="Verdana"/>
              </a:rPr>
              <a:t> </a:t>
            </a:r>
            <a:r>
              <a:rPr sz="1800" dirty="0">
                <a:latin typeface="Verdana"/>
                <a:cs typeface="Verdana"/>
              </a:rPr>
              <a:t>to</a:t>
            </a:r>
            <a:r>
              <a:rPr sz="1800" spc="-130" dirty="0">
                <a:latin typeface="Verdana"/>
                <a:cs typeface="Verdana"/>
              </a:rPr>
              <a:t> </a:t>
            </a:r>
            <a:r>
              <a:rPr sz="1800" spc="-45" dirty="0">
                <a:latin typeface="Verdana"/>
                <a:cs typeface="Verdana"/>
              </a:rPr>
              <a:t>univariate</a:t>
            </a:r>
            <a:r>
              <a:rPr sz="1800" spc="-114" dirty="0">
                <a:latin typeface="Verdana"/>
                <a:cs typeface="Verdana"/>
              </a:rPr>
              <a:t> </a:t>
            </a:r>
            <a:r>
              <a:rPr sz="1800" spc="65" dirty="0">
                <a:latin typeface="Verdana"/>
                <a:cs typeface="Verdana"/>
              </a:rPr>
              <a:t>data</a:t>
            </a:r>
            <a:r>
              <a:rPr sz="1800" spc="-130" dirty="0">
                <a:latin typeface="Verdana"/>
                <a:cs typeface="Verdana"/>
              </a:rPr>
              <a:t> </a:t>
            </a:r>
            <a:r>
              <a:rPr sz="1800" spc="-140" dirty="0">
                <a:latin typeface="Verdana"/>
                <a:cs typeface="Verdana"/>
              </a:rPr>
              <a:t>(y</a:t>
            </a:r>
            <a:r>
              <a:rPr sz="1800" spc="-120" dirty="0">
                <a:latin typeface="Verdana"/>
                <a:cs typeface="Verdana"/>
              </a:rPr>
              <a:t> </a:t>
            </a:r>
            <a:r>
              <a:rPr sz="1800" spc="-200" dirty="0">
                <a:latin typeface="Verdana"/>
                <a:cs typeface="Verdana"/>
              </a:rPr>
              <a:t>is</a:t>
            </a:r>
            <a:r>
              <a:rPr sz="1800" spc="-125" dirty="0">
                <a:latin typeface="Verdana"/>
                <a:cs typeface="Verdana"/>
              </a:rPr>
              <a:t> </a:t>
            </a:r>
            <a:r>
              <a:rPr sz="1800" spc="-200" dirty="0">
                <a:latin typeface="Verdana"/>
                <a:cs typeface="Verdana"/>
              </a:rPr>
              <a:t>1-</a:t>
            </a:r>
            <a:r>
              <a:rPr sz="1800" spc="-25" dirty="0">
                <a:latin typeface="Verdana"/>
                <a:cs typeface="Verdana"/>
              </a:rPr>
              <a:t>D)</a:t>
            </a:r>
            <a:endParaRPr sz="1800">
              <a:latin typeface="Verdana"/>
              <a:cs typeface="Verdana"/>
            </a:endParaRPr>
          </a:p>
        </p:txBody>
      </p:sp>
      <p:sp>
        <p:nvSpPr>
          <p:cNvPr id="6" name="object 6"/>
          <p:cNvSpPr txBox="1"/>
          <p:nvPr/>
        </p:nvSpPr>
        <p:spPr>
          <a:xfrm>
            <a:off x="11392852" y="6433820"/>
            <a:ext cx="109855" cy="208279"/>
          </a:xfrm>
          <a:prstGeom prst="rect">
            <a:avLst/>
          </a:prstGeom>
        </p:spPr>
        <p:txBody>
          <a:bodyPr vert="horz" wrap="square" lIns="0" tIns="12700" rIns="0" bIns="0" rtlCol="0">
            <a:spAutoFit/>
          </a:bodyPr>
          <a:lstStyle/>
          <a:p>
            <a:pPr marL="12700">
              <a:lnSpc>
                <a:spcPct val="100000"/>
              </a:lnSpc>
              <a:spcBef>
                <a:spcPts val="100"/>
              </a:spcBef>
            </a:pPr>
            <a:r>
              <a:rPr sz="1200" spc="-50" dirty="0">
                <a:solidFill>
                  <a:srgbClr val="898989"/>
                </a:solidFill>
                <a:latin typeface="Verdana"/>
                <a:cs typeface="Verdana"/>
              </a:rPr>
              <a:t>8</a:t>
            </a:r>
            <a:endParaRPr sz="1200">
              <a:latin typeface="Verdana"/>
              <a:cs typeface="Verdana"/>
            </a:endParaRPr>
          </a:p>
        </p:txBody>
      </p:sp>
      <p:sp>
        <p:nvSpPr>
          <p:cNvPr id="7" name="object 7"/>
          <p:cNvSpPr txBox="1"/>
          <p:nvPr/>
        </p:nvSpPr>
        <p:spPr>
          <a:xfrm>
            <a:off x="6174740" y="1578356"/>
            <a:ext cx="4810125" cy="1000760"/>
          </a:xfrm>
          <a:prstGeom prst="rect">
            <a:avLst/>
          </a:prstGeom>
        </p:spPr>
        <p:txBody>
          <a:bodyPr vert="horz" wrap="square" lIns="0" tIns="67310" rIns="0" bIns="0" rtlCol="0">
            <a:spAutoFit/>
          </a:bodyPr>
          <a:lstStyle/>
          <a:p>
            <a:pPr marL="516890" algn="ctr">
              <a:lnSpc>
                <a:spcPct val="100000"/>
              </a:lnSpc>
              <a:spcBef>
                <a:spcPts val="530"/>
              </a:spcBef>
            </a:pPr>
            <a:r>
              <a:rPr sz="1800" b="1" spc="-285" dirty="0">
                <a:latin typeface="Verdana"/>
                <a:cs typeface="Verdana"/>
              </a:rPr>
              <a:t>LOESS</a:t>
            </a:r>
            <a:endParaRPr sz="1800">
              <a:latin typeface="Verdana"/>
              <a:cs typeface="Verdana"/>
            </a:endParaRPr>
          </a:p>
          <a:p>
            <a:pPr marL="354965" indent="-342265">
              <a:lnSpc>
                <a:spcPct val="100000"/>
              </a:lnSpc>
              <a:spcBef>
                <a:spcPts val="430"/>
              </a:spcBef>
              <a:buFont typeface="Arial MT"/>
              <a:buChar char="•"/>
              <a:tabLst>
                <a:tab pos="354965" algn="l"/>
              </a:tabLst>
            </a:pPr>
            <a:r>
              <a:rPr sz="1800" b="1" spc="-75" dirty="0">
                <a:latin typeface="Verdana"/>
                <a:cs typeface="Verdana"/>
              </a:rPr>
              <a:t>Lo</a:t>
            </a:r>
            <a:r>
              <a:rPr sz="1800" spc="-75" dirty="0">
                <a:latin typeface="Verdana"/>
                <a:cs typeface="Verdana"/>
              </a:rPr>
              <a:t>cally</a:t>
            </a:r>
            <a:r>
              <a:rPr sz="1800" spc="-95" dirty="0">
                <a:latin typeface="Verdana"/>
                <a:cs typeface="Verdana"/>
              </a:rPr>
              <a:t> </a:t>
            </a:r>
            <a:r>
              <a:rPr sz="1800" b="1" spc="-45" dirty="0">
                <a:latin typeface="Verdana"/>
                <a:cs typeface="Verdana"/>
              </a:rPr>
              <a:t>e</a:t>
            </a:r>
            <a:r>
              <a:rPr sz="1800" spc="-45" dirty="0">
                <a:latin typeface="Verdana"/>
                <a:cs typeface="Verdana"/>
              </a:rPr>
              <a:t>stimated</a:t>
            </a:r>
            <a:r>
              <a:rPr sz="1800" spc="-80" dirty="0">
                <a:latin typeface="Verdana"/>
                <a:cs typeface="Verdana"/>
              </a:rPr>
              <a:t> </a:t>
            </a:r>
            <a:r>
              <a:rPr sz="1800" b="1" spc="-40" dirty="0">
                <a:latin typeface="Verdana"/>
                <a:cs typeface="Verdana"/>
              </a:rPr>
              <a:t>s</a:t>
            </a:r>
            <a:r>
              <a:rPr sz="1800" spc="-40" dirty="0">
                <a:latin typeface="Verdana"/>
                <a:cs typeface="Verdana"/>
              </a:rPr>
              <a:t>catterplot</a:t>
            </a:r>
            <a:r>
              <a:rPr sz="1800" spc="-85" dirty="0">
                <a:latin typeface="Verdana"/>
                <a:cs typeface="Verdana"/>
              </a:rPr>
              <a:t> </a:t>
            </a:r>
            <a:r>
              <a:rPr sz="1800" b="1" spc="-25" dirty="0">
                <a:latin typeface="Verdana"/>
                <a:cs typeface="Verdana"/>
              </a:rPr>
              <a:t>s</a:t>
            </a:r>
            <a:r>
              <a:rPr sz="1800" spc="-25" dirty="0">
                <a:latin typeface="Verdana"/>
                <a:cs typeface="Verdana"/>
              </a:rPr>
              <a:t>moothing</a:t>
            </a:r>
            <a:endParaRPr sz="1800">
              <a:latin typeface="Verdana"/>
              <a:cs typeface="Verdana"/>
            </a:endParaRPr>
          </a:p>
          <a:p>
            <a:pPr marL="354965" indent="-342265">
              <a:lnSpc>
                <a:spcPct val="100000"/>
              </a:lnSpc>
              <a:spcBef>
                <a:spcPts val="340"/>
              </a:spcBef>
              <a:buFont typeface="Arial MT"/>
              <a:buChar char="•"/>
              <a:tabLst>
                <a:tab pos="354965" algn="l"/>
              </a:tabLst>
            </a:pPr>
            <a:r>
              <a:rPr sz="1800" spc="-120" dirty="0">
                <a:latin typeface="Verdana"/>
                <a:cs typeface="Verdana"/>
              </a:rPr>
              <a:t>W.</a:t>
            </a:r>
            <a:r>
              <a:rPr sz="1800" spc="-70" dirty="0">
                <a:latin typeface="Verdana"/>
                <a:cs typeface="Verdana"/>
              </a:rPr>
              <a:t> </a:t>
            </a:r>
            <a:r>
              <a:rPr sz="1800" dirty="0">
                <a:latin typeface="Verdana"/>
                <a:cs typeface="Verdana"/>
              </a:rPr>
              <a:t>Cleveland</a:t>
            </a:r>
            <a:r>
              <a:rPr sz="1800" spc="-70" dirty="0">
                <a:latin typeface="Verdana"/>
                <a:cs typeface="Verdana"/>
              </a:rPr>
              <a:t> </a:t>
            </a:r>
            <a:r>
              <a:rPr sz="1800" dirty="0">
                <a:latin typeface="Verdana"/>
                <a:cs typeface="Verdana"/>
              </a:rPr>
              <a:t>&amp;</a:t>
            </a:r>
            <a:r>
              <a:rPr sz="1800" spc="-75" dirty="0">
                <a:latin typeface="Verdana"/>
                <a:cs typeface="Verdana"/>
              </a:rPr>
              <a:t> </a:t>
            </a:r>
            <a:r>
              <a:rPr sz="1800" spc="-250" dirty="0">
                <a:latin typeface="Verdana"/>
                <a:cs typeface="Verdana"/>
              </a:rPr>
              <a:t>S.</a:t>
            </a:r>
            <a:r>
              <a:rPr sz="1800" spc="-70" dirty="0">
                <a:latin typeface="Verdana"/>
                <a:cs typeface="Verdana"/>
              </a:rPr>
              <a:t> </a:t>
            </a:r>
            <a:r>
              <a:rPr sz="1800" spc="-65" dirty="0">
                <a:latin typeface="Verdana"/>
                <a:cs typeface="Verdana"/>
              </a:rPr>
              <a:t>Devlin</a:t>
            </a:r>
            <a:r>
              <a:rPr sz="1800" spc="-70" dirty="0">
                <a:latin typeface="Verdana"/>
                <a:cs typeface="Verdana"/>
              </a:rPr>
              <a:t> </a:t>
            </a:r>
            <a:r>
              <a:rPr sz="1800" spc="-20" dirty="0">
                <a:latin typeface="Verdana"/>
                <a:cs typeface="Verdana"/>
              </a:rPr>
              <a:t>1988</a:t>
            </a:r>
            <a:endParaRPr sz="1800">
              <a:latin typeface="Verdana"/>
              <a:cs typeface="Verdana"/>
            </a:endParaRPr>
          </a:p>
        </p:txBody>
      </p:sp>
      <p:sp>
        <p:nvSpPr>
          <p:cNvPr id="8" name="object 8"/>
          <p:cNvSpPr txBox="1"/>
          <p:nvPr/>
        </p:nvSpPr>
        <p:spPr>
          <a:xfrm>
            <a:off x="6174740" y="2885947"/>
            <a:ext cx="5307330" cy="1625600"/>
          </a:xfrm>
          <a:prstGeom prst="rect">
            <a:avLst/>
          </a:prstGeom>
        </p:spPr>
        <p:txBody>
          <a:bodyPr vert="horz" wrap="square" lIns="0" tIns="67310" rIns="0" bIns="0" rtlCol="0">
            <a:spAutoFit/>
          </a:bodyPr>
          <a:lstStyle/>
          <a:p>
            <a:pPr marL="2172970">
              <a:lnSpc>
                <a:spcPct val="100000"/>
              </a:lnSpc>
              <a:spcBef>
                <a:spcPts val="530"/>
              </a:spcBef>
            </a:pPr>
            <a:r>
              <a:rPr sz="1800" b="1" spc="-114" dirty="0">
                <a:latin typeface="Verdana"/>
                <a:cs typeface="Verdana"/>
              </a:rPr>
              <a:t>Similarity</a:t>
            </a:r>
            <a:endParaRPr sz="1800">
              <a:latin typeface="Verdana"/>
              <a:cs typeface="Verdana"/>
            </a:endParaRPr>
          </a:p>
          <a:p>
            <a:pPr marL="354965" indent="-342265">
              <a:lnSpc>
                <a:spcPct val="100000"/>
              </a:lnSpc>
              <a:spcBef>
                <a:spcPts val="434"/>
              </a:spcBef>
              <a:buFont typeface="Arial MT"/>
              <a:buChar char="•"/>
              <a:tabLst>
                <a:tab pos="354965" algn="l"/>
              </a:tabLst>
            </a:pPr>
            <a:r>
              <a:rPr sz="1800" spc="-170" dirty="0">
                <a:latin typeface="Verdana"/>
                <a:cs typeface="Verdana"/>
              </a:rPr>
              <a:t>Fits</a:t>
            </a:r>
            <a:r>
              <a:rPr sz="1800" spc="-110" dirty="0">
                <a:latin typeface="Verdana"/>
                <a:cs typeface="Verdana"/>
              </a:rPr>
              <a:t> </a:t>
            </a:r>
            <a:r>
              <a:rPr sz="1800" spc="150" dirty="0">
                <a:latin typeface="Verdana"/>
                <a:cs typeface="Verdana"/>
              </a:rPr>
              <a:t>a</a:t>
            </a:r>
            <a:r>
              <a:rPr sz="1800" spc="-114" dirty="0">
                <a:latin typeface="Verdana"/>
                <a:cs typeface="Verdana"/>
              </a:rPr>
              <a:t> </a:t>
            </a:r>
            <a:r>
              <a:rPr sz="1800" spc="-20" dirty="0">
                <a:latin typeface="Verdana"/>
                <a:cs typeface="Verdana"/>
              </a:rPr>
              <a:t>locally</a:t>
            </a:r>
            <a:r>
              <a:rPr sz="1800" spc="-110" dirty="0">
                <a:latin typeface="Verdana"/>
                <a:cs typeface="Verdana"/>
              </a:rPr>
              <a:t> </a:t>
            </a:r>
            <a:r>
              <a:rPr sz="1800" dirty="0">
                <a:latin typeface="Verdana"/>
                <a:cs typeface="Verdana"/>
              </a:rPr>
              <a:t>weighted</a:t>
            </a:r>
            <a:r>
              <a:rPr sz="1800" spc="-105" dirty="0">
                <a:latin typeface="Verdana"/>
                <a:cs typeface="Verdana"/>
              </a:rPr>
              <a:t> </a:t>
            </a:r>
            <a:r>
              <a:rPr sz="1800" spc="-10" dirty="0">
                <a:latin typeface="Verdana"/>
                <a:cs typeface="Verdana"/>
              </a:rPr>
              <a:t>curve</a:t>
            </a:r>
            <a:r>
              <a:rPr sz="1800" spc="-100" dirty="0">
                <a:latin typeface="Verdana"/>
                <a:cs typeface="Verdana"/>
              </a:rPr>
              <a:t> </a:t>
            </a:r>
            <a:r>
              <a:rPr sz="1800" spc="-75" dirty="0">
                <a:latin typeface="Verdana"/>
                <a:cs typeface="Verdana"/>
              </a:rPr>
              <a:t>using</a:t>
            </a:r>
            <a:r>
              <a:rPr sz="1800" spc="-110" dirty="0">
                <a:latin typeface="Verdana"/>
                <a:cs typeface="Verdana"/>
              </a:rPr>
              <a:t> </a:t>
            </a:r>
            <a:r>
              <a:rPr sz="1800" spc="-55" dirty="0">
                <a:latin typeface="Verdana"/>
                <a:cs typeface="Verdana"/>
              </a:rPr>
              <a:t>regression</a:t>
            </a:r>
            <a:endParaRPr sz="1800">
              <a:latin typeface="Verdana"/>
              <a:cs typeface="Verdana"/>
            </a:endParaRPr>
          </a:p>
          <a:p>
            <a:pPr marL="354965" indent="-342265">
              <a:lnSpc>
                <a:spcPct val="100000"/>
              </a:lnSpc>
              <a:spcBef>
                <a:spcPts val="455"/>
              </a:spcBef>
              <a:buFont typeface="Arial MT"/>
              <a:buChar char="•"/>
              <a:tabLst>
                <a:tab pos="354965" algn="l"/>
              </a:tabLst>
            </a:pPr>
            <a:r>
              <a:rPr sz="1800" spc="-145" dirty="0">
                <a:latin typeface="Verdana"/>
                <a:cs typeface="Verdana"/>
              </a:rPr>
              <a:t>Uses</a:t>
            </a:r>
            <a:r>
              <a:rPr sz="1800" spc="-110" dirty="0">
                <a:latin typeface="Verdana"/>
                <a:cs typeface="Verdana"/>
              </a:rPr>
              <a:t> </a:t>
            </a:r>
            <a:r>
              <a:rPr sz="1800" spc="-180" dirty="0">
                <a:latin typeface="Verdana"/>
                <a:cs typeface="Verdana"/>
              </a:rPr>
              <a:t>tri-</a:t>
            </a:r>
            <a:r>
              <a:rPr sz="1800" spc="65" dirty="0">
                <a:latin typeface="Verdana"/>
                <a:cs typeface="Verdana"/>
              </a:rPr>
              <a:t>cubic</a:t>
            </a:r>
            <a:r>
              <a:rPr sz="1800" spc="-105" dirty="0">
                <a:latin typeface="Verdana"/>
                <a:cs typeface="Verdana"/>
              </a:rPr>
              <a:t> </a:t>
            </a:r>
            <a:r>
              <a:rPr sz="1800" spc="-20" dirty="0">
                <a:latin typeface="Verdana"/>
                <a:cs typeface="Verdana"/>
              </a:rPr>
              <a:t>weight</a:t>
            </a:r>
            <a:r>
              <a:rPr sz="1800" spc="-100" dirty="0">
                <a:latin typeface="Verdana"/>
                <a:cs typeface="Verdana"/>
              </a:rPr>
              <a:t> </a:t>
            </a:r>
            <a:r>
              <a:rPr sz="1800" spc="-10" dirty="0">
                <a:latin typeface="Verdana"/>
                <a:cs typeface="Verdana"/>
              </a:rPr>
              <a:t>function</a:t>
            </a:r>
            <a:endParaRPr sz="1800">
              <a:latin typeface="Verdana"/>
              <a:cs typeface="Verdana"/>
            </a:endParaRPr>
          </a:p>
          <a:p>
            <a:pPr marL="355600" marR="896619" indent="-342900">
              <a:lnSpc>
                <a:spcPct val="102200"/>
              </a:lnSpc>
              <a:spcBef>
                <a:spcPts val="384"/>
              </a:spcBef>
              <a:buFont typeface="Arial MT"/>
              <a:buChar char="•"/>
              <a:tabLst>
                <a:tab pos="355600" algn="l"/>
              </a:tabLst>
            </a:pPr>
            <a:r>
              <a:rPr sz="1800" spc="-145" dirty="0">
                <a:latin typeface="Verdana"/>
                <a:cs typeface="Verdana"/>
              </a:rPr>
              <a:t>Uses</a:t>
            </a:r>
            <a:r>
              <a:rPr sz="1800" spc="-110" dirty="0">
                <a:latin typeface="Verdana"/>
                <a:cs typeface="Verdana"/>
              </a:rPr>
              <a:t> </a:t>
            </a:r>
            <a:r>
              <a:rPr sz="1800" spc="-95" dirty="0">
                <a:latin typeface="Verdana"/>
                <a:cs typeface="Verdana"/>
              </a:rPr>
              <a:t>bi-</a:t>
            </a:r>
            <a:r>
              <a:rPr sz="1800" spc="-35" dirty="0">
                <a:latin typeface="Verdana"/>
                <a:cs typeface="Verdana"/>
              </a:rPr>
              <a:t>square</a:t>
            </a:r>
            <a:r>
              <a:rPr sz="1800" spc="-105" dirty="0">
                <a:latin typeface="Verdana"/>
                <a:cs typeface="Verdana"/>
              </a:rPr>
              <a:t> </a:t>
            </a:r>
            <a:r>
              <a:rPr sz="1800" spc="-50" dirty="0">
                <a:latin typeface="Verdana"/>
                <a:cs typeface="Verdana"/>
              </a:rPr>
              <a:t>weights</a:t>
            </a:r>
            <a:r>
              <a:rPr sz="1800" spc="-110" dirty="0">
                <a:latin typeface="Verdana"/>
                <a:cs typeface="Verdana"/>
              </a:rPr>
              <a:t> </a:t>
            </a:r>
            <a:r>
              <a:rPr sz="1800" spc="-75" dirty="0">
                <a:latin typeface="Verdana"/>
                <a:cs typeface="Verdana"/>
              </a:rPr>
              <a:t>for</a:t>
            </a:r>
            <a:r>
              <a:rPr sz="1800" spc="-110" dirty="0">
                <a:latin typeface="Verdana"/>
                <a:cs typeface="Verdana"/>
              </a:rPr>
              <a:t> </a:t>
            </a:r>
            <a:r>
              <a:rPr sz="1800" spc="-80" dirty="0">
                <a:latin typeface="Verdana"/>
                <a:cs typeface="Verdana"/>
              </a:rPr>
              <a:t>robustness </a:t>
            </a:r>
            <a:r>
              <a:rPr sz="1800" dirty="0">
                <a:latin typeface="Verdana"/>
                <a:cs typeface="Verdana"/>
              </a:rPr>
              <a:t>(depends</a:t>
            </a:r>
            <a:r>
              <a:rPr sz="1800" spc="-110" dirty="0">
                <a:latin typeface="Verdana"/>
                <a:cs typeface="Verdana"/>
              </a:rPr>
              <a:t> </a:t>
            </a:r>
            <a:r>
              <a:rPr sz="1800" dirty="0">
                <a:latin typeface="Verdana"/>
                <a:cs typeface="Verdana"/>
              </a:rPr>
              <a:t>on</a:t>
            </a:r>
            <a:r>
              <a:rPr sz="1800" spc="-105" dirty="0">
                <a:latin typeface="Verdana"/>
                <a:cs typeface="Verdana"/>
              </a:rPr>
              <a:t> </a:t>
            </a:r>
            <a:r>
              <a:rPr sz="1800" spc="-10" dirty="0">
                <a:latin typeface="Verdana"/>
                <a:cs typeface="Verdana"/>
              </a:rPr>
              <a:t>implementation)</a:t>
            </a:r>
            <a:endParaRPr sz="1800">
              <a:latin typeface="Verdana"/>
              <a:cs typeface="Verdana"/>
            </a:endParaRPr>
          </a:p>
        </p:txBody>
      </p:sp>
      <p:sp>
        <p:nvSpPr>
          <p:cNvPr id="9" name="object 9"/>
          <p:cNvSpPr txBox="1"/>
          <p:nvPr/>
        </p:nvSpPr>
        <p:spPr>
          <a:xfrm>
            <a:off x="6174740" y="4824476"/>
            <a:ext cx="5094605" cy="995044"/>
          </a:xfrm>
          <a:prstGeom prst="rect">
            <a:avLst/>
          </a:prstGeom>
        </p:spPr>
        <p:txBody>
          <a:bodyPr vert="horz" wrap="square" lIns="0" tIns="58419" rIns="0" bIns="0" rtlCol="0">
            <a:spAutoFit/>
          </a:bodyPr>
          <a:lstStyle/>
          <a:p>
            <a:pPr marL="2095500">
              <a:lnSpc>
                <a:spcPct val="100000"/>
              </a:lnSpc>
              <a:spcBef>
                <a:spcPts val="459"/>
              </a:spcBef>
            </a:pPr>
            <a:r>
              <a:rPr sz="1800" b="1" spc="-70" dirty="0">
                <a:latin typeface="Verdana"/>
                <a:cs typeface="Verdana"/>
              </a:rPr>
              <a:t>Difference</a:t>
            </a:r>
            <a:endParaRPr sz="1800">
              <a:latin typeface="Verdana"/>
              <a:cs typeface="Verdana"/>
            </a:endParaRPr>
          </a:p>
          <a:p>
            <a:pPr marL="354965" indent="-342265">
              <a:lnSpc>
                <a:spcPct val="100000"/>
              </a:lnSpc>
              <a:spcBef>
                <a:spcPts val="360"/>
              </a:spcBef>
              <a:buFont typeface="Arial MT"/>
              <a:buChar char="•"/>
              <a:tabLst>
                <a:tab pos="354965" algn="l"/>
              </a:tabLst>
            </a:pPr>
            <a:r>
              <a:rPr sz="1800" spc="-145" dirty="0">
                <a:latin typeface="Verdana"/>
                <a:cs typeface="Verdana"/>
              </a:rPr>
              <a:t>Uses</a:t>
            </a:r>
            <a:r>
              <a:rPr sz="1800" spc="-95" dirty="0">
                <a:latin typeface="Verdana"/>
                <a:cs typeface="Verdana"/>
              </a:rPr>
              <a:t> </a:t>
            </a:r>
            <a:r>
              <a:rPr sz="1800" spc="-30" dirty="0">
                <a:latin typeface="Verdana"/>
                <a:cs typeface="Verdana"/>
              </a:rPr>
              <a:t>polynomial</a:t>
            </a:r>
            <a:r>
              <a:rPr sz="1800" spc="-90" dirty="0">
                <a:latin typeface="Verdana"/>
                <a:cs typeface="Verdana"/>
              </a:rPr>
              <a:t> </a:t>
            </a:r>
            <a:r>
              <a:rPr sz="1800" spc="-10" dirty="0">
                <a:latin typeface="Verdana"/>
                <a:cs typeface="Verdana"/>
              </a:rPr>
              <a:t>regression</a:t>
            </a:r>
            <a:endParaRPr sz="1800">
              <a:latin typeface="Verdana"/>
              <a:cs typeface="Verdana"/>
            </a:endParaRPr>
          </a:p>
          <a:p>
            <a:pPr marL="354965" indent="-342265">
              <a:lnSpc>
                <a:spcPct val="100000"/>
              </a:lnSpc>
              <a:spcBef>
                <a:spcPts val="430"/>
              </a:spcBef>
              <a:buFont typeface="Arial MT"/>
              <a:buChar char="•"/>
              <a:tabLst>
                <a:tab pos="354965" algn="l"/>
              </a:tabLst>
            </a:pPr>
            <a:r>
              <a:rPr sz="1800" spc="-170" dirty="0">
                <a:latin typeface="Verdana"/>
                <a:cs typeface="Verdana"/>
              </a:rPr>
              <a:t>Fits</a:t>
            </a:r>
            <a:r>
              <a:rPr sz="1800" spc="-120" dirty="0">
                <a:latin typeface="Verdana"/>
                <a:cs typeface="Verdana"/>
              </a:rPr>
              <a:t> </a:t>
            </a:r>
            <a:r>
              <a:rPr sz="1800" spc="150" dirty="0">
                <a:latin typeface="Verdana"/>
                <a:cs typeface="Verdana"/>
              </a:rPr>
              <a:t>a</a:t>
            </a:r>
            <a:r>
              <a:rPr sz="1800" spc="-120" dirty="0">
                <a:latin typeface="Verdana"/>
                <a:cs typeface="Verdana"/>
              </a:rPr>
              <a:t> </a:t>
            </a:r>
            <a:r>
              <a:rPr sz="1800" spc="-25" dirty="0">
                <a:latin typeface="Verdana"/>
                <a:cs typeface="Verdana"/>
              </a:rPr>
              <a:t>surface</a:t>
            </a:r>
            <a:r>
              <a:rPr sz="1800" spc="-110" dirty="0">
                <a:latin typeface="Verdana"/>
                <a:cs typeface="Verdana"/>
              </a:rPr>
              <a:t> </a:t>
            </a:r>
            <a:r>
              <a:rPr sz="1800" dirty="0">
                <a:latin typeface="Verdana"/>
                <a:cs typeface="Verdana"/>
              </a:rPr>
              <a:t>to</a:t>
            </a:r>
            <a:r>
              <a:rPr sz="1800" spc="-120" dirty="0">
                <a:latin typeface="Verdana"/>
                <a:cs typeface="Verdana"/>
              </a:rPr>
              <a:t> </a:t>
            </a:r>
            <a:r>
              <a:rPr sz="1800" spc="-65" dirty="0">
                <a:latin typeface="Verdana"/>
                <a:cs typeface="Verdana"/>
              </a:rPr>
              <a:t>multivariate</a:t>
            </a:r>
            <a:r>
              <a:rPr sz="1800" spc="-110" dirty="0">
                <a:latin typeface="Verdana"/>
                <a:cs typeface="Verdana"/>
              </a:rPr>
              <a:t> </a:t>
            </a:r>
            <a:r>
              <a:rPr sz="1800" spc="65" dirty="0">
                <a:latin typeface="Verdana"/>
                <a:cs typeface="Verdana"/>
              </a:rPr>
              <a:t>data</a:t>
            </a:r>
            <a:r>
              <a:rPr sz="1800" spc="-120" dirty="0">
                <a:latin typeface="Verdana"/>
                <a:cs typeface="Verdana"/>
              </a:rPr>
              <a:t> </a:t>
            </a:r>
            <a:r>
              <a:rPr sz="1800" spc="-140" dirty="0">
                <a:latin typeface="Verdana"/>
                <a:cs typeface="Verdana"/>
              </a:rPr>
              <a:t>(y</a:t>
            </a:r>
            <a:r>
              <a:rPr sz="1800" spc="-114" dirty="0">
                <a:latin typeface="Verdana"/>
                <a:cs typeface="Verdana"/>
              </a:rPr>
              <a:t> </a:t>
            </a:r>
            <a:r>
              <a:rPr sz="1800" spc="-200" dirty="0">
                <a:latin typeface="Verdana"/>
                <a:cs typeface="Verdana"/>
              </a:rPr>
              <a:t>is</a:t>
            </a:r>
            <a:r>
              <a:rPr sz="1800" spc="-114" dirty="0">
                <a:latin typeface="Verdana"/>
                <a:cs typeface="Verdana"/>
              </a:rPr>
              <a:t> </a:t>
            </a:r>
            <a:r>
              <a:rPr sz="1800" spc="-125" dirty="0">
                <a:latin typeface="Verdana"/>
                <a:cs typeface="Verdana"/>
              </a:rPr>
              <a:t>N-</a:t>
            </a:r>
            <a:r>
              <a:rPr sz="1800" spc="-25" dirty="0">
                <a:latin typeface="Verdana"/>
                <a:cs typeface="Verdana"/>
              </a:rPr>
              <a:t>D)</a:t>
            </a:r>
            <a:endParaRPr sz="1800">
              <a:latin typeface="Verdana"/>
              <a:cs typeface="Verdana"/>
            </a:endParaRPr>
          </a:p>
        </p:txBody>
      </p:sp>
      <p:sp>
        <p:nvSpPr>
          <p:cNvPr id="10" name="object 10"/>
          <p:cNvSpPr txBox="1"/>
          <p:nvPr/>
        </p:nvSpPr>
        <p:spPr>
          <a:xfrm>
            <a:off x="251734" y="6406388"/>
            <a:ext cx="8800465" cy="208279"/>
          </a:xfrm>
          <a:prstGeom prst="rect">
            <a:avLst/>
          </a:prstGeom>
        </p:spPr>
        <p:txBody>
          <a:bodyPr vert="horz" wrap="square" lIns="0" tIns="12700" rIns="0" bIns="0" rtlCol="0">
            <a:spAutoFit/>
          </a:bodyPr>
          <a:lstStyle/>
          <a:p>
            <a:pPr marL="12700">
              <a:lnSpc>
                <a:spcPct val="100000"/>
              </a:lnSpc>
              <a:spcBef>
                <a:spcPts val="100"/>
              </a:spcBef>
            </a:pPr>
            <a:r>
              <a:rPr sz="1200" spc="-40" dirty="0">
                <a:latin typeface="Verdana"/>
                <a:cs typeface="Verdana"/>
              </a:rPr>
              <a:t>See</a:t>
            </a:r>
            <a:r>
              <a:rPr sz="1200" spc="70" dirty="0">
                <a:latin typeface="Verdana"/>
                <a:cs typeface="Verdana"/>
              </a:rPr>
              <a:t> </a:t>
            </a:r>
            <a:r>
              <a:rPr sz="1200" u="sng" spc="-45" dirty="0">
                <a:solidFill>
                  <a:srgbClr val="0000FF"/>
                </a:solidFill>
                <a:uFill>
                  <a:solidFill>
                    <a:srgbClr val="0000FF"/>
                  </a:solidFill>
                </a:uFill>
                <a:latin typeface="Verdana"/>
                <a:cs typeface="Verdana"/>
              </a:rPr>
              <a:t>https://stats.stackexchange.com/questions/161069/difference-</a:t>
            </a:r>
            <a:r>
              <a:rPr sz="1200" u="sng" spc="-10" dirty="0">
                <a:solidFill>
                  <a:srgbClr val="0000FF"/>
                </a:solidFill>
                <a:uFill>
                  <a:solidFill>
                    <a:srgbClr val="0000FF"/>
                  </a:solidFill>
                </a:uFill>
                <a:latin typeface="Verdana"/>
                <a:cs typeface="Verdana"/>
              </a:rPr>
              <a:t>between-</a:t>
            </a:r>
            <a:r>
              <a:rPr sz="1200" u="sng" spc="-85" dirty="0">
                <a:solidFill>
                  <a:srgbClr val="0000FF"/>
                </a:solidFill>
                <a:uFill>
                  <a:solidFill>
                    <a:srgbClr val="0000FF"/>
                  </a:solidFill>
                </a:uFill>
                <a:latin typeface="Verdana"/>
                <a:cs typeface="Verdana"/>
              </a:rPr>
              <a:t>loess-</a:t>
            </a:r>
            <a:r>
              <a:rPr sz="1200" u="sng" spc="-10" dirty="0">
                <a:solidFill>
                  <a:srgbClr val="0000FF"/>
                </a:solidFill>
                <a:uFill>
                  <a:solidFill>
                    <a:srgbClr val="0000FF"/>
                  </a:solidFill>
                </a:uFill>
                <a:latin typeface="Verdana"/>
                <a:cs typeface="Verdana"/>
              </a:rPr>
              <a:t>and-</a:t>
            </a:r>
            <a:r>
              <a:rPr sz="1200" u="sng" spc="-55" dirty="0">
                <a:solidFill>
                  <a:srgbClr val="0000FF"/>
                </a:solidFill>
                <a:uFill>
                  <a:solidFill>
                    <a:srgbClr val="0000FF"/>
                  </a:solidFill>
                </a:uFill>
                <a:latin typeface="Verdana"/>
                <a:cs typeface="Verdana"/>
              </a:rPr>
              <a:t>lowess</a:t>
            </a:r>
            <a:r>
              <a:rPr sz="1200" spc="70" dirty="0">
                <a:solidFill>
                  <a:srgbClr val="0000FF"/>
                </a:solidFill>
                <a:latin typeface="Verdana"/>
                <a:cs typeface="Verdana"/>
              </a:rPr>
              <a:t> </a:t>
            </a:r>
            <a:r>
              <a:rPr sz="1200" spc="-50" dirty="0">
                <a:latin typeface="Verdana"/>
                <a:cs typeface="Verdana"/>
              </a:rPr>
              <a:t>for</a:t>
            </a:r>
            <a:r>
              <a:rPr sz="1200" spc="80" dirty="0">
                <a:latin typeface="Verdana"/>
                <a:cs typeface="Verdana"/>
              </a:rPr>
              <a:t> </a:t>
            </a:r>
            <a:r>
              <a:rPr sz="1200" spc="90" dirty="0">
                <a:latin typeface="Verdana"/>
                <a:cs typeface="Verdana"/>
              </a:rPr>
              <a:t>a</a:t>
            </a:r>
            <a:r>
              <a:rPr sz="1200" spc="85" dirty="0">
                <a:latin typeface="Verdana"/>
                <a:cs typeface="Verdana"/>
              </a:rPr>
              <a:t> </a:t>
            </a:r>
            <a:r>
              <a:rPr sz="1200" dirty="0">
                <a:latin typeface="Verdana"/>
                <a:cs typeface="Verdana"/>
              </a:rPr>
              <a:t>detailed</a:t>
            </a:r>
            <a:r>
              <a:rPr sz="1200" spc="80" dirty="0">
                <a:latin typeface="Verdana"/>
                <a:cs typeface="Verdana"/>
              </a:rPr>
              <a:t> </a:t>
            </a:r>
            <a:r>
              <a:rPr sz="1200" spc="-10" dirty="0">
                <a:latin typeface="Verdana"/>
                <a:cs typeface="Verdana"/>
              </a:rPr>
              <a:t>discussion.</a:t>
            </a:r>
            <a:endParaRPr sz="1200">
              <a:latin typeface="Verdana"/>
              <a:cs typeface="Verdana"/>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06356-3310-4231-A297-319A2780A320}"/>
              </a:ext>
            </a:extLst>
          </p:cNvPr>
          <p:cNvSpPr>
            <a:spLocks noGrp="1"/>
          </p:cNvSpPr>
          <p:nvPr>
            <p:ph type="title"/>
          </p:nvPr>
        </p:nvSpPr>
        <p:spPr>
          <a:xfrm>
            <a:off x="707231" y="515619"/>
            <a:ext cx="10777537" cy="677108"/>
          </a:xfrm>
        </p:spPr>
        <p:txBody>
          <a:bodyPr/>
          <a:lstStyle/>
          <a:p>
            <a:r>
              <a:rPr lang="en-IN" dirty="0"/>
              <a:t>          Robust Regression </a:t>
            </a:r>
          </a:p>
        </p:txBody>
      </p:sp>
      <mc:AlternateContent xmlns:mc="http://schemas.openxmlformats.org/markup-compatibility/2006" xmlns:a14="http://schemas.microsoft.com/office/drawing/2010/main">
        <mc:Choice Requires="a14">
          <p:graphicFrame>
            <p:nvGraphicFramePr>
              <p:cNvPr id="4" name="Table 4">
                <a:extLst>
                  <a:ext uri="{FF2B5EF4-FFF2-40B4-BE49-F238E27FC236}">
                    <a16:creationId xmlns:a16="http://schemas.microsoft.com/office/drawing/2014/main" id="{2F9F90B6-9E8D-407F-AC5B-89933321C41D}"/>
                  </a:ext>
                </a:extLst>
              </p:cNvPr>
              <p:cNvGraphicFramePr>
                <a:graphicFrameLocks noGrp="1"/>
              </p:cNvGraphicFramePr>
              <p:nvPr>
                <p:extLst>
                  <p:ext uri="{D42A27DB-BD31-4B8C-83A1-F6EECF244321}">
                    <p14:modId xmlns:p14="http://schemas.microsoft.com/office/powerpoint/2010/main" val="1748344941"/>
                  </p:ext>
                </p:extLst>
              </p:nvPr>
            </p:nvGraphicFramePr>
            <p:xfrm>
              <a:off x="1143000" y="1838960"/>
              <a:ext cx="10439401" cy="37192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945101484"/>
                        </a:ext>
                      </a:extLst>
                    </a:gridCol>
                    <a:gridCol w="1600200">
                      <a:extLst>
                        <a:ext uri="{9D8B030D-6E8A-4147-A177-3AD203B41FA5}">
                          <a16:colId xmlns:a16="http://schemas.microsoft.com/office/drawing/2014/main" val="3105523713"/>
                        </a:ext>
                      </a:extLst>
                    </a:gridCol>
                    <a:gridCol w="1600200">
                      <a:extLst>
                        <a:ext uri="{9D8B030D-6E8A-4147-A177-3AD203B41FA5}">
                          <a16:colId xmlns:a16="http://schemas.microsoft.com/office/drawing/2014/main" val="2405304467"/>
                        </a:ext>
                      </a:extLst>
                    </a:gridCol>
                    <a:gridCol w="1752600">
                      <a:extLst>
                        <a:ext uri="{9D8B030D-6E8A-4147-A177-3AD203B41FA5}">
                          <a16:colId xmlns:a16="http://schemas.microsoft.com/office/drawing/2014/main" val="3016983664"/>
                        </a:ext>
                      </a:extLst>
                    </a:gridCol>
                    <a:gridCol w="2209800">
                      <a:extLst>
                        <a:ext uri="{9D8B030D-6E8A-4147-A177-3AD203B41FA5}">
                          <a16:colId xmlns:a16="http://schemas.microsoft.com/office/drawing/2014/main" val="2511910011"/>
                        </a:ext>
                      </a:extLst>
                    </a:gridCol>
                    <a:gridCol w="2133601">
                      <a:extLst>
                        <a:ext uri="{9D8B030D-6E8A-4147-A177-3AD203B41FA5}">
                          <a16:colId xmlns:a16="http://schemas.microsoft.com/office/drawing/2014/main" val="3570336559"/>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𝒙</m:t>
                                    </m:r>
                                  </m:e>
                                  <m:sub>
                                    <m:r>
                                      <a:rPr lang="en-IN" b="1" i="1" smtClean="0">
                                        <a:latin typeface="Cambria Math" panose="02040503050406030204" pitchFamily="18" charset="0"/>
                                      </a:rPr>
                                      <m:t>𝒊</m:t>
                                    </m:r>
                                  </m:sub>
                                </m:sSub>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𝒚</m:t>
                                    </m:r>
                                  </m:e>
                                  <m:sub>
                                    <m:r>
                                      <a:rPr lang="en-IN" b="1" i="1" smtClean="0">
                                        <a:latin typeface="Cambria Math" panose="02040503050406030204" pitchFamily="18" charset="0"/>
                                      </a:rPr>
                                      <m:t>𝒊</m:t>
                                    </m:r>
                                  </m:sub>
                                </m:sSub>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IN" b="1" i="1" smtClean="0">
                                        <a:latin typeface="Cambria Math" panose="02040503050406030204" pitchFamily="18" charset="0"/>
                                      </a:rPr>
                                    </m:ctrlPr>
                                  </m:acc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𝒚</m:t>
                                        </m:r>
                                      </m:e>
                                      <m:sub>
                                        <m:r>
                                          <a:rPr lang="en-IN" b="1" i="1" smtClean="0">
                                            <a:latin typeface="Cambria Math" panose="02040503050406030204" pitchFamily="18" charset="0"/>
                                          </a:rPr>
                                          <m:t>𝒊</m:t>
                                        </m:r>
                                      </m:sub>
                                    </m:sSub>
                                  </m:e>
                                </m:acc>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𝒚</m:t>
                                    </m:r>
                                  </m:e>
                                  <m:sub>
                                    <m:r>
                                      <a:rPr lang="en-IN" b="1" i="1" smtClean="0">
                                        <a:latin typeface="Cambria Math" panose="02040503050406030204" pitchFamily="18" charset="0"/>
                                      </a:rPr>
                                      <m:t>𝒊</m:t>
                                    </m:r>
                                  </m:sub>
                                </m:sSub>
                                <m:r>
                                  <a:rPr lang="en-IN" b="1" i="1" smtClean="0">
                                    <a:latin typeface="Cambria Math" panose="02040503050406030204" pitchFamily="18" charset="0"/>
                                  </a:rPr>
                                  <m:t>−</m:t>
                                </m:r>
                                <m:acc>
                                  <m:accPr>
                                    <m:chr m:val="̂"/>
                                    <m:ctrlPr>
                                      <a:rPr lang="en-IN" b="1" i="1" smtClean="0">
                                        <a:latin typeface="Cambria Math" panose="02040503050406030204" pitchFamily="18" charset="0"/>
                                      </a:rPr>
                                    </m:ctrlPr>
                                  </m:acc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𝒚</m:t>
                                        </m:r>
                                      </m:e>
                                      <m:sub>
                                        <m:r>
                                          <a:rPr lang="en-IN" b="1" i="1" smtClean="0">
                                            <a:latin typeface="Cambria Math" panose="02040503050406030204" pitchFamily="18" charset="0"/>
                                          </a:rPr>
                                          <m:t>𝒊</m:t>
                                        </m:r>
                                      </m:sub>
                                    </m:sSub>
                                  </m:e>
                                </m:acc>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𝒘</m:t>
                                    </m:r>
                                  </m:e>
                                  <m:sub>
                                    <m:r>
                                      <a:rPr lang="en-IN" b="1" i="1" smtClean="0">
                                        <a:latin typeface="Cambria Math" panose="02040503050406030204" pitchFamily="18" charset="0"/>
                                      </a:rPr>
                                      <m:t>𝒊</m:t>
                                    </m:r>
                                  </m:sub>
                                </m:sSub>
                                <m:sSup>
                                  <m:sSupPr>
                                    <m:ctrlPr>
                                      <a:rPr lang="en-IN" b="1" i="1" smtClean="0">
                                        <a:latin typeface="Cambria Math" panose="02040503050406030204" pitchFamily="18" charset="0"/>
                                      </a:rPr>
                                    </m:ctrlPr>
                                  </m:sSupPr>
                                  <m:e>
                                    <m:d>
                                      <m:dPr>
                                        <m:ctrlPr>
                                          <a:rPr lang="en-IN" b="1" i="1" smtClean="0">
                                            <a:latin typeface="Cambria Math" panose="02040503050406030204" pitchFamily="18" charset="0"/>
                                          </a:rPr>
                                        </m:ctrlPr>
                                      </m:d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𝒚</m:t>
                                            </m:r>
                                          </m:e>
                                          <m:sub>
                                            <m:r>
                                              <a:rPr lang="en-IN" b="1" i="1" smtClean="0">
                                                <a:latin typeface="Cambria Math" panose="02040503050406030204" pitchFamily="18" charset="0"/>
                                              </a:rPr>
                                              <m:t>𝒊</m:t>
                                            </m:r>
                                          </m:sub>
                                        </m:sSub>
                                        <m:r>
                                          <a:rPr lang="en-IN" b="1" i="1" smtClean="0">
                                            <a:latin typeface="Cambria Math" panose="02040503050406030204" pitchFamily="18" charset="0"/>
                                          </a:rPr>
                                          <m:t>−</m:t>
                                        </m:r>
                                        <m:acc>
                                          <m:accPr>
                                            <m:chr m:val="̂"/>
                                            <m:ctrlPr>
                                              <a:rPr lang="en-IN" b="1" i="1" smtClean="0">
                                                <a:latin typeface="Cambria Math" panose="02040503050406030204" pitchFamily="18" charset="0"/>
                                              </a:rPr>
                                            </m:ctrlPr>
                                          </m:acc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𝒚</m:t>
                                                </m:r>
                                              </m:e>
                                              <m:sub>
                                                <m:r>
                                                  <a:rPr lang="en-IN" b="1" i="1" smtClean="0">
                                                    <a:latin typeface="Cambria Math" panose="02040503050406030204" pitchFamily="18" charset="0"/>
                                                  </a:rPr>
                                                  <m:t>𝒊</m:t>
                                                </m:r>
                                              </m:sub>
                                            </m:sSub>
                                          </m:e>
                                        </m:acc>
                                      </m:e>
                                    </m:d>
                                  </m:e>
                                  <m:sup>
                                    <m:r>
                                      <a:rPr lang="en-IN" b="1" i="1" smtClean="0">
                                        <a:latin typeface="Cambria Math" panose="02040503050406030204" pitchFamily="18" charset="0"/>
                                      </a:rPr>
                                      <m:t>𝟐</m:t>
                                    </m:r>
                                  </m:sup>
                                </m:sSup>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b="1" i="1" smtClean="0">
                                        <a:latin typeface="Cambria Math" panose="02040503050406030204" pitchFamily="18" charset="0"/>
                                      </a:rPr>
                                    </m:ctrlPr>
                                  </m:sSubPr>
                                  <m:e>
                                    <m:r>
                                      <a:rPr lang="en-IN" b="1" i="1" smtClean="0">
                                        <a:latin typeface="Cambria Math" panose="02040503050406030204" pitchFamily="18" charset="0"/>
                                      </a:rPr>
                                      <m:t>𝜹</m:t>
                                    </m:r>
                                  </m:e>
                                  <m:sub>
                                    <m:r>
                                      <a:rPr lang="en-IN" b="1" i="1" smtClean="0">
                                        <a:latin typeface="Cambria Math" panose="02040503050406030204" pitchFamily="18" charset="0"/>
                                      </a:rPr>
                                      <m:t>𝒊</m:t>
                                    </m:r>
                                  </m:sub>
                                </m:sSub>
                                <m:sSub>
                                  <m:sSubPr>
                                    <m:ctrlPr>
                                      <a:rPr lang="en-IN" b="1" i="1" smtClean="0">
                                        <a:latin typeface="Cambria Math" panose="02040503050406030204" pitchFamily="18" charset="0"/>
                                      </a:rPr>
                                    </m:ctrlPr>
                                  </m:sSubPr>
                                  <m:e>
                                    <m:r>
                                      <a:rPr lang="en-IN" b="1" i="1" smtClean="0">
                                        <a:latin typeface="Cambria Math" panose="02040503050406030204" pitchFamily="18" charset="0"/>
                                      </a:rPr>
                                      <m:t>𝒘</m:t>
                                    </m:r>
                                  </m:e>
                                  <m:sub>
                                    <m:r>
                                      <a:rPr lang="en-IN" b="1" i="1" smtClean="0">
                                        <a:latin typeface="Cambria Math" panose="02040503050406030204" pitchFamily="18" charset="0"/>
                                      </a:rPr>
                                      <m:t>𝒊</m:t>
                                    </m:r>
                                  </m:sub>
                                </m:sSub>
                                <m:sSup>
                                  <m:sSupPr>
                                    <m:ctrlPr>
                                      <a:rPr lang="en-IN" b="1" i="1" smtClean="0">
                                        <a:latin typeface="Cambria Math" panose="02040503050406030204" pitchFamily="18" charset="0"/>
                                      </a:rPr>
                                    </m:ctrlPr>
                                  </m:sSupPr>
                                  <m:e>
                                    <m:d>
                                      <m:dPr>
                                        <m:ctrlPr>
                                          <a:rPr lang="en-IN" b="1" i="1" smtClean="0">
                                            <a:latin typeface="Cambria Math" panose="02040503050406030204" pitchFamily="18" charset="0"/>
                                          </a:rPr>
                                        </m:ctrlPr>
                                      </m:d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𝒚</m:t>
                                            </m:r>
                                          </m:e>
                                          <m:sub>
                                            <m:r>
                                              <a:rPr lang="en-IN" b="1" i="1" smtClean="0">
                                                <a:latin typeface="Cambria Math" panose="02040503050406030204" pitchFamily="18" charset="0"/>
                                              </a:rPr>
                                              <m:t>𝒊</m:t>
                                            </m:r>
                                          </m:sub>
                                        </m:sSub>
                                        <m:r>
                                          <a:rPr lang="en-IN" b="1" i="1" smtClean="0">
                                            <a:latin typeface="Cambria Math" panose="02040503050406030204" pitchFamily="18" charset="0"/>
                                          </a:rPr>
                                          <m:t>−</m:t>
                                        </m:r>
                                        <m:acc>
                                          <m:accPr>
                                            <m:chr m:val="̂"/>
                                            <m:ctrlPr>
                                              <a:rPr lang="en-IN" b="1" i="1" smtClean="0">
                                                <a:latin typeface="Cambria Math" panose="02040503050406030204" pitchFamily="18" charset="0"/>
                                              </a:rPr>
                                            </m:ctrlPr>
                                          </m:accPr>
                                          <m:e>
                                            <m:sSub>
                                              <m:sSubPr>
                                                <m:ctrlPr>
                                                  <a:rPr lang="en-IN" b="1" i="1" smtClean="0">
                                                    <a:latin typeface="Cambria Math" panose="02040503050406030204" pitchFamily="18" charset="0"/>
                                                  </a:rPr>
                                                </m:ctrlPr>
                                              </m:sSubPr>
                                              <m:e>
                                                <m:r>
                                                  <a:rPr lang="en-IN" b="1" i="1" smtClean="0">
                                                    <a:latin typeface="Cambria Math" panose="02040503050406030204" pitchFamily="18" charset="0"/>
                                                  </a:rPr>
                                                  <m:t>𝒚</m:t>
                                                </m:r>
                                              </m:e>
                                              <m:sub>
                                                <m:r>
                                                  <a:rPr lang="en-IN" b="1" i="1" smtClean="0">
                                                    <a:latin typeface="Cambria Math" panose="02040503050406030204" pitchFamily="18" charset="0"/>
                                                  </a:rPr>
                                                  <m:t>𝒊</m:t>
                                                </m:r>
                                              </m:sub>
                                            </m:sSub>
                                          </m:e>
                                        </m:acc>
                                      </m:e>
                                    </m:d>
                                  </m:e>
                                  <m:sup>
                                    <m:r>
                                      <a:rPr lang="en-IN" b="1" i="1" smtClean="0">
                                        <a:latin typeface="Cambria Math" panose="02040503050406030204" pitchFamily="18" charset="0"/>
                                      </a:rPr>
                                      <m:t>𝟐</m:t>
                                    </m:r>
                                  </m:sup>
                                </m:sSup>
                              </m:oMath>
                            </m:oMathPara>
                          </a14:m>
                          <a:endParaRPr lang="en-IN" dirty="0"/>
                        </a:p>
                      </a:txBody>
                      <a:tcPr/>
                    </a:tc>
                    <a:extLst>
                      <a:ext uri="{0D108BD9-81ED-4DB2-BD59-A6C34878D82A}">
                        <a16:rowId xmlns:a16="http://schemas.microsoft.com/office/drawing/2014/main" val="1886236398"/>
                      </a:ext>
                    </a:extLst>
                  </a:tr>
                </a:tbl>
              </a:graphicData>
            </a:graphic>
          </p:graphicFrame>
        </mc:Choice>
        <mc:Fallback xmlns="">
          <p:graphicFrame>
            <p:nvGraphicFramePr>
              <p:cNvPr id="4" name="Table 4">
                <a:extLst>
                  <a:ext uri="{FF2B5EF4-FFF2-40B4-BE49-F238E27FC236}">
                    <a16:creationId xmlns:a16="http://schemas.microsoft.com/office/drawing/2014/main" id="{2F9F90B6-9E8D-407F-AC5B-89933321C41D}"/>
                  </a:ext>
                </a:extLst>
              </p:cNvPr>
              <p:cNvGraphicFramePr>
                <a:graphicFrameLocks noGrp="1"/>
              </p:cNvGraphicFramePr>
              <p:nvPr>
                <p:extLst>
                  <p:ext uri="{D42A27DB-BD31-4B8C-83A1-F6EECF244321}">
                    <p14:modId xmlns:p14="http://schemas.microsoft.com/office/powerpoint/2010/main" val="1748344941"/>
                  </p:ext>
                </p:extLst>
              </p:nvPr>
            </p:nvGraphicFramePr>
            <p:xfrm>
              <a:off x="1143000" y="1838960"/>
              <a:ext cx="10439401" cy="37192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945101484"/>
                        </a:ext>
                      </a:extLst>
                    </a:gridCol>
                    <a:gridCol w="1600200">
                      <a:extLst>
                        <a:ext uri="{9D8B030D-6E8A-4147-A177-3AD203B41FA5}">
                          <a16:colId xmlns:a16="http://schemas.microsoft.com/office/drawing/2014/main" val="3105523713"/>
                        </a:ext>
                      </a:extLst>
                    </a:gridCol>
                    <a:gridCol w="1600200">
                      <a:extLst>
                        <a:ext uri="{9D8B030D-6E8A-4147-A177-3AD203B41FA5}">
                          <a16:colId xmlns:a16="http://schemas.microsoft.com/office/drawing/2014/main" val="2405304467"/>
                        </a:ext>
                      </a:extLst>
                    </a:gridCol>
                    <a:gridCol w="1752600">
                      <a:extLst>
                        <a:ext uri="{9D8B030D-6E8A-4147-A177-3AD203B41FA5}">
                          <a16:colId xmlns:a16="http://schemas.microsoft.com/office/drawing/2014/main" val="3016983664"/>
                        </a:ext>
                      </a:extLst>
                    </a:gridCol>
                    <a:gridCol w="2209800">
                      <a:extLst>
                        <a:ext uri="{9D8B030D-6E8A-4147-A177-3AD203B41FA5}">
                          <a16:colId xmlns:a16="http://schemas.microsoft.com/office/drawing/2014/main" val="2511910011"/>
                        </a:ext>
                      </a:extLst>
                    </a:gridCol>
                    <a:gridCol w="2133601">
                      <a:extLst>
                        <a:ext uri="{9D8B030D-6E8A-4147-A177-3AD203B41FA5}">
                          <a16:colId xmlns:a16="http://schemas.microsoft.com/office/drawing/2014/main" val="3570336559"/>
                        </a:ext>
                      </a:extLst>
                    </a:gridCol>
                  </a:tblGrid>
                  <a:tr h="371920">
                    <a:tc>
                      <a:txBody>
                        <a:bodyPr/>
                        <a:lstStyle/>
                        <a:p>
                          <a:endParaRPr lang="en-US"/>
                        </a:p>
                      </a:txBody>
                      <a:tcPr>
                        <a:blipFill>
                          <a:blip r:embed="rId2"/>
                          <a:stretch>
                            <a:fillRect l="-532" t="-4839" r="-813830" b="-6452"/>
                          </a:stretch>
                        </a:blipFill>
                      </a:tcPr>
                    </a:tc>
                    <a:tc>
                      <a:txBody>
                        <a:bodyPr/>
                        <a:lstStyle/>
                        <a:p>
                          <a:endParaRPr lang="en-US"/>
                        </a:p>
                      </a:txBody>
                      <a:tcPr>
                        <a:blipFill>
                          <a:blip r:embed="rId2"/>
                          <a:stretch>
                            <a:fillRect l="-72137" t="-4839" r="-483969" b="-6452"/>
                          </a:stretch>
                        </a:blipFill>
                      </a:tcPr>
                    </a:tc>
                    <a:tc>
                      <a:txBody>
                        <a:bodyPr/>
                        <a:lstStyle/>
                        <a:p>
                          <a:endParaRPr lang="en-US"/>
                        </a:p>
                      </a:txBody>
                      <a:tcPr>
                        <a:blipFill>
                          <a:blip r:embed="rId2"/>
                          <a:stretch>
                            <a:fillRect l="-171483" t="-4839" r="-382129" b="-6452"/>
                          </a:stretch>
                        </a:blipFill>
                      </a:tcPr>
                    </a:tc>
                    <a:tc>
                      <a:txBody>
                        <a:bodyPr/>
                        <a:lstStyle/>
                        <a:p>
                          <a:endParaRPr lang="en-US"/>
                        </a:p>
                      </a:txBody>
                      <a:tcPr>
                        <a:blipFill>
                          <a:blip r:embed="rId2"/>
                          <a:stretch>
                            <a:fillRect l="-247917" t="-4839" r="-248958" b="-6452"/>
                          </a:stretch>
                        </a:blipFill>
                      </a:tcPr>
                    </a:tc>
                    <a:tc>
                      <a:txBody>
                        <a:bodyPr/>
                        <a:lstStyle/>
                        <a:p>
                          <a:endParaRPr lang="en-US"/>
                        </a:p>
                      </a:txBody>
                      <a:tcPr>
                        <a:blipFill>
                          <a:blip r:embed="rId2"/>
                          <a:stretch>
                            <a:fillRect l="-276033" t="-4839" r="-97521" b="-6452"/>
                          </a:stretch>
                        </a:blipFill>
                      </a:tcPr>
                    </a:tc>
                    <a:tc>
                      <a:txBody>
                        <a:bodyPr/>
                        <a:lstStyle/>
                        <a:p>
                          <a:endParaRPr lang="en-US"/>
                        </a:p>
                      </a:txBody>
                      <a:tcPr>
                        <a:blipFill>
                          <a:blip r:embed="rId2"/>
                          <a:stretch>
                            <a:fillRect l="-390000" t="-4839" r="-1143" b="-6452"/>
                          </a:stretch>
                        </a:blipFill>
                      </a:tcPr>
                    </a:tc>
                    <a:extLst>
                      <a:ext uri="{0D108BD9-81ED-4DB2-BD59-A6C34878D82A}">
                        <a16:rowId xmlns:a16="http://schemas.microsoft.com/office/drawing/2014/main" val="1886236398"/>
                      </a:ext>
                    </a:extLst>
                  </a:tr>
                </a:tbl>
              </a:graphicData>
            </a:graphic>
          </p:graphicFrame>
        </mc:Fallback>
      </mc:AlternateContent>
    </p:spTree>
    <p:extLst>
      <p:ext uri="{BB962C8B-B14F-4D97-AF65-F5344CB8AC3E}">
        <p14:creationId xmlns:p14="http://schemas.microsoft.com/office/powerpoint/2010/main" val="1390952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F8BB1-1669-4C66-BA7C-1A270A15038D}"/>
              </a:ext>
            </a:extLst>
          </p:cNvPr>
          <p:cNvSpPr>
            <a:spLocks noGrp="1"/>
          </p:cNvSpPr>
          <p:nvPr>
            <p:ph type="title"/>
          </p:nvPr>
        </p:nvSpPr>
        <p:spPr>
          <a:xfrm>
            <a:off x="707231" y="152400"/>
            <a:ext cx="10777537" cy="677108"/>
          </a:xfrm>
        </p:spPr>
        <p:txBody>
          <a:bodyPr/>
          <a:lstStyle/>
          <a:p>
            <a:r>
              <a:rPr lang="en-IN" dirty="0"/>
              <a:t>                 Residual</a:t>
            </a:r>
          </a:p>
        </p:txBody>
      </p:sp>
      <p:pic>
        <p:nvPicPr>
          <p:cNvPr id="5" name="Picture 4">
            <a:extLst>
              <a:ext uri="{FF2B5EF4-FFF2-40B4-BE49-F238E27FC236}">
                <a16:creationId xmlns:a16="http://schemas.microsoft.com/office/drawing/2014/main" id="{EC613526-1C65-46A5-B6A7-6BEF1D4FF11A}"/>
              </a:ext>
            </a:extLst>
          </p:cNvPr>
          <p:cNvPicPr>
            <a:picLocks noChangeAspect="1"/>
          </p:cNvPicPr>
          <p:nvPr/>
        </p:nvPicPr>
        <p:blipFill>
          <a:blip r:embed="rId2"/>
          <a:stretch>
            <a:fillRect/>
          </a:stretch>
        </p:blipFill>
        <p:spPr>
          <a:xfrm>
            <a:off x="131618" y="2844785"/>
            <a:ext cx="7582958" cy="1514686"/>
          </a:xfrm>
          <a:prstGeom prst="rect">
            <a:avLst/>
          </a:prstGeom>
        </p:spPr>
      </p:pic>
      <p:pic>
        <p:nvPicPr>
          <p:cNvPr id="7" name="Picture 6">
            <a:extLst>
              <a:ext uri="{FF2B5EF4-FFF2-40B4-BE49-F238E27FC236}">
                <a16:creationId xmlns:a16="http://schemas.microsoft.com/office/drawing/2014/main" id="{F30D318A-C545-4AE8-8FC2-496A53E6342B}"/>
              </a:ext>
            </a:extLst>
          </p:cNvPr>
          <p:cNvPicPr>
            <a:picLocks noChangeAspect="1"/>
          </p:cNvPicPr>
          <p:nvPr/>
        </p:nvPicPr>
        <p:blipFill>
          <a:blip r:embed="rId3"/>
          <a:stretch>
            <a:fillRect/>
          </a:stretch>
        </p:blipFill>
        <p:spPr>
          <a:xfrm>
            <a:off x="142009" y="990600"/>
            <a:ext cx="7925906" cy="1724266"/>
          </a:xfrm>
          <a:prstGeom prst="rect">
            <a:avLst/>
          </a:prstGeom>
        </p:spPr>
      </p:pic>
      <p:pic>
        <p:nvPicPr>
          <p:cNvPr id="8" name="Picture 7">
            <a:extLst>
              <a:ext uri="{FF2B5EF4-FFF2-40B4-BE49-F238E27FC236}">
                <a16:creationId xmlns:a16="http://schemas.microsoft.com/office/drawing/2014/main" id="{4C7D7509-BB4B-4DF3-8AB6-3ED2BAEC6B96}"/>
              </a:ext>
            </a:extLst>
          </p:cNvPr>
          <p:cNvPicPr>
            <a:picLocks noChangeAspect="1"/>
          </p:cNvPicPr>
          <p:nvPr/>
        </p:nvPicPr>
        <p:blipFill>
          <a:blip r:embed="rId4"/>
          <a:stretch>
            <a:fillRect/>
          </a:stretch>
        </p:blipFill>
        <p:spPr>
          <a:xfrm>
            <a:off x="351588" y="4800600"/>
            <a:ext cx="7163800" cy="1524213"/>
          </a:xfrm>
          <a:prstGeom prst="rect">
            <a:avLst/>
          </a:prstGeom>
        </p:spPr>
      </p:pic>
    </p:spTree>
    <p:extLst>
      <p:ext uri="{BB962C8B-B14F-4D97-AF65-F5344CB8AC3E}">
        <p14:creationId xmlns:p14="http://schemas.microsoft.com/office/powerpoint/2010/main" val="344435679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06824" y="2920491"/>
            <a:ext cx="3038475" cy="817880"/>
          </a:xfrm>
          <a:prstGeom prst="rect">
            <a:avLst/>
          </a:prstGeom>
        </p:spPr>
        <p:txBody>
          <a:bodyPr vert="horz" wrap="square" lIns="0" tIns="12700" rIns="0" bIns="0" rtlCol="0">
            <a:spAutoFit/>
          </a:bodyPr>
          <a:lstStyle/>
          <a:p>
            <a:pPr marL="12700">
              <a:lnSpc>
                <a:spcPct val="100000"/>
              </a:lnSpc>
              <a:spcBef>
                <a:spcPts val="100"/>
              </a:spcBef>
            </a:pPr>
            <a:r>
              <a:rPr sz="5200" b="1" spc="-630" dirty="0">
                <a:latin typeface="Verdana"/>
                <a:cs typeface="Verdana"/>
              </a:rPr>
              <a:t>Summary</a:t>
            </a:r>
            <a:endParaRPr sz="5200">
              <a:latin typeface="Verdana"/>
              <a:cs typeface="Verdana"/>
            </a:endParaRPr>
          </a:p>
        </p:txBody>
      </p:sp>
      <p:grpSp>
        <p:nvGrpSpPr>
          <p:cNvPr id="3" name="object 3"/>
          <p:cNvGrpSpPr/>
          <p:nvPr/>
        </p:nvGrpSpPr>
        <p:grpSpPr>
          <a:xfrm>
            <a:off x="5080508" y="669516"/>
            <a:ext cx="6289040" cy="1759585"/>
            <a:chOff x="5080508" y="669516"/>
            <a:chExt cx="6289040" cy="1759585"/>
          </a:xfrm>
        </p:grpSpPr>
        <p:sp>
          <p:nvSpPr>
            <p:cNvPr id="4" name="object 4"/>
            <p:cNvSpPr/>
            <p:nvPr/>
          </p:nvSpPr>
          <p:spPr>
            <a:xfrm>
              <a:off x="5093208" y="682216"/>
              <a:ext cx="6263640" cy="1734185"/>
            </a:xfrm>
            <a:custGeom>
              <a:avLst/>
              <a:gdLst/>
              <a:ahLst/>
              <a:cxnLst/>
              <a:rect l="l" t="t" r="r" b="b"/>
              <a:pathLst>
                <a:path w="6263640" h="1734185">
                  <a:moveTo>
                    <a:pt x="5974610" y="0"/>
                  </a:moveTo>
                  <a:lnTo>
                    <a:pt x="289029" y="0"/>
                  </a:lnTo>
                  <a:lnTo>
                    <a:pt x="242147" y="3782"/>
                  </a:lnTo>
                  <a:lnTo>
                    <a:pt x="197673" y="14734"/>
                  </a:lnTo>
                  <a:lnTo>
                    <a:pt x="156203" y="32260"/>
                  </a:lnTo>
                  <a:lnTo>
                    <a:pt x="118332" y="55765"/>
                  </a:lnTo>
                  <a:lnTo>
                    <a:pt x="84654" y="84654"/>
                  </a:lnTo>
                  <a:lnTo>
                    <a:pt x="55765" y="118332"/>
                  </a:lnTo>
                  <a:lnTo>
                    <a:pt x="32260" y="156204"/>
                  </a:lnTo>
                  <a:lnTo>
                    <a:pt x="14734" y="197674"/>
                  </a:lnTo>
                  <a:lnTo>
                    <a:pt x="3782" y="242148"/>
                  </a:lnTo>
                  <a:lnTo>
                    <a:pt x="0" y="289030"/>
                  </a:lnTo>
                  <a:lnTo>
                    <a:pt x="0" y="1445129"/>
                  </a:lnTo>
                  <a:lnTo>
                    <a:pt x="3782" y="1492011"/>
                  </a:lnTo>
                  <a:lnTo>
                    <a:pt x="14734" y="1536484"/>
                  </a:lnTo>
                  <a:lnTo>
                    <a:pt x="32260" y="1577954"/>
                  </a:lnTo>
                  <a:lnTo>
                    <a:pt x="55765" y="1615826"/>
                  </a:lnTo>
                  <a:lnTo>
                    <a:pt x="84654" y="1649503"/>
                  </a:lnTo>
                  <a:lnTo>
                    <a:pt x="118332" y="1678392"/>
                  </a:lnTo>
                  <a:lnTo>
                    <a:pt x="156203" y="1701897"/>
                  </a:lnTo>
                  <a:lnTo>
                    <a:pt x="197673" y="1719423"/>
                  </a:lnTo>
                  <a:lnTo>
                    <a:pt x="242147" y="1730375"/>
                  </a:lnTo>
                  <a:lnTo>
                    <a:pt x="289029" y="1734158"/>
                  </a:lnTo>
                  <a:lnTo>
                    <a:pt x="5974610" y="1734158"/>
                  </a:lnTo>
                  <a:lnTo>
                    <a:pt x="6021492" y="1730375"/>
                  </a:lnTo>
                  <a:lnTo>
                    <a:pt x="6065966" y="1719423"/>
                  </a:lnTo>
                  <a:lnTo>
                    <a:pt x="6107436" y="1701897"/>
                  </a:lnTo>
                  <a:lnTo>
                    <a:pt x="6145307" y="1678392"/>
                  </a:lnTo>
                  <a:lnTo>
                    <a:pt x="6178985" y="1649503"/>
                  </a:lnTo>
                  <a:lnTo>
                    <a:pt x="6207874" y="1615826"/>
                  </a:lnTo>
                  <a:lnTo>
                    <a:pt x="6231379" y="1577954"/>
                  </a:lnTo>
                  <a:lnTo>
                    <a:pt x="6248905" y="1536484"/>
                  </a:lnTo>
                  <a:lnTo>
                    <a:pt x="6259857" y="1492011"/>
                  </a:lnTo>
                  <a:lnTo>
                    <a:pt x="6263640" y="1445129"/>
                  </a:lnTo>
                  <a:lnTo>
                    <a:pt x="6263640" y="289030"/>
                  </a:lnTo>
                  <a:lnTo>
                    <a:pt x="6259857" y="242148"/>
                  </a:lnTo>
                  <a:lnTo>
                    <a:pt x="6248905" y="197674"/>
                  </a:lnTo>
                  <a:lnTo>
                    <a:pt x="6231379" y="156204"/>
                  </a:lnTo>
                  <a:lnTo>
                    <a:pt x="6207874" y="118332"/>
                  </a:lnTo>
                  <a:lnTo>
                    <a:pt x="6178985" y="84654"/>
                  </a:lnTo>
                  <a:lnTo>
                    <a:pt x="6145307" y="55765"/>
                  </a:lnTo>
                  <a:lnTo>
                    <a:pt x="6107436" y="32260"/>
                  </a:lnTo>
                  <a:lnTo>
                    <a:pt x="6065966" y="14734"/>
                  </a:lnTo>
                  <a:lnTo>
                    <a:pt x="6021492" y="3782"/>
                  </a:lnTo>
                  <a:lnTo>
                    <a:pt x="5974610" y="0"/>
                  </a:lnTo>
                  <a:close/>
                </a:path>
              </a:pathLst>
            </a:custGeom>
            <a:solidFill>
              <a:srgbClr val="4F81BD"/>
            </a:solidFill>
          </p:spPr>
          <p:txBody>
            <a:bodyPr wrap="square" lIns="0" tIns="0" rIns="0" bIns="0" rtlCol="0"/>
            <a:lstStyle/>
            <a:p>
              <a:endParaRPr/>
            </a:p>
          </p:txBody>
        </p:sp>
        <p:sp>
          <p:nvSpPr>
            <p:cNvPr id="5" name="object 5"/>
            <p:cNvSpPr/>
            <p:nvPr/>
          </p:nvSpPr>
          <p:spPr>
            <a:xfrm>
              <a:off x="5093208" y="682216"/>
              <a:ext cx="6263640" cy="1734185"/>
            </a:xfrm>
            <a:custGeom>
              <a:avLst/>
              <a:gdLst/>
              <a:ahLst/>
              <a:cxnLst/>
              <a:rect l="l" t="t" r="r" b="b"/>
              <a:pathLst>
                <a:path w="6263640" h="1734185">
                  <a:moveTo>
                    <a:pt x="0" y="289029"/>
                  </a:moveTo>
                  <a:lnTo>
                    <a:pt x="3782" y="242147"/>
                  </a:lnTo>
                  <a:lnTo>
                    <a:pt x="14734" y="197674"/>
                  </a:lnTo>
                  <a:lnTo>
                    <a:pt x="32260" y="156204"/>
                  </a:lnTo>
                  <a:lnTo>
                    <a:pt x="55765" y="118332"/>
                  </a:lnTo>
                  <a:lnTo>
                    <a:pt x="84654" y="84654"/>
                  </a:lnTo>
                  <a:lnTo>
                    <a:pt x="118332" y="55766"/>
                  </a:lnTo>
                  <a:lnTo>
                    <a:pt x="156203" y="32260"/>
                  </a:lnTo>
                  <a:lnTo>
                    <a:pt x="197673" y="14734"/>
                  </a:lnTo>
                  <a:lnTo>
                    <a:pt x="242146" y="3782"/>
                  </a:lnTo>
                  <a:lnTo>
                    <a:pt x="289028" y="0"/>
                  </a:lnTo>
                  <a:lnTo>
                    <a:pt x="5974611" y="0"/>
                  </a:lnTo>
                  <a:lnTo>
                    <a:pt x="6021493" y="3782"/>
                  </a:lnTo>
                  <a:lnTo>
                    <a:pt x="6065966" y="14734"/>
                  </a:lnTo>
                  <a:lnTo>
                    <a:pt x="6107436" y="32260"/>
                  </a:lnTo>
                  <a:lnTo>
                    <a:pt x="6145307" y="55766"/>
                  </a:lnTo>
                  <a:lnTo>
                    <a:pt x="6178985" y="84654"/>
                  </a:lnTo>
                  <a:lnTo>
                    <a:pt x="6207874" y="118332"/>
                  </a:lnTo>
                  <a:lnTo>
                    <a:pt x="6231379" y="156204"/>
                  </a:lnTo>
                  <a:lnTo>
                    <a:pt x="6248905" y="197674"/>
                  </a:lnTo>
                  <a:lnTo>
                    <a:pt x="6259857" y="242147"/>
                  </a:lnTo>
                  <a:lnTo>
                    <a:pt x="6263640" y="289029"/>
                  </a:lnTo>
                  <a:lnTo>
                    <a:pt x="6263640" y="1445129"/>
                  </a:lnTo>
                  <a:lnTo>
                    <a:pt x="6259857" y="1492011"/>
                  </a:lnTo>
                  <a:lnTo>
                    <a:pt x="6248905" y="1536484"/>
                  </a:lnTo>
                  <a:lnTo>
                    <a:pt x="6231379" y="1577955"/>
                  </a:lnTo>
                  <a:lnTo>
                    <a:pt x="6207874" y="1615826"/>
                  </a:lnTo>
                  <a:lnTo>
                    <a:pt x="6178985" y="1649504"/>
                  </a:lnTo>
                  <a:lnTo>
                    <a:pt x="6145307" y="1678393"/>
                  </a:lnTo>
                  <a:lnTo>
                    <a:pt x="6107436" y="1701898"/>
                  </a:lnTo>
                  <a:lnTo>
                    <a:pt x="6065966" y="1719424"/>
                  </a:lnTo>
                  <a:lnTo>
                    <a:pt x="6021493" y="1730376"/>
                  </a:lnTo>
                  <a:lnTo>
                    <a:pt x="5974611" y="1734159"/>
                  </a:lnTo>
                  <a:lnTo>
                    <a:pt x="289028" y="1734159"/>
                  </a:lnTo>
                  <a:lnTo>
                    <a:pt x="242146" y="1730376"/>
                  </a:lnTo>
                  <a:lnTo>
                    <a:pt x="197673" y="1719424"/>
                  </a:lnTo>
                  <a:lnTo>
                    <a:pt x="156203" y="1701898"/>
                  </a:lnTo>
                  <a:lnTo>
                    <a:pt x="118332" y="1678393"/>
                  </a:lnTo>
                  <a:lnTo>
                    <a:pt x="84654" y="1649504"/>
                  </a:lnTo>
                  <a:lnTo>
                    <a:pt x="55765" y="1615826"/>
                  </a:lnTo>
                  <a:lnTo>
                    <a:pt x="32260" y="1577955"/>
                  </a:lnTo>
                  <a:lnTo>
                    <a:pt x="14734" y="1536484"/>
                  </a:lnTo>
                  <a:lnTo>
                    <a:pt x="3782" y="1492011"/>
                  </a:lnTo>
                  <a:lnTo>
                    <a:pt x="0" y="1445129"/>
                  </a:lnTo>
                  <a:lnTo>
                    <a:pt x="0" y="289029"/>
                  </a:lnTo>
                  <a:close/>
                </a:path>
              </a:pathLst>
            </a:custGeom>
            <a:ln w="25400">
              <a:solidFill>
                <a:srgbClr val="4F81BD"/>
              </a:solidFill>
            </a:ln>
          </p:spPr>
          <p:txBody>
            <a:bodyPr wrap="square" lIns="0" tIns="0" rIns="0" bIns="0" rtlCol="0"/>
            <a:lstStyle/>
            <a:p>
              <a:endParaRPr/>
            </a:p>
          </p:txBody>
        </p:sp>
      </p:grpSp>
      <p:sp>
        <p:nvSpPr>
          <p:cNvPr id="6" name="object 6"/>
          <p:cNvSpPr txBox="1">
            <a:spLocks noGrp="1"/>
          </p:cNvSpPr>
          <p:nvPr>
            <p:ph type="title"/>
          </p:nvPr>
        </p:nvSpPr>
        <p:spPr>
          <a:xfrm>
            <a:off x="5283272" y="1050543"/>
            <a:ext cx="5673090" cy="942975"/>
          </a:xfrm>
          <a:prstGeom prst="rect">
            <a:avLst/>
          </a:prstGeom>
        </p:spPr>
        <p:txBody>
          <a:bodyPr vert="horz" wrap="square" lIns="0" tIns="50800" rIns="0" bIns="0" rtlCol="0">
            <a:spAutoFit/>
          </a:bodyPr>
          <a:lstStyle/>
          <a:p>
            <a:pPr marL="12700" marR="5080">
              <a:lnSpc>
                <a:spcPts val="3500"/>
              </a:lnSpc>
              <a:spcBef>
                <a:spcPts val="400"/>
              </a:spcBef>
            </a:pPr>
            <a:r>
              <a:rPr sz="3100" b="0" spc="-280" dirty="0">
                <a:solidFill>
                  <a:srgbClr val="FFFFFF"/>
                </a:solidFill>
                <a:latin typeface="Verdana"/>
                <a:cs typeface="Verdana"/>
              </a:rPr>
              <a:t>LOWESS</a:t>
            </a:r>
            <a:r>
              <a:rPr sz="3100" b="0" spc="-225" dirty="0">
                <a:solidFill>
                  <a:srgbClr val="FFFFFF"/>
                </a:solidFill>
                <a:latin typeface="Verdana"/>
                <a:cs typeface="Verdana"/>
              </a:rPr>
              <a:t> </a:t>
            </a:r>
            <a:r>
              <a:rPr sz="3100" b="0" spc="110" dirty="0">
                <a:solidFill>
                  <a:srgbClr val="FFFFFF"/>
                </a:solidFill>
                <a:latin typeface="Verdana"/>
                <a:cs typeface="Verdana"/>
              </a:rPr>
              <a:t>and</a:t>
            </a:r>
            <a:r>
              <a:rPr sz="3100" b="0" spc="-220" dirty="0">
                <a:solidFill>
                  <a:srgbClr val="FFFFFF"/>
                </a:solidFill>
                <a:latin typeface="Verdana"/>
                <a:cs typeface="Verdana"/>
              </a:rPr>
              <a:t> </a:t>
            </a:r>
            <a:r>
              <a:rPr sz="3100" b="0" spc="-315" dirty="0">
                <a:solidFill>
                  <a:srgbClr val="FFFFFF"/>
                </a:solidFill>
                <a:latin typeface="Verdana"/>
                <a:cs typeface="Verdana"/>
              </a:rPr>
              <a:t>LOESS</a:t>
            </a:r>
            <a:r>
              <a:rPr sz="3100" b="0" spc="-220" dirty="0">
                <a:solidFill>
                  <a:srgbClr val="FFFFFF"/>
                </a:solidFill>
                <a:latin typeface="Verdana"/>
                <a:cs typeface="Verdana"/>
              </a:rPr>
              <a:t> </a:t>
            </a:r>
            <a:r>
              <a:rPr sz="3100" b="0" spc="-185" dirty="0">
                <a:solidFill>
                  <a:srgbClr val="FFFFFF"/>
                </a:solidFill>
                <a:latin typeface="Verdana"/>
                <a:cs typeface="Verdana"/>
              </a:rPr>
              <a:t>fit</a:t>
            </a:r>
            <a:r>
              <a:rPr sz="3100" b="0" spc="-225" dirty="0">
                <a:solidFill>
                  <a:srgbClr val="FFFFFF"/>
                </a:solidFill>
                <a:latin typeface="Verdana"/>
                <a:cs typeface="Verdana"/>
              </a:rPr>
              <a:t> </a:t>
            </a:r>
            <a:r>
              <a:rPr sz="3100" b="0" spc="240" dirty="0">
                <a:solidFill>
                  <a:srgbClr val="FFFFFF"/>
                </a:solidFill>
                <a:latin typeface="Verdana"/>
                <a:cs typeface="Verdana"/>
              </a:rPr>
              <a:t>a</a:t>
            </a:r>
            <a:r>
              <a:rPr sz="3100" b="0" spc="-220" dirty="0">
                <a:solidFill>
                  <a:srgbClr val="FFFFFF"/>
                </a:solidFill>
                <a:latin typeface="Verdana"/>
                <a:cs typeface="Verdana"/>
              </a:rPr>
              <a:t> </a:t>
            </a:r>
            <a:r>
              <a:rPr sz="3100" b="0" spc="-10" dirty="0">
                <a:solidFill>
                  <a:srgbClr val="FFFFFF"/>
                </a:solidFill>
                <a:latin typeface="Verdana"/>
                <a:cs typeface="Verdana"/>
              </a:rPr>
              <a:t>curve </a:t>
            </a:r>
            <a:r>
              <a:rPr sz="3100" b="0" spc="-20" dirty="0">
                <a:solidFill>
                  <a:srgbClr val="FFFFFF"/>
                </a:solidFill>
                <a:latin typeface="Verdana"/>
                <a:cs typeface="Verdana"/>
              </a:rPr>
              <a:t>to</a:t>
            </a:r>
            <a:r>
              <a:rPr sz="3100" b="0" spc="-225" dirty="0">
                <a:solidFill>
                  <a:srgbClr val="FFFFFF"/>
                </a:solidFill>
                <a:latin typeface="Verdana"/>
                <a:cs typeface="Verdana"/>
              </a:rPr>
              <a:t> </a:t>
            </a:r>
            <a:r>
              <a:rPr sz="3100" b="0" spc="55" dirty="0">
                <a:solidFill>
                  <a:srgbClr val="FFFFFF"/>
                </a:solidFill>
                <a:latin typeface="Verdana"/>
                <a:cs typeface="Verdana"/>
              </a:rPr>
              <a:t>local</a:t>
            </a:r>
            <a:r>
              <a:rPr sz="3100" b="0" spc="-225" dirty="0">
                <a:solidFill>
                  <a:srgbClr val="FFFFFF"/>
                </a:solidFill>
                <a:latin typeface="Verdana"/>
                <a:cs typeface="Verdana"/>
              </a:rPr>
              <a:t> </a:t>
            </a:r>
            <a:r>
              <a:rPr sz="3100" b="0" spc="-120" dirty="0">
                <a:solidFill>
                  <a:srgbClr val="FFFFFF"/>
                </a:solidFill>
                <a:latin typeface="Verdana"/>
                <a:cs typeface="Verdana"/>
              </a:rPr>
              <a:t>partitions</a:t>
            </a:r>
            <a:r>
              <a:rPr sz="3100" b="0" spc="-225" dirty="0">
                <a:solidFill>
                  <a:srgbClr val="FFFFFF"/>
                </a:solidFill>
                <a:latin typeface="Verdana"/>
                <a:cs typeface="Verdana"/>
              </a:rPr>
              <a:t> </a:t>
            </a:r>
            <a:r>
              <a:rPr sz="3100" b="0" dirty="0">
                <a:solidFill>
                  <a:srgbClr val="FFFFFF"/>
                </a:solidFill>
                <a:latin typeface="Verdana"/>
                <a:cs typeface="Verdana"/>
              </a:rPr>
              <a:t>of</a:t>
            </a:r>
            <a:r>
              <a:rPr sz="3100" b="0" spc="-225" dirty="0">
                <a:solidFill>
                  <a:srgbClr val="FFFFFF"/>
                </a:solidFill>
                <a:latin typeface="Verdana"/>
                <a:cs typeface="Verdana"/>
              </a:rPr>
              <a:t> </a:t>
            </a:r>
            <a:r>
              <a:rPr sz="3100" b="0" spc="-45" dirty="0">
                <a:solidFill>
                  <a:srgbClr val="FFFFFF"/>
                </a:solidFill>
                <a:latin typeface="Verdana"/>
                <a:cs typeface="Verdana"/>
              </a:rPr>
              <a:t>the</a:t>
            </a:r>
            <a:r>
              <a:rPr sz="3100" b="0" spc="-220" dirty="0">
                <a:solidFill>
                  <a:srgbClr val="FFFFFF"/>
                </a:solidFill>
                <a:latin typeface="Verdana"/>
                <a:cs typeface="Verdana"/>
              </a:rPr>
              <a:t> </a:t>
            </a:r>
            <a:r>
              <a:rPr sz="3100" b="0" spc="95" dirty="0">
                <a:solidFill>
                  <a:srgbClr val="FFFFFF"/>
                </a:solidFill>
                <a:latin typeface="Verdana"/>
                <a:cs typeface="Verdana"/>
              </a:rPr>
              <a:t>data</a:t>
            </a:r>
            <a:endParaRPr sz="3100" dirty="0">
              <a:latin typeface="Verdana"/>
              <a:cs typeface="Verdana"/>
            </a:endParaRPr>
          </a:p>
        </p:txBody>
      </p:sp>
      <p:grpSp>
        <p:nvGrpSpPr>
          <p:cNvPr id="7" name="object 7"/>
          <p:cNvGrpSpPr/>
          <p:nvPr/>
        </p:nvGrpSpPr>
        <p:grpSpPr>
          <a:xfrm>
            <a:off x="5080508" y="2492955"/>
            <a:ext cx="6289040" cy="1759585"/>
            <a:chOff x="5080508" y="2492955"/>
            <a:chExt cx="6289040" cy="1759585"/>
          </a:xfrm>
        </p:grpSpPr>
        <p:sp>
          <p:nvSpPr>
            <p:cNvPr id="8" name="object 8"/>
            <p:cNvSpPr/>
            <p:nvPr/>
          </p:nvSpPr>
          <p:spPr>
            <a:xfrm>
              <a:off x="5093208" y="2505655"/>
              <a:ext cx="6263640" cy="1734185"/>
            </a:xfrm>
            <a:custGeom>
              <a:avLst/>
              <a:gdLst/>
              <a:ahLst/>
              <a:cxnLst/>
              <a:rect l="l" t="t" r="r" b="b"/>
              <a:pathLst>
                <a:path w="6263640" h="1734185">
                  <a:moveTo>
                    <a:pt x="5974610" y="0"/>
                  </a:moveTo>
                  <a:lnTo>
                    <a:pt x="289029" y="0"/>
                  </a:lnTo>
                  <a:lnTo>
                    <a:pt x="242147" y="3782"/>
                  </a:lnTo>
                  <a:lnTo>
                    <a:pt x="197673" y="14735"/>
                  </a:lnTo>
                  <a:lnTo>
                    <a:pt x="156203" y="32261"/>
                  </a:lnTo>
                  <a:lnTo>
                    <a:pt x="118332" y="55766"/>
                  </a:lnTo>
                  <a:lnTo>
                    <a:pt x="84654" y="84655"/>
                  </a:lnTo>
                  <a:lnTo>
                    <a:pt x="55765" y="118333"/>
                  </a:lnTo>
                  <a:lnTo>
                    <a:pt x="32260" y="156204"/>
                  </a:lnTo>
                  <a:lnTo>
                    <a:pt x="14734" y="197674"/>
                  </a:lnTo>
                  <a:lnTo>
                    <a:pt x="3782" y="242148"/>
                  </a:lnTo>
                  <a:lnTo>
                    <a:pt x="0" y="289030"/>
                  </a:lnTo>
                  <a:lnTo>
                    <a:pt x="0" y="1445129"/>
                  </a:lnTo>
                  <a:lnTo>
                    <a:pt x="3782" y="1492011"/>
                  </a:lnTo>
                  <a:lnTo>
                    <a:pt x="14734" y="1536485"/>
                  </a:lnTo>
                  <a:lnTo>
                    <a:pt x="32260" y="1577955"/>
                  </a:lnTo>
                  <a:lnTo>
                    <a:pt x="55765" y="1615827"/>
                  </a:lnTo>
                  <a:lnTo>
                    <a:pt x="84654" y="1649504"/>
                  </a:lnTo>
                  <a:lnTo>
                    <a:pt x="118332" y="1678393"/>
                  </a:lnTo>
                  <a:lnTo>
                    <a:pt x="156203" y="1701898"/>
                  </a:lnTo>
                  <a:lnTo>
                    <a:pt x="197673" y="1719424"/>
                  </a:lnTo>
                  <a:lnTo>
                    <a:pt x="242147" y="1730376"/>
                  </a:lnTo>
                  <a:lnTo>
                    <a:pt x="289029" y="1734159"/>
                  </a:lnTo>
                  <a:lnTo>
                    <a:pt x="5974610" y="1734159"/>
                  </a:lnTo>
                  <a:lnTo>
                    <a:pt x="6021492" y="1730376"/>
                  </a:lnTo>
                  <a:lnTo>
                    <a:pt x="6065966" y="1719424"/>
                  </a:lnTo>
                  <a:lnTo>
                    <a:pt x="6107436" y="1701898"/>
                  </a:lnTo>
                  <a:lnTo>
                    <a:pt x="6145307" y="1678393"/>
                  </a:lnTo>
                  <a:lnTo>
                    <a:pt x="6178985" y="1649504"/>
                  </a:lnTo>
                  <a:lnTo>
                    <a:pt x="6207874" y="1615827"/>
                  </a:lnTo>
                  <a:lnTo>
                    <a:pt x="6231379" y="1577955"/>
                  </a:lnTo>
                  <a:lnTo>
                    <a:pt x="6248905" y="1536485"/>
                  </a:lnTo>
                  <a:lnTo>
                    <a:pt x="6259857" y="1492011"/>
                  </a:lnTo>
                  <a:lnTo>
                    <a:pt x="6263640" y="1445129"/>
                  </a:lnTo>
                  <a:lnTo>
                    <a:pt x="6263640" y="289030"/>
                  </a:lnTo>
                  <a:lnTo>
                    <a:pt x="6259857" y="242148"/>
                  </a:lnTo>
                  <a:lnTo>
                    <a:pt x="6248905" y="197674"/>
                  </a:lnTo>
                  <a:lnTo>
                    <a:pt x="6231379" y="156204"/>
                  </a:lnTo>
                  <a:lnTo>
                    <a:pt x="6207874" y="118333"/>
                  </a:lnTo>
                  <a:lnTo>
                    <a:pt x="6178985" y="84655"/>
                  </a:lnTo>
                  <a:lnTo>
                    <a:pt x="6145307" y="55766"/>
                  </a:lnTo>
                  <a:lnTo>
                    <a:pt x="6107436" y="32261"/>
                  </a:lnTo>
                  <a:lnTo>
                    <a:pt x="6065966" y="14735"/>
                  </a:lnTo>
                  <a:lnTo>
                    <a:pt x="6021492" y="3782"/>
                  </a:lnTo>
                  <a:lnTo>
                    <a:pt x="5974610" y="0"/>
                  </a:lnTo>
                  <a:close/>
                </a:path>
              </a:pathLst>
            </a:custGeom>
            <a:solidFill>
              <a:srgbClr val="4F81BD"/>
            </a:solidFill>
          </p:spPr>
          <p:txBody>
            <a:bodyPr wrap="square" lIns="0" tIns="0" rIns="0" bIns="0" rtlCol="0"/>
            <a:lstStyle/>
            <a:p>
              <a:endParaRPr/>
            </a:p>
          </p:txBody>
        </p:sp>
        <p:sp>
          <p:nvSpPr>
            <p:cNvPr id="9" name="object 9"/>
            <p:cNvSpPr/>
            <p:nvPr/>
          </p:nvSpPr>
          <p:spPr>
            <a:xfrm>
              <a:off x="5093208" y="2505655"/>
              <a:ext cx="6263640" cy="1734185"/>
            </a:xfrm>
            <a:custGeom>
              <a:avLst/>
              <a:gdLst/>
              <a:ahLst/>
              <a:cxnLst/>
              <a:rect l="l" t="t" r="r" b="b"/>
              <a:pathLst>
                <a:path w="6263640" h="1734185">
                  <a:moveTo>
                    <a:pt x="0" y="289029"/>
                  </a:moveTo>
                  <a:lnTo>
                    <a:pt x="3782" y="242147"/>
                  </a:lnTo>
                  <a:lnTo>
                    <a:pt x="14734" y="197674"/>
                  </a:lnTo>
                  <a:lnTo>
                    <a:pt x="32260" y="156204"/>
                  </a:lnTo>
                  <a:lnTo>
                    <a:pt x="55765" y="118332"/>
                  </a:lnTo>
                  <a:lnTo>
                    <a:pt x="84654" y="84654"/>
                  </a:lnTo>
                  <a:lnTo>
                    <a:pt x="118332" y="55766"/>
                  </a:lnTo>
                  <a:lnTo>
                    <a:pt x="156203" y="32260"/>
                  </a:lnTo>
                  <a:lnTo>
                    <a:pt x="197673" y="14734"/>
                  </a:lnTo>
                  <a:lnTo>
                    <a:pt x="242146" y="3782"/>
                  </a:lnTo>
                  <a:lnTo>
                    <a:pt x="289028" y="0"/>
                  </a:lnTo>
                  <a:lnTo>
                    <a:pt x="5974611" y="0"/>
                  </a:lnTo>
                  <a:lnTo>
                    <a:pt x="6021493" y="3782"/>
                  </a:lnTo>
                  <a:lnTo>
                    <a:pt x="6065966" y="14734"/>
                  </a:lnTo>
                  <a:lnTo>
                    <a:pt x="6107436" y="32260"/>
                  </a:lnTo>
                  <a:lnTo>
                    <a:pt x="6145307" y="55766"/>
                  </a:lnTo>
                  <a:lnTo>
                    <a:pt x="6178985" y="84654"/>
                  </a:lnTo>
                  <a:lnTo>
                    <a:pt x="6207874" y="118332"/>
                  </a:lnTo>
                  <a:lnTo>
                    <a:pt x="6231379" y="156204"/>
                  </a:lnTo>
                  <a:lnTo>
                    <a:pt x="6248905" y="197674"/>
                  </a:lnTo>
                  <a:lnTo>
                    <a:pt x="6259857" y="242147"/>
                  </a:lnTo>
                  <a:lnTo>
                    <a:pt x="6263640" y="289029"/>
                  </a:lnTo>
                  <a:lnTo>
                    <a:pt x="6263640" y="1445129"/>
                  </a:lnTo>
                  <a:lnTo>
                    <a:pt x="6259857" y="1492011"/>
                  </a:lnTo>
                  <a:lnTo>
                    <a:pt x="6248905" y="1536484"/>
                  </a:lnTo>
                  <a:lnTo>
                    <a:pt x="6231379" y="1577955"/>
                  </a:lnTo>
                  <a:lnTo>
                    <a:pt x="6207874" y="1615826"/>
                  </a:lnTo>
                  <a:lnTo>
                    <a:pt x="6178985" y="1649504"/>
                  </a:lnTo>
                  <a:lnTo>
                    <a:pt x="6145307" y="1678393"/>
                  </a:lnTo>
                  <a:lnTo>
                    <a:pt x="6107436" y="1701898"/>
                  </a:lnTo>
                  <a:lnTo>
                    <a:pt x="6065966" y="1719424"/>
                  </a:lnTo>
                  <a:lnTo>
                    <a:pt x="6021493" y="1730376"/>
                  </a:lnTo>
                  <a:lnTo>
                    <a:pt x="5974611" y="1734159"/>
                  </a:lnTo>
                  <a:lnTo>
                    <a:pt x="289028" y="1734159"/>
                  </a:lnTo>
                  <a:lnTo>
                    <a:pt x="242146" y="1730376"/>
                  </a:lnTo>
                  <a:lnTo>
                    <a:pt x="197673" y="1719424"/>
                  </a:lnTo>
                  <a:lnTo>
                    <a:pt x="156203" y="1701898"/>
                  </a:lnTo>
                  <a:lnTo>
                    <a:pt x="118332" y="1678393"/>
                  </a:lnTo>
                  <a:lnTo>
                    <a:pt x="84654" y="1649504"/>
                  </a:lnTo>
                  <a:lnTo>
                    <a:pt x="55765" y="1615826"/>
                  </a:lnTo>
                  <a:lnTo>
                    <a:pt x="32260" y="1577955"/>
                  </a:lnTo>
                  <a:lnTo>
                    <a:pt x="14734" y="1536484"/>
                  </a:lnTo>
                  <a:lnTo>
                    <a:pt x="3782" y="1492011"/>
                  </a:lnTo>
                  <a:lnTo>
                    <a:pt x="0" y="1445129"/>
                  </a:lnTo>
                  <a:lnTo>
                    <a:pt x="0" y="289029"/>
                  </a:lnTo>
                  <a:close/>
                </a:path>
              </a:pathLst>
            </a:custGeom>
            <a:ln w="25400">
              <a:solidFill>
                <a:srgbClr val="EEECE1"/>
              </a:solidFill>
            </a:ln>
          </p:spPr>
          <p:txBody>
            <a:bodyPr wrap="square" lIns="0" tIns="0" rIns="0" bIns="0" rtlCol="0"/>
            <a:lstStyle/>
            <a:p>
              <a:endParaRPr/>
            </a:p>
          </p:txBody>
        </p:sp>
      </p:grpSp>
      <p:sp>
        <p:nvSpPr>
          <p:cNvPr id="10" name="object 10"/>
          <p:cNvSpPr txBox="1"/>
          <p:nvPr/>
        </p:nvSpPr>
        <p:spPr>
          <a:xfrm>
            <a:off x="5283272" y="2876295"/>
            <a:ext cx="5393055" cy="939800"/>
          </a:xfrm>
          <a:prstGeom prst="rect">
            <a:avLst/>
          </a:prstGeom>
        </p:spPr>
        <p:txBody>
          <a:bodyPr vert="horz" wrap="square" lIns="0" tIns="52705" rIns="0" bIns="0" rtlCol="0">
            <a:spAutoFit/>
          </a:bodyPr>
          <a:lstStyle/>
          <a:p>
            <a:pPr marL="12700" marR="5080">
              <a:lnSpc>
                <a:spcPts val="3479"/>
              </a:lnSpc>
              <a:spcBef>
                <a:spcPts val="415"/>
              </a:spcBef>
            </a:pPr>
            <a:r>
              <a:rPr sz="3100" spc="-280" dirty="0">
                <a:solidFill>
                  <a:srgbClr val="FFFFFF"/>
                </a:solidFill>
                <a:latin typeface="Verdana"/>
                <a:cs typeface="Verdana"/>
              </a:rPr>
              <a:t>LOWESS</a:t>
            </a:r>
            <a:r>
              <a:rPr sz="3100" spc="-225" dirty="0">
                <a:solidFill>
                  <a:srgbClr val="FFFFFF"/>
                </a:solidFill>
                <a:latin typeface="Verdana"/>
                <a:cs typeface="Verdana"/>
              </a:rPr>
              <a:t> </a:t>
            </a:r>
            <a:r>
              <a:rPr sz="3100" spc="-240" dirty="0">
                <a:solidFill>
                  <a:srgbClr val="FFFFFF"/>
                </a:solidFill>
                <a:latin typeface="Verdana"/>
                <a:cs typeface="Verdana"/>
              </a:rPr>
              <a:t>fits</a:t>
            </a:r>
            <a:r>
              <a:rPr sz="3100" spc="-225" dirty="0">
                <a:solidFill>
                  <a:srgbClr val="FFFFFF"/>
                </a:solidFill>
                <a:latin typeface="Verdana"/>
                <a:cs typeface="Verdana"/>
              </a:rPr>
              <a:t> </a:t>
            </a:r>
            <a:r>
              <a:rPr sz="3100" spc="240" dirty="0">
                <a:solidFill>
                  <a:srgbClr val="FFFFFF"/>
                </a:solidFill>
                <a:latin typeface="Verdana"/>
                <a:cs typeface="Verdana"/>
              </a:rPr>
              <a:t>a</a:t>
            </a:r>
            <a:r>
              <a:rPr sz="3100" spc="-220" dirty="0">
                <a:solidFill>
                  <a:srgbClr val="FFFFFF"/>
                </a:solidFill>
                <a:latin typeface="Verdana"/>
                <a:cs typeface="Verdana"/>
              </a:rPr>
              <a:t> </a:t>
            </a:r>
            <a:r>
              <a:rPr sz="3100" spc="-105" dirty="0">
                <a:solidFill>
                  <a:srgbClr val="FFFFFF"/>
                </a:solidFill>
                <a:latin typeface="Verdana"/>
                <a:cs typeface="Verdana"/>
              </a:rPr>
              <a:t>line</a:t>
            </a:r>
            <a:r>
              <a:rPr sz="3100" spc="-225" dirty="0">
                <a:solidFill>
                  <a:srgbClr val="FFFFFF"/>
                </a:solidFill>
                <a:latin typeface="Verdana"/>
                <a:cs typeface="Verdana"/>
              </a:rPr>
              <a:t> </a:t>
            </a:r>
            <a:r>
              <a:rPr sz="3100" spc="110" dirty="0">
                <a:solidFill>
                  <a:srgbClr val="FFFFFF"/>
                </a:solidFill>
                <a:latin typeface="Verdana"/>
                <a:cs typeface="Verdana"/>
              </a:rPr>
              <a:t>and</a:t>
            </a:r>
            <a:r>
              <a:rPr sz="3100" spc="-220" dirty="0">
                <a:solidFill>
                  <a:srgbClr val="FFFFFF"/>
                </a:solidFill>
                <a:latin typeface="Verdana"/>
                <a:cs typeface="Verdana"/>
              </a:rPr>
              <a:t> </a:t>
            </a:r>
            <a:r>
              <a:rPr sz="3100" spc="-325" dirty="0">
                <a:solidFill>
                  <a:srgbClr val="FFFFFF"/>
                </a:solidFill>
                <a:latin typeface="Verdana"/>
                <a:cs typeface="Verdana"/>
              </a:rPr>
              <a:t>LOESS </a:t>
            </a:r>
            <a:r>
              <a:rPr sz="3100" spc="-240" dirty="0">
                <a:solidFill>
                  <a:srgbClr val="FFFFFF"/>
                </a:solidFill>
                <a:latin typeface="Verdana"/>
                <a:cs typeface="Verdana"/>
              </a:rPr>
              <a:t>fits</a:t>
            </a:r>
            <a:r>
              <a:rPr sz="3100" spc="-235" dirty="0">
                <a:solidFill>
                  <a:srgbClr val="FFFFFF"/>
                </a:solidFill>
                <a:latin typeface="Verdana"/>
                <a:cs typeface="Verdana"/>
              </a:rPr>
              <a:t> </a:t>
            </a:r>
            <a:r>
              <a:rPr sz="3100" spc="240" dirty="0">
                <a:solidFill>
                  <a:srgbClr val="FFFFFF"/>
                </a:solidFill>
                <a:latin typeface="Verdana"/>
                <a:cs typeface="Verdana"/>
              </a:rPr>
              <a:t>a</a:t>
            </a:r>
            <a:r>
              <a:rPr sz="3100" spc="-229" dirty="0">
                <a:solidFill>
                  <a:srgbClr val="FFFFFF"/>
                </a:solidFill>
                <a:latin typeface="Verdana"/>
                <a:cs typeface="Verdana"/>
              </a:rPr>
              <a:t> </a:t>
            </a:r>
            <a:r>
              <a:rPr sz="3100" spc="-10" dirty="0">
                <a:solidFill>
                  <a:srgbClr val="FFFFFF"/>
                </a:solidFill>
                <a:latin typeface="Verdana"/>
                <a:cs typeface="Verdana"/>
              </a:rPr>
              <a:t>polynomial</a:t>
            </a:r>
            <a:endParaRPr sz="3100" dirty="0">
              <a:latin typeface="Verdana"/>
              <a:cs typeface="Verdana"/>
            </a:endParaRPr>
          </a:p>
        </p:txBody>
      </p:sp>
      <p:grpSp>
        <p:nvGrpSpPr>
          <p:cNvPr id="11" name="object 11"/>
          <p:cNvGrpSpPr/>
          <p:nvPr/>
        </p:nvGrpSpPr>
        <p:grpSpPr>
          <a:xfrm>
            <a:off x="5080508" y="4316394"/>
            <a:ext cx="6289040" cy="1759585"/>
            <a:chOff x="5080508" y="4316394"/>
            <a:chExt cx="6289040" cy="1759585"/>
          </a:xfrm>
        </p:grpSpPr>
        <p:sp>
          <p:nvSpPr>
            <p:cNvPr id="12" name="object 12"/>
            <p:cNvSpPr/>
            <p:nvPr/>
          </p:nvSpPr>
          <p:spPr>
            <a:xfrm>
              <a:off x="5093208" y="4329094"/>
              <a:ext cx="6263640" cy="1734185"/>
            </a:xfrm>
            <a:custGeom>
              <a:avLst/>
              <a:gdLst/>
              <a:ahLst/>
              <a:cxnLst/>
              <a:rect l="l" t="t" r="r" b="b"/>
              <a:pathLst>
                <a:path w="6263640" h="1734185">
                  <a:moveTo>
                    <a:pt x="5974610" y="0"/>
                  </a:moveTo>
                  <a:lnTo>
                    <a:pt x="289029" y="0"/>
                  </a:lnTo>
                  <a:lnTo>
                    <a:pt x="242147" y="3782"/>
                  </a:lnTo>
                  <a:lnTo>
                    <a:pt x="197673" y="14734"/>
                  </a:lnTo>
                  <a:lnTo>
                    <a:pt x="156203" y="32260"/>
                  </a:lnTo>
                  <a:lnTo>
                    <a:pt x="118332" y="55765"/>
                  </a:lnTo>
                  <a:lnTo>
                    <a:pt x="84654" y="84654"/>
                  </a:lnTo>
                  <a:lnTo>
                    <a:pt x="55765" y="118332"/>
                  </a:lnTo>
                  <a:lnTo>
                    <a:pt x="32260" y="156204"/>
                  </a:lnTo>
                  <a:lnTo>
                    <a:pt x="14734" y="197674"/>
                  </a:lnTo>
                  <a:lnTo>
                    <a:pt x="3782" y="242148"/>
                  </a:lnTo>
                  <a:lnTo>
                    <a:pt x="0" y="289030"/>
                  </a:lnTo>
                  <a:lnTo>
                    <a:pt x="0" y="1445129"/>
                  </a:lnTo>
                  <a:lnTo>
                    <a:pt x="3782" y="1492011"/>
                  </a:lnTo>
                  <a:lnTo>
                    <a:pt x="14734" y="1536485"/>
                  </a:lnTo>
                  <a:lnTo>
                    <a:pt x="32260" y="1577955"/>
                  </a:lnTo>
                  <a:lnTo>
                    <a:pt x="55765" y="1615826"/>
                  </a:lnTo>
                  <a:lnTo>
                    <a:pt x="84654" y="1649504"/>
                  </a:lnTo>
                  <a:lnTo>
                    <a:pt x="118332" y="1678393"/>
                  </a:lnTo>
                  <a:lnTo>
                    <a:pt x="156203" y="1701898"/>
                  </a:lnTo>
                  <a:lnTo>
                    <a:pt x="197673" y="1719424"/>
                  </a:lnTo>
                  <a:lnTo>
                    <a:pt x="242147" y="1730376"/>
                  </a:lnTo>
                  <a:lnTo>
                    <a:pt x="289029" y="1734159"/>
                  </a:lnTo>
                  <a:lnTo>
                    <a:pt x="5974610" y="1734159"/>
                  </a:lnTo>
                  <a:lnTo>
                    <a:pt x="6021492" y="1730376"/>
                  </a:lnTo>
                  <a:lnTo>
                    <a:pt x="6065966" y="1719424"/>
                  </a:lnTo>
                  <a:lnTo>
                    <a:pt x="6107436" y="1701898"/>
                  </a:lnTo>
                  <a:lnTo>
                    <a:pt x="6145307" y="1678393"/>
                  </a:lnTo>
                  <a:lnTo>
                    <a:pt x="6178985" y="1649504"/>
                  </a:lnTo>
                  <a:lnTo>
                    <a:pt x="6207874" y="1615826"/>
                  </a:lnTo>
                  <a:lnTo>
                    <a:pt x="6231379" y="1577955"/>
                  </a:lnTo>
                  <a:lnTo>
                    <a:pt x="6248905" y="1536485"/>
                  </a:lnTo>
                  <a:lnTo>
                    <a:pt x="6259857" y="1492011"/>
                  </a:lnTo>
                  <a:lnTo>
                    <a:pt x="6263640" y="1445129"/>
                  </a:lnTo>
                  <a:lnTo>
                    <a:pt x="6263640" y="289030"/>
                  </a:lnTo>
                  <a:lnTo>
                    <a:pt x="6259857" y="242148"/>
                  </a:lnTo>
                  <a:lnTo>
                    <a:pt x="6248905" y="197674"/>
                  </a:lnTo>
                  <a:lnTo>
                    <a:pt x="6231379" y="156204"/>
                  </a:lnTo>
                  <a:lnTo>
                    <a:pt x="6207874" y="118332"/>
                  </a:lnTo>
                  <a:lnTo>
                    <a:pt x="6178985" y="84654"/>
                  </a:lnTo>
                  <a:lnTo>
                    <a:pt x="6145307" y="55765"/>
                  </a:lnTo>
                  <a:lnTo>
                    <a:pt x="6107436" y="32260"/>
                  </a:lnTo>
                  <a:lnTo>
                    <a:pt x="6065966" y="14734"/>
                  </a:lnTo>
                  <a:lnTo>
                    <a:pt x="6021492" y="3782"/>
                  </a:lnTo>
                  <a:lnTo>
                    <a:pt x="5974610" y="0"/>
                  </a:lnTo>
                  <a:close/>
                </a:path>
              </a:pathLst>
            </a:custGeom>
            <a:solidFill>
              <a:srgbClr val="4F81BD"/>
            </a:solidFill>
          </p:spPr>
          <p:txBody>
            <a:bodyPr wrap="square" lIns="0" tIns="0" rIns="0" bIns="0" rtlCol="0"/>
            <a:lstStyle/>
            <a:p>
              <a:endParaRPr/>
            </a:p>
          </p:txBody>
        </p:sp>
        <p:sp>
          <p:nvSpPr>
            <p:cNvPr id="13" name="object 13"/>
            <p:cNvSpPr/>
            <p:nvPr/>
          </p:nvSpPr>
          <p:spPr>
            <a:xfrm>
              <a:off x="5093208" y="4329094"/>
              <a:ext cx="6263640" cy="1734185"/>
            </a:xfrm>
            <a:custGeom>
              <a:avLst/>
              <a:gdLst/>
              <a:ahLst/>
              <a:cxnLst/>
              <a:rect l="l" t="t" r="r" b="b"/>
              <a:pathLst>
                <a:path w="6263640" h="1734185">
                  <a:moveTo>
                    <a:pt x="0" y="289029"/>
                  </a:moveTo>
                  <a:lnTo>
                    <a:pt x="3782" y="242147"/>
                  </a:lnTo>
                  <a:lnTo>
                    <a:pt x="14734" y="197674"/>
                  </a:lnTo>
                  <a:lnTo>
                    <a:pt x="32260" y="156204"/>
                  </a:lnTo>
                  <a:lnTo>
                    <a:pt x="55765" y="118332"/>
                  </a:lnTo>
                  <a:lnTo>
                    <a:pt x="84654" y="84654"/>
                  </a:lnTo>
                  <a:lnTo>
                    <a:pt x="118332" y="55766"/>
                  </a:lnTo>
                  <a:lnTo>
                    <a:pt x="156203" y="32260"/>
                  </a:lnTo>
                  <a:lnTo>
                    <a:pt x="197673" y="14734"/>
                  </a:lnTo>
                  <a:lnTo>
                    <a:pt x="242146" y="3782"/>
                  </a:lnTo>
                  <a:lnTo>
                    <a:pt x="289028" y="0"/>
                  </a:lnTo>
                  <a:lnTo>
                    <a:pt x="5974611" y="0"/>
                  </a:lnTo>
                  <a:lnTo>
                    <a:pt x="6021493" y="3782"/>
                  </a:lnTo>
                  <a:lnTo>
                    <a:pt x="6065966" y="14734"/>
                  </a:lnTo>
                  <a:lnTo>
                    <a:pt x="6107436" y="32260"/>
                  </a:lnTo>
                  <a:lnTo>
                    <a:pt x="6145307" y="55766"/>
                  </a:lnTo>
                  <a:lnTo>
                    <a:pt x="6178985" y="84654"/>
                  </a:lnTo>
                  <a:lnTo>
                    <a:pt x="6207874" y="118332"/>
                  </a:lnTo>
                  <a:lnTo>
                    <a:pt x="6231379" y="156204"/>
                  </a:lnTo>
                  <a:lnTo>
                    <a:pt x="6248905" y="197674"/>
                  </a:lnTo>
                  <a:lnTo>
                    <a:pt x="6259857" y="242147"/>
                  </a:lnTo>
                  <a:lnTo>
                    <a:pt x="6263640" y="289029"/>
                  </a:lnTo>
                  <a:lnTo>
                    <a:pt x="6263640" y="1445129"/>
                  </a:lnTo>
                  <a:lnTo>
                    <a:pt x="6259857" y="1492011"/>
                  </a:lnTo>
                  <a:lnTo>
                    <a:pt x="6248905" y="1536484"/>
                  </a:lnTo>
                  <a:lnTo>
                    <a:pt x="6231379" y="1577955"/>
                  </a:lnTo>
                  <a:lnTo>
                    <a:pt x="6207874" y="1615826"/>
                  </a:lnTo>
                  <a:lnTo>
                    <a:pt x="6178985" y="1649504"/>
                  </a:lnTo>
                  <a:lnTo>
                    <a:pt x="6145307" y="1678393"/>
                  </a:lnTo>
                  <a:lnTo>
                    <a:pt x="6107436" y="1701898"/>
                  </a:lnTo>
                  <a:lnTo>
                    <a:pt x="6065966" y="1719424"/>
                  </a:lnTo>
                  <a:lnTo>
                    <a:pt x="6021493" y="1730376"/>
                  </a:lnTo>
                  <a:lnTo>
                    <a:pt x="5974611" y="1734159"/>
                  </a:lnTo>
                  <a:lnTo>
                    <a:pt x="289028" y="1734159"/>
                  </a:lnTo>
                  <a:lnTo>
                    <a:pt x="242146" y="1730376"/>
                  </a:lnTo>
                  <a:lnTo>
                    <a:pt x="197673" y="1719424"/>
                  </a:lnTo>
                  <a:lnTo>
                    <a:pt x="156203" y="1701898"/>
                  </a:lnTo>
                  <a:lnTo>
                    <a:pt x="118332" y="1678393"/>
                  </a:lnTo>
                  <a:lnTo>
                    <a:pt x="84654" y="1649504"/>
                  </a:lnTo>
                  <a:lnTo>
                    <a:pt x="55765" y="1615826"/>
                  </a:lnTo>
                  <a:lnTo>
                    <a:pt x="32260" y="1577955"/>
                  </a:lnTo>
                  <a:lnTo>
                    <a:pt x="14734" y="1536484"/>
                  </a:lnTo>
                  <a:lnTo>
                    <a:pt x="3782" y="1492011"/>
                  </a:lnTo>
                  <a:lnTo>
                    <a:pt x="0" y="1445129"/>
                  </a:lnTo>
                  <a:lnTo>
                    <a:pt x="0" y="289029"/>
                  </a:lnTo>
                  <a:close/>
                </a:path>
              </a:pathLst>
            </a:custGeom>
            <a:ln w="25400">
              <a:solidFill>
                <a:srgbClr val="EEECE1"/>
              </a:solidFill>
            </a:ln>
          </p:spPr>
          <p:txBody>
            <a:bodyPr wrap="square" lIns="0" tIns="0" rIns="0" bIns="0" rtlCol="0"/>
            <a:lstStyle/>
            <a:p>
              <a:endParaRPr/>
            </a:p>
          </p:txBody>
        </p:sp>
      </p:grpSp>
      <p:sp>
        <p:nvSpPr>
          <p:cNvPr id="14" name="object 14"/>
          <p:cNvSpPr txBox="1"/>
          <p:nvPr/>
        </p:nvSpPr>
        <p:spPr>
          <a:xfrm>
            <a:off x="5283272" y="4482591"/>
            <a:ext cx="5862320" cy="1372870"/>
          </a:xfrm>
          <a:prstGeom prst="rect">
            <a:avLst/>
          </a:prstGeom>
        </p:spPr>
        <p:txBody>
          <a:bodyPr vert="horz" wrap="square" lIns="0" tIns="47625" rIns="0" bIns="0" rtlCol="0">
            <a:spAutoFit/>
          </a:bodyPr>
          <a:lstStyle/>
          <a:p>
            <a:pPr marL="12700" marR="5080">
              <a:lnSpc>
                <a:spcPct val="92600"/>
              </a:lnSpc>
              <a:spcBef>
                <a:spcPts val="375"/>
              </a:spcBef>
            </a:pPr>
            <a:r>
              <a:rPr sz="3100" spc="-280" dirty="0">
                <a:solidFill>
                  <a:srgbClr val="FFFFFF"/>
                </a:solidFill>
                <a:latin typeface="Verdana"/>
                <a:cs typeface="Verdana"/>
              </a:rPr>
              <a:t>LOWESS</a:t>
            </a:r>
            <a:r>
              <a:rPr sz="3100" spc="-210" dirty="0">
                <a:solidFill>
                  <a:srgbClr val="FFFFFF"/>
                </a:solidFill>
                <a:latin typeface="Verdana"/>
                <a:cs typeface="Verdana"/>
              </a:rPr>
              <a:t> </a:t>
            </a:r>
            <a:r>
              <a:rPr sz="3100" spc="-110" dirty="0">
                <a:solidFill>
                  <a:srgbClr val="FFFFFF"/>
                </a:solidFill>
                <a:latin typeface="Verdana"/>
                <a:cs typeface="Verdana"/>
              </a:rPr>
              <a:t>only</a:t>
            </a:r>
            <a:r>
              <a:rPr sz="3100" spc="-210" dirty="0">
                <a:solidFill>
                  <a:srgbClr val="FFFFFF"/>
                </a:solidFill>
                <a:latin typeface="Verdana"/>
                <a:cs typeface="Verdana"/>
              </a:rPr>
              <a:t> </a:t>
            </a:r>
            <a:r>
              <a:rPr sz="3100" spc="-190" dirty="0">
                <a:solidFill>
                  <a:srgbClr val="FFFFFF"/>
                </a:solidFill>
                <a:latin typeface="Verdana"/>
                <a:cs typeface="Verdana"/>
              </a:rPr>
              <a:t>works</a:t>
            </a:r>
            <a:r>
              <a:rPr sz="3100" spc="-210" dirty="0">
                <a:solidFill>
                  <a:srgbClr val="FFFFFF"/>
                </a:solidFill>
                <a:latin typeface="Verdana"/>
                <a:cs typeface="Verdana"/>
              </a:rPr>
              <a:t> </a:t>
            </a:r>
            <a:r>
              <a:rPr sz="3100" spc="-125" dirty="0">
                <a:solidFill>
                  <a:srgbClr val="FFFFFF"/>
                </a:solidFill>
                <a:latin typeface="Verdana"/>
                <a:cs typeface="Verdana"/>
              </a:rPr>
              <a:t>with</a:t>
            </a:r>
            <a:r>
              <a:rPr sz="3100" spc="-210" dirty="0">
                <a:solidFill>
                  <a:srgbClr val="FFFFFF"/>
                </a:solidFill>
                <a:latin typeface="Verdana"/>
                <a:cs typeface="Verdana"/>
              </a:rPr>
              <a:t> </a:t>
            </a:r>
            <a:r>
              <a:rPr sz="3100" spc="-335" dirty="0">
                <a:solidFill>
                  <a:srgbClr val="FFFFFF"/>
                </a:solidFill>
                <a:latin typeface="Verdana"/>
                <a:cs typeface="Verdana"/>
              </a:rPr>
              <a:t>1-</a:t>
            </a:r>
            <a:r>
              <a:rPr sz="3100" spc="-50" dirty="0">
                <a:solidFill>
                  <a:srgbClr val="FFFFFF"/>
                </a:solidFill>
                <a:latin typeface="Verdana"/>
                <a:cs typeface="Verdana"/>
              </a:rPr>
              <a:t>D </a:t>
            </a:r>
            <a:r>
              <a:rPr sz="3100" spc="114" dirty="0">
                <a:solidFill>
                  <a:srgbClr val="FFFFFF"/>
                </a:solidFill>
                <a:latin typeface="Verdana"/>
                <a:cs typeface="Verdana"/>
              </a:rPr>
              <a:t>data</a:t>
            </a:r>
            <a:r>
              <a:rPr sz="3100" spc="-225" dirty="0">
                <a:solidFill>
                  <a:srgbClr val="FFFFFF"/>
                </a:solidFill>
                <a:latin typeface="Verdana"/>
                <a:cs typeface="Verdana"/>
              </a:rPr>
              <a:t> </a:t>
            </a:r>
            <a:r>
              <a:rPr sz="3100" spc="110" dirty="0">
                <a:solidFill>
                  <a:srgbClr val="FFFFFF"/>
                </a:solidFill>
                <a:latin typeface="Verdana"/>
                <a:cs typeface="Verdana"/>
              </a:rPr>
              <a:t>and</a:t>
            </a:r>
            <a:r>
              <a:rPr sz="3100" spc="-220" dirty="0">
                <a:solidFill>
                  <a:srgbClr val="FFFFFF"/>
                </a:solidFill>
                <a:latin typeface="Verdana"/>
                <a:cs typeface="Verdana"/>
              </a:rPr>
              <a:t> </a:t>
            </a:r>
            <a:r>
              <a:rPr sz="3100" spc="-315" dirty="0">
                <a:solidFill>
                  <a:srgbClr val="FFFFFF"/>
                </a:solidFill>
                <a:latin typeface="Verdana"/>
                <a:cs typeface="Verdana"/>
              </a:rPr>
              <a:t>LOESS</a:t>
            </a:r>
            <a:r>
              <a:rPr sz="3100" spc="-225" dirty="0">
                <a:solidFill>
                  <a:srgbClr val="FFFFFF"/>
                </a:solidFill>
                <a:latin typeface="Verdana"/>
                <a:cs typeface="Verdana"/>
              </a:rPr>
              <a:t> </a:t>
            </a:r>
            <a:r>
              <a:rPr sz="3100" spc="180" dirty="0">
                <a:solidFill>
                  <a:srgbClr val="FFFFFF"/>
                </a:solidFill>
                <a:latin typeface="Verdana"/>
                <a:cs typeface="Verdana"/>
              </a:rPr>
              <a:t>can</a:t>
            </a:r>
            <a:r>
              <a:rPr sz="3100" spc="-220" dirty="0">
                <a:solidFill>
                  <a:srgbClr val="FFFFFF"/>
                </a:solidFill>
                <a:latin typeface="Verdana"/>
                <a:cs typeface="Verdana"/>
              </a:rPr>
              <a:t> </a:t>
            </a:r>
            <a:r>
              <a:rPr sz="3100" spc="-140" dirty="0">
                <a:solidFill>
                  <a:srgbClr val="FFFFFF"/>
                </a:solidFill>
                <a:latin typeface="Verdana"/>
                <a:cs typeface="Verdana"/>
              </a:rPr>
              <a:t>work</a:t>
            </a:r>
            <a:r>
              <a:rPr sz="3100" spc="-225" dirty="0">
                <a:solidFill>
                  <a:srgbClr val="FFFFFF"/>
                </a:solidFill>
                <a:latin typeface="Verdana"/>
                <a:cs typeface="Verdana"/>
              </a:rPr>
              <a:t> </a:t>
            </a:r>
            <a:r>
              <a:rPr sz="3100" spc="-65" dirty="0">
                <a:solidFill>
                  <a:srgbClr val="FFFFFF"/>
                </a:solidFill>
                <a:latin typeface="Verdana"/>
                <a:cs typeface="Verdana"/>
              </a:rPr>
              <a:t>with </a:t>
            </a:r>
            <a:r>
              <a:rPr sz="3100" spc="-229" dirty="0">
                <a:solidFill>
                  <a:srgbClr val="FFFFFF"/>
                </a:solidFill>
                <a:latin typeface="Verdana"/>
                <a:cs typeface="Verdana"/>
              </a:rPr>
              <a:t>N-</a:t>
            </a:r>
            <a:r>
              <a:rPr sz="3100" spc="-105" dirty="0">
                <a:solidFill>
                  <a:srgbClr val="FFFFFF"/>
                </a:solidFill>
                <a:latin typeface="Verdana"/>
                <a:cs typeface="Verdana"/>
              </a:rPr>
              <a:t>D</a:t>
            </a:r>
            <a:r>
              <a:rPr sz="3100" spc="-215" dirty="0">
                <a:solidFill>
                  <a:srgbClr val="FFFFFF"/>
                </a:solidFill>
                <a:latin typeface="Verdana"/>
                <a:cs typeface="Verdana"/>
              </a:rPr>
              <a:t> </a:t>
            </a:r>
            <a:r>
              <a:rPr sz="3100" spc="95" dirty="0">
                <a:solidFill>
                  <a:srgbClr val="FFFFFF"/>
                </a:solidFill>
                <a:latin typeface="Verdana"/>
                <a:cs typeface="Verdana"/>
              </a:rPr>
              <a:t>data</a:t>
            </a:r>
            <a:endParaRPr sz="3100" dirty="0">
              <a:latin typeface="Verdana"/>
              <a:cs typeface="Verdana"/>
            </a:endParaRPr>
          </a:p>
        </p:txBody>
      </p:sp>
      <p:sp>
        <p:nvSpPr>
          <p:cNvPr id="15" name="object 15"/>
          <p:cNvSpPr txBox="1"/>
          <p:nvPr/>
        </p:nvSpPr>
        <p:spPr>
          <a:xfrm>
            <a:off x="11164252" y="6432927"/>
            <a:ext cx="109855" cy="212725"/>
          </a:xfrm>
          <a:prstGeom prst="rect">
            <a:avLst/>
          </a:prstGeom>
        </p:spPr>
        <p:txBody>
          <a:bodyPr vert="horz" wrap="square" lIns="0" tIns="13335" rIns="0" bIns="0" rtlCol="0">
            <a:spAutoFit/>
          </a:bodyPr>
          <a:lstStyle/>
          <a:p>
            <a:pPr marL="12700">
              <a:lnSpc>
                <a:spcPct val="100000"/>
              </a:lnSpc>
              <a:spcBef>
                <a:spcPts val="105"/>
              </a:spcBef>
            </a:pPr>
            <a:r>
              <a:rPr sz="1200" spc="-50" dirty="0">
                <a:solidFill>
                  <a:srgbClr val="898989"/>
                </a:solidFill>
                <a:latin typeface="Verdana"/>
                <a:cs typeface="Verdana"/>
              </a:rPr>
              <a:t>9</a:t>
            </a:r>
            <a:endParaRPr sz="1200">
              <a:latin typeface="Verdana"/>
              <a:cs typeface="Verdana"/>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12700" marR="5080">
              <a:lnSpc>
                <a:spcPct val="99600"/>
              </a:lnSpc>
              <a:spcBef>
                <a:spcPts val="135"/>
              </a:spcBef>
            </a:pPr>
            <a:r>
              <a:rPr sz="7200" spc="-605" dirty="0"/>
              <a:t>Seasonal</a:t>
            </a:r>
            <a:r>
              <a:rPr sz="7200" spc="-440" dirty="0"/>
              <a:t> </a:t>
            </a:r>
            <a:r>
              <a:rPr sz="7200" spc="-409" dirty="0"/>
              <a:t>and</a:t>
            </a:r>
            <a:r>
              <a:rPr sz="7200" spc="-440" dirty="0"/>
              <a:t> </a:t>
            </a:r>
            <a:r>
              <a:rPr sz="7200" spc="-925" dirty="0"/>
              <a:t>Trend </a:t>
            </a:r>
            <a:r>
              <a:rPr sz="7200" spc="-545" dirty="0"/>
              <a:t>decomposition</a:t>
            </a:r>
            <a:r>
              <a:rPr sz="7200" spc="-440" dirty="0"/>
              <a:t> </a:t>
            </a:r>
            <a:r>
              <a:rPr sz="7200" spc="-790" dirty="0"/>
              <a:t>using </a:t>
            </a:r>
            <a:r>
              <a:rPr sz="7200" spc="-1090" dirty="0"/>
              <a:t>LOESS</a:t>
            </a:r>
            <a:r>
              <a:rPr sz="7200" spc="-440" dirty="0"/>
              <a:t> </a:t>
            </a:r>
            <a:r>
              <a:rPr sz="7200" spc="-1430" dirty="0"/>
              <a:t>(STL)</a:t>
            </a:r>
            <a:r>
              <a:rPr sz="7200" spc="-445" dirty="0"/>
              <a:t> </a:t>
            </a:r>
            <a:r>
              <a:rPr sz="7200" spc="-450" dirty="0"/>
              <a:t>-</a:t>
            </a:r>
            <a:r>
              <a:rPr sz="7200" spc="-445" dirty="0"/>
              <a:t> </a:t>
            </a:r>
            <a:r>
              <a:rPr sz="7200" spc="-660" dirty="0"/>
              <a:t>Overview</a:t>
            </a:r>
            <a:endParaRPr sz="7200"/>
          </a:p>
        </p:txBody>
      </p:sp>
      <p:sp>
        <p:nvSpPr>
          <p:cNvPr id="3" name="object 3"/>
          <p:cNvSpPr txBox="1"/>
          <p:nvPr/>
        </p:nvSpPr>
        <p:spPr>
          <a:xfrm>
            <a:off x="8281351" y="4600955"/>
            <a:ext cx="2985770" cy="946150"/>
          </a:xfrm>
          <a:prstGeom prst="rect">
            <a:avLst/>
          </a:prstGeom>
        </p:spPr>
        <p:txBody>
          <a:bodyPr vert="horz" wrap="square" lIns="0" tIns="72390" rIns="0" bIns="0" rtlCol="0">
            <a:spAutoFit/>
          </a:bodyPr>
          <a:lstStyle/>
          <a:p>
            <a:pPr marL="12700" marR="5080" indent="828675">
              <a:lnSpc>
                <a:spcPts val="3410"/>
              </a:lnSpc>
              <a:spcBef>
                <a:spcPts val="570"/>
              </a:spcBef>
            </a:pPr>
            <a:r>
              <a:rPr sz="3200" b="1" spc="-420" dirty="0">
                <a:solidFill>
                  <a:srgbClr val="898989"/>
                </a:solidFill>
                <a:latin typeface="Verdana"/>
                <a:cs typeface="Verdana"/>
              </a:rPr>
              <a:t>Time</a:t>
            </a:r>
            <a:r>
              <a:rPr sz="3200" b="1" spc="-195" dirty="0">
                <a:solidFill>
                  <a:srgbClr val="898989"/>
                </a:solidFill>
                <a:latin typeface="Verdana"/>
                <a:cs typeface="Verdana"/>
              </a:rPr>
              <a:t> </a:t>
            </a:r>
            <a:r>
              <a:rPr sz="3200" b="1" spc="-360" dirty="0">
                <a:solidFill>
                  <a:srgbClr val="898989"/>
                </a:solidFill>
                <a:latin typeface="Verdana"/>
                <a:cs typeface="Verdana"/>
              </a:rPr>
              <a:t>series </a:t>
            </a:r>
            <a:r>
              <a:rPr sz="3200" b="1" spc="-240" dirty="0">
                <a:solidFill>
                  <a:srgbClr val="898989"/>
                </a:solidFill>
                <a:latin typeface="Verdana"/>
                <a:cs typeface="Verdana"/>
              </a:rPr>
              <a:t>decomposition</a:t>
            </a:r>
            <a:endParaRPr sz="3200">
              <a:latin typeface="Verdana"/>
              <a:cs typeface="Verdana"/>
            </a:endParaRPr>
          </a:p>
        </p:txBody>
      </p:sp>
      <p:grpSp>
        <p:nvGrpSpPr>
          <p:cNvPr id="4" name="object 4"/>
          <p:cNvGrpSpPr/>
          <p:nvPr/>
        </p:nvGrpSpPr>
        <p:grpSpPr>
          <a:xfrm>
            <a:off x="841247" y="4294795"/>
            <a:ext cx="10506710" cy="55244"/>
            <a:chOff x="841247" y="4294795"/>
            <a:chExt cx="10506710" cy="55244"/>
          </a:xfrm>
        </p:grpSpPr>
        <p:sp>
          <p:nvSpPr>
            <p:cNvPr id="5" name="object 5"/>
            <p:cNvSpPr/>
            <p:nvPr/>
          </p:nvSpPr>
          <p:spPr>
            <a:xfrm>
              <a:off x="841247" y="4331166"/>
              <a:ext cx="6560184" cy="18415"/>
            </a:xfrm>
            <a:custGeom>
              <a:avLst/>
              <a:gdLst/>
              <a:ahLst/>
              <a:cxnLst/>
              <a:rect l="l" t="t" r="r" b="b"/>
              <a:pathLst>
                <a:path w="6560184" h="18414">
                  <a:moveTo>
                    <a:pt x="0" y="18287"/>
                  </a:moveTo>
                  <a:lnTo>
                    <a:pt x="6559675" y="18287"/>
                  </a:lnTo>
                  <a:lnTo>
                    <a:pt x="6559675" y="0"/>
                  </a:lnTo>
                  <a:lnTo>
                    <a:pt x="0" y="0"/>
                  </a:lnTo>
                  <a:lnTo>
                    <a:pt x="0" y="18287"/>
                  </a:lnTo>
                  <a:close/>
                </a:path>
              </a:pathLst>
            </a:custGeom>
            <a:solidFill>
              <a:srgbClr val="D5D5D5"/>
            </a:solidFill>
          </p:spPr>
          <p:txBody>
            <a:bodyPr wrap="square" lIns="0" tIns="0" rIns="0" bIns="0" rtlCol="0"/>
            <a:lstStyle/>
            <a:p>
              <a:endParaRPr/>
            </a:p>
          </p:txBody>
        </p:sp>
        <p:sp>
          <p:nvSpPr>
            <p:cNvPr id="6" name="object 6"/>
            <p:cNvSpPr/>
            <p:nvPr/>
          </p:nvSpPr>
          <p:spPr>
            <a:xfrm>
              <a:off x="7400923" y="4294795"/>
              <a:ext cx="3947160" cy="55244"/>
            </a:xfrm>
            <a:custGeom>
              <a:avLst/>
              <a:gdLst/>
              <a:ahLst/>
              <a:cxnLst/>
              <a:rect l="l" t="t" r="r" b="b"/>
              <a:pathLst>
                <a:path w="3947159" h="55245">
                  <a:moveTo>
                    <a:pt x="3946779" y="0"/>
                  </a:moveTo>
                  <a:lnTo>
                    <a:pt x="0" y="0"/>
                  </a:lnTo>
                  <a:lnTo>
                    <a:pt x="0" y="54863"/>
                  </a:lnTo>
                  <a:lnTo>
                    <a:pt x="3946779" y="54863"/>
                  </a:lnTo>
                  <a:lnTo>
                    <a:pt x="3946779" y="0"/>
                  </a:lnTo>
                  <a:close/>
                </a:path>
              </a:pathLst>
            </a:custGeom>
            <a:solidFill>
              <a:srgbClr val="C0504D"/>
            </a:solidFill>
          </p:spPr>
          <p:txBody>
            <a:bodyPr wrap="square" lIns="0" tIns="0" rIns="0" bIns="0" rtlCol="0"/>
            <a:lstStyle/>
            <a:p>
              <a:endParaRPr/>
            </a:p>
          </p:txBody>
        </p:sp>
      </p:grpSp>
      <p:sp>
        <p:nvSpPr>
          <p:cNvPr id="7" name="object 7"/>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1</a:t>
            </a:r>
            <a:endParaRPr sz="1200">
              <a:latin typeface="Verdana"/>
              <a:cs typeface="Verdana"/>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3281" y="701547"/>
            <a:ext cx="2866390" cy="817880"/>
          </a:xfrm>
          <a:prstGeom prst="rect">
            <a:avLst/>
          </a:prstGeom>
        </p:spPr>
        <p:txBody>
          <a:bodyPr vert="horz" wrap="square" lIns="0" tIns="12700" rIns="0" bIns="0" rtlCol="0">
            <a:spAutoFit/>
          </a:bodyPr>
          <a:lstStyle/>
          <a:p>
            <a:pPr marL="12700">
              <a:lnSpc>
                <a:spcPct val="100000"/>
              </a:lnSpc>
              <a:spcBef>
                <a:spcPts val="100"/>
              </a:spcBef>
            </a:pPr>
            <a:r>
              <a:rPr sz="5200" spc="-484" dirty="0"/>
              <a:t>Contents</a:t>
            </a:r>
            <a:endParaRPr sz="5200"/>
          </a:p>
        </p:txBody>
      </p:sp>
      <p:grpSp>
        <p:nvGrpSpPr>
          <p:cNvPr id="3" name="object 3"/>
          <p:cNvGrpSpPr/>
          <p:nvPr/>
        </p:nvGrpSpPr>
        <p:grpSpPr>
          <a:xfrm>
            <a:off x="1517249" y="2403792"/>
            <a:ext cx="1887220" cy="1887220"/>
            <a:chOff x="1517249" y="2403792"/>
            <a:chExt cx="1887220" cy="1887220"/>
          </a:xfrm>
        </p:grpSpPr>
        <p:sp>
          <p:nvSpPr>
            <p:cNvPr id="4" name="object 4"/>
            <p:cNvSpPr/>
            <p:nvPr/>
          </p:nvSpPr>
          <p:spPr>
            <a:xfrm>
              <a:off x="1517249" y="2403792"/>
              <a:ext cx="1887220" cy="1887220"/>
            </a:xfrm>
            <a:custGeom>
              <a:avLst/>
              <a:gdLst/>
              <a:ahLst/>
              <a:cxnLst/>
              <a:rect l="l" t="t" r="r" b="b"/>
              <a:pathLst>
                <a:path w="1887220" h="1887220">
                  <a:moveTo>
                    <a:pt x="1887186" y="0"/>
                  </a:moveTo>
                  <a:lnTo>
                    <a:pt x="561004" y="0"/>
                  </a:lnTo>
                  <a:lnTo>
                    <a:pt x="512599" y="2059"/>
                  </a:lnTo>
                  <a:lnTo>
                    <a:pt x="465336" y="8124"/>
                  </a:lnTo>
                  <a:lnTo>
                    <a:pt x="419386" y="18027"/>
                  </a:lnTo>
                  <a:lnTo>
                    <a:pt x="374916" y="31600"/>
                  </a:lnTo>
                  <a:lnTo>
                    <a:pt x="332094" y="48673"/>
                  </a:lnTo>
                  <a:lnTo>
                    <a:pt x="291090" y="69080"/>
                  </a:lnTo>
                  <a:lnTo>
                    <a:pt x="252071" y="92650"/>
                  </a:lnTo>
                  <a:lnTo>
                    <a:pt x="215205" y="119216"/>
                  </a:lnTo>
                  <a:lnTo>
                    <a:pt x="180662" y="148610"/>
                  </a:lnTo>
                  <a:lnTo>
                    <a:pt x="148610" y="180662"/>
                  </a:lnTo>
                  <a:lnTo>
                    <a:pt x="119216" y="215205"/>
                  </a:lnTo>
                  <a:lnTo>
                    <a:pt x="92650" y="252071"/>
                  </a:lnTo>
                  <a:lnTo>
                    <a:pt x="69080" y="291090"/>
                  </a:lnTo>
                  <a:lnTo>
                    <a:pt x="48673" y="332094"/>
                  </a:lnTo>
                  <a:lnTo>
                    <a:pt x="31600" y="374916"/>
                  </a:lnTo>
                  <a:lnTo>
                    <a:pt x="18027" y="419386"/>
                  </a:lnTo>
                  <a:lnTo>
                    <a:pt x="8124" y="465336"/>
                  </a:lnTo>
                  <a:lnTo>
                    <a:pt x="2059" y="512599"/>
                  </a:lnTo>
                  <a:lnTo>
                    <a:pt x="0" y="561004"/>
                  </a:lnTo>
                  <a:lnTo>
                    <a:pt x="0" y="1887186"/>
                  </a:lnTo>
                  <a:lnTo>
                    <a:pt x="1326182" y="1887186"/>
                  </a:lnTo>
                  <a:lnTo>
                    <a:pt x="1374587" y="1885127"/>
                  </a:lnTo>
                  <a:lnTo>
                    <a:pt x="1421850" y="1879062"/>
                  </a:lnTo>
                  <a:lnTo>
                    <a:pt x="1467800" y="1869159"/>
                  </a:lnTo>
                  <a:lnTo>
                    <a:pt x="1512270" y="1855586"/>
                  </a:lnTo>
                  <a:lnTo>
                    <a:pt x="1555092" y="1838513"/>
                  </a:lnTo>
                  <a:lnTo>
                    <a:pt x="1596096" y="1818106"/>
                  </a:lnTo>
                  <a:lnTo>
                    <a:pt x="1635115" y="1794536"/>
                  </a:lnTo>
                  <a:lnTo>
                    <a:pt x="1671981" y="1767970"/>
                  </a:lnTo>
                  <a:lnTo>
                    <a:pt x="1706524" y="1738576"/>
                  </a:lnTo>
                  <a:lnTo>
                    <a:pt x="1738576" y="1706524"/>
                  </a:lnTo>
                  <a:lnTo>
                    <a:pt x="1767970" y="1671981"/>
                  </a:lnTo>
                  <a:lnTo>
                    <a:pt x="1794536" y="1635115"/>
                  </a:lnTo>
                  <a:lnTo>
                    <a:pt x="1818106" y="1596096"/>
                  </a:lnTo>
                  <a:lnTo>
                    <a:pt x="1838513" y="1555092"/>
                  </a:lnTo>
                  <a:lnTo>
                    <a:pt x="1855586" y="1512270"/>
                  </a:lnTo>
                  <a:lnTo>
                    <a:pt x="1869159" y="1467800"/>
                  </a:lnTo>
                  <a:lnTo>
                    <a:pt x="1879062" y="1421850"/>
                  </a:lnTo>
                  <a:lnTo>
                    <a:pt x="1885127" y="1374587"/>
                  </a:lnTo>
                  <a:lnTo>
                    <a:pt x="1887186" y="1326182"/>
                  </a:lnTo>
                  <a:lnTo>
                    <a:pt x="1887186" y="0"/>
                  </a:lnTo>
                  <a:close/>
                </a:path>
              </a:pathLst>
            </a:custGeom>
            <a:solidFill>
              <a:srgbClr val="4F81BD"/>
            </a:solidFill>
          </p:spPr>
          <p:txBody>
            <a:bodyPr wrap="square" lIns="0" tIns="0" rIns="0" bIns="0" rtlCol="0"/>
            <a:lstStyle/>
            <a:p>
              <a:endParaRPr/>
            </a:p>
          </p:txBody>
        </p:sp>
        <p:pic>
          <p:nvPicPr>
            <p:cNvPr id="5" name="object 5"/>
            <p:cNvPicPr/>
            <p:nvPr/>
          </p:nvPicPr>
          <p:blipFill>
            <a:blip r:embed="rId2" cstate="print"/>
            <a:stretch>
              <a:fillRect/>
            </a:stretch>
          </p:blipFill>
          <p:spPr>
            <a:xfrm>
              <a:off x="1917191" y="2804159"/>
              <a:ext cx="1085088" cy="1085088"/>
            </a:xfrm>
            <a:prstGeom prst="rect">
              <a:avLst/>
            </a:prstGeom>
          </p:spPr>
        </p:pic>
      </p:grpSp>
      <p:sp>
        <p:nvSpPr>
          <p:cNvPr id="6" name="object 6"/>
          <p:cNvSpPr txBox="1"/>
          <p:nvPr/>
        </p:nvSpPr>
        <p:spPr>
          <a:xfrm>
            <a:off x="1368643" y="4864608"/>
            <a:ext cx="2185035" cy="732790"/>
          </a:xfrm>
          <a:prstGeom prst="rect">
            <a:avLst/>
          </a:prstGeom>
        </p:spPr>
        <p:txBody>
          <a:bodyPr vert="horz" wrap="square" lIns="0" tIns="6350" rIns="0" bIns="0" rtlCol="0">
            <a:spAutoFit/>
          </a:bodyPr>
          <a:lstStyle/>
          <a:p>
            <a:pPr marL="645795" marR="5080" indent="-633730">
              <a:lnSpc>
                <a:spcPct val="101699"/>
              </a:lnSpc>
              <a:spcBef>
                <a:spcPts val="50"/>
              </a:spcBef>
            </a:pPr>
            <a:r>
              <a:rPr sz="2300" spc="-365" dirty="0">
                <a:solidFill>
                  <a:srgbClr val="4F81BD"/>
                </a:solidFill>
                <a:latin typeface="Verdana"/>
                <a:cs typeface="Verdana"/>
              </a:rPr>
              <a:t>STL</a:t>
            </a:r>
            <a:r>
              <a:rPr sz="2300" spc="-165" dirty="0">
                <a:solidFill>
                  <a:srgbClr val="4F81BD"/>
                </a:solidFill>
                <a:latin typeface="Verdana"/>
                <a:cs typeface="Verdana"/>
              </a:rPr>
              <a:t> </a:t>
            </a:r>
            <a:r>
              <a:rPr sz="2300" spc="-135" dirty="0">
                <a:solidFill>
                  <a:srgbClr val="4F81BD"/>
                </a:solidFill>
                <a:latin typeface="Verdana"/>
                <a:cs typeface="Verdana"/>
              </a:rPr>
              <a:t>TO</a:t>
            </a:r>
            <a:r>
              <a:rPr sz="2300" spc="-160" dirty="0">
                <a:solidFill>
                  <a:srgbClr val="4F81BD"/>
                </a:solidFill>
                <a:latin typeface="Verdana"/>
                <a:cs typeface="Verdana"/>
              </a:rPr>
              <a:t> EXTRACT </a:t>
            </a:r>
            <a:r>
              <a:rPr sz="2300" spc="-10" dirty="0">
                <a:solidFill>
                  <a:srgbClr val="4F81BD"/>
                </a:solidFill>
                <a:latin typeface="Verdana"/>
                <a:cs typeface="Verdana"/>
              </a:rPr>
              <a:t>TREND</a:t>
            </a:r>
            <a:endParaRPr sz="2300">
              <a:latin typeface="Verdana"/>
              <a:cs typeface="Verdana"/>
            </a:endParaRPr>
          </a:p>
        </p:txBody>
      </p:sp>
      <p:grpSp>
        <p:nvGrpSpPr>
          <p:cNvPr id="7" name="object 7"/>
          <p:cNvGrpSpPr/>
          <p:nvPr/>
        </p:nvGrpSpPr>
        <p:grpSpPr>
          <a:xfrm>
            <a:off x="5152405" y="2403792"/>
            <a:ext cx="1887220" cy="1887220"/>
            <a:chOff x="5152405" y="2403792"/>
            <a:chExt cx="1887220" cy="1887220"/>
          </a:xfrm>
        </p:grpSpPr>
        <p:sp>
          <p:nvSpPr>
            <p:cNvPr id="8" name="object 8"/>
            <p:cNvSpPr/>
            <p:nvPr/>
          </p:nvSpPr>
          <p:spPr>
            <a:xfrm>
              <a:off x="5152405" y="2403792"/>
              <a:ext cx="1887220" cy="1887220"/>
            </a:xfrm>
            <a:custGeom>
              <a:avLst/>
              <a:gdLst/>
              <a:ahLst/>
              <a:cxnLst/>
              <a:rect l="l" t="t" r="r" b="b"/>
              <a:pathLst>
                <a:path w="1887220" h="1887220">
                  <a:moveTo>
                    <a:pt x="1887186" y="0"/>
                  </a:moveTo>
                  <a:lnTo>
                    <a:pt x="561004" y="0"/>
                  </a:lnTo>
                  <a:lnTo>
                    <a:pt x="512599" y="2059"/>
                  </a:lnTo>
                  <a:lnTo>
                    <a:pt x="465336" y="8124"/>
                  </a:lnTo>
                  <a:lnTo>
                    <a:pt x="419386" y="18027"/>
                  </a:lnTo>
                  <a:lnTo>
                    <a:pt x="374916" y="31600"/>
                  </a:lnTo>
                  <a:lnTo>
                    <a:pt x="332094" y="48673"/>
                  </a:lnTo>
                  <a:lnTo>
                    <a:pt x="291090" y="69080"/>
                  </a:lnTo>
                  <a:lnTo>
                    <a:pt x="252071" y="92650"/>
                  </a:lnTo>
                  <a:lnTo>
                    <a:pt x="215205" y="119216"/>
                  </a:lnTo>
                  <a:lnTo>
                    <a:pt x="180662" y="148610"/>
                  </a:lnTo>
                  <a:lnTo>
                    <a:pt x="148610" y="180662"/>
                  </a:lnTo>
                  <a:lnTo>
                    <a:pt x="119216" y="215205"/>
                  </a:lnTo>
                  <a:lnTo>
                    <a:pt x="92650" y="252071"/>
                  </a:lnTo>
                  <a:lnTo>
                    <a:pt x="69080" y="291090"/>
                  </a:lnTo>
                  <a:lnTo>
                    <a:pt x="48673" y="332094"/>
                  </a:lnTo>
                  <a:lnTo>
                    <a:pt x="31600" y="374916"/>
                  </a:lnTo>
                  <a:lnTo>
                    <a:pt x="18027" y="419386"/>
                  </a:lnTo>
                  <a:lnTo>
                    <a:pt x="8124" y="465336"/>
                  </a:lnTo>
                  <a:lnTo>
                    <a:pt x="2059" y="512599"/>
                  </a:lnTo>
                  <a:lnTo>
                    <a:pt x="0" y="561004"/>
                  </a:lnTo>
                  <a:lnTo>
                    <a:pt x="0" y="1887186"/>
                  </a:lnTo>
                  <a:lnTo>
                    <a:pt x="1326182" y="1887186"/>
                  </a:lnTo>
                  <a:lnTo>
                    <a:pt x="1374587" y="1885127"/>
                  </a:lnTo>
                  <a:lnTo>
                    <a:pt x="1421850" y="1879062"/>
                  </a:lnTo>
                  <a:lnTo>
                    <a:pt x="1467800" y="1869159"/>
                  </a:lnTo>
                  <a:lnTo>
                    <a:pt x="1512270" y="1855586"/>
                  </a:lnTo>
                  <a:lnTo>
                    <a:pt x="1555092" y="1838513"/>
                  </a:lnTo>
                  <a:lnTo>
                    <a:pt x="1596096" y="1818106"/>
                  </a:lnTo>
                  <a:lnTo>
                    <a:pt x="1635115" y="1794536"/>
                  </a:lnTo>
                  <a:lnTo>
                    <a:pt x="1671981" y="1767970"/>
                  </a:lnTo>
                  <a:lnTo>
                    <a:pt x="1706524" y="1738576"/>
                  </a:lnTo>
                  <a:lnTo>
                    <a:pt x="1738576" y="1706524"/>
                  </a:lnTo>
                  <a:lnTo>
                    <a:pt x="1767970" y="1671981"/>
                  </a:lnTo>
                  <a:lnTo>
                    <a:pt x="1794536" y="1635115"/>
                  </a:lnTo>
                  <a:lnTo>
                    <a:pt x="1818106" y="1596096"/>
                  </a:lnTo>
                  <a:lnTo>
                    <a:pt x="1838513" y="1555092"/>
                  </a:lnTo>
                  <a:lnTo>
                    <a:pt x="1855586" y="1512270"/>
                  </a:lnTo>
                  <a:lnTo>
                    <a:pt x="1869159" y="1467800"/>
                  </a:lnTo>
                  <a:lnTo>
                    <a:pt x="1879062" y="1421850"/>
                  </a:lnTo>
                  <a:lnTo>
                    <a:pt x="1885127" y="1374587"/>
                  </a:lnTo>
                  <a:lnTo>
                    <a:pt x="1887186" y="1326182"/>
                  </a:lnTo>
                  <a:lnTo>
                    <a:pt x="1887186" y="0"/>
                  </a:lnTo>
                  <a:close/>
                </a:path>
              </a:pathLst>
            </a:custGeom>
            <a:solidFill>
              <a:srgbClr val="4F81BD"/>
            </a:solidFill>
          </p:spPr>
          <p:txBody>
            <a:bodyPr wrap="square" lIns="0" tIns="0" rIns="0" bIns="0" rtlCol="0"/>
            <a:lstStyle/>
            <a:p>
              <a:endParaRPr/>
            </a:p>
          </p:txBody>
        </p:sp>
        <p:pic>
          <p:nvPicPr>
            <p:cNvPr id="9" name="object 9"/>
            <p:cNvPicPr/>
            <p:nvPr/>
          </p:nvPicPr>
          <p:blipFill>
            <a:blip r:embed="rId3" cstate="print"/>
            <a:stretch>
              <a:fillRect/>
            </a:stretch>
          </p:blipFill>
          <p:spPr>
            <a:xfrm>
              <a:off x="5553456" y="2804159"/>
              <a:ext cx="1085088" cy="1085088"/>
            </a:xfrm>
            <a:prstGeom prst="rect">
              <a:avLst/>
            </a:prstGeom>
          </p:spPr>
        </p:pic>
      </p:grpSp>
      <p:sp>
        <p:nvSpPr>
          <p:cNvPr id="10" name="object 10"/>
          <p:cNvSpPr txBox="1"/>
          <p:nvPr/>
        </p:nvSpPr>
        <p:spPr>
          <a:xfrm>
            <a:off x="5003800" y="4864608"/>
            <a:ext cx="2185035" cy="732790"/>
          </a:xfrm>
          <a:prstGeom prst="rect">
            <a:avLst/>
          </a:prstGeom>
        </p:spPr>
        <p:txBody>
          <a:bodyPr vert="horz" wrap="square" lIns="0" tIns="6350" rIns="0" bIns="0" rtlCol="0">
            <a:spAutoFit/>
          </a:bodyPr>
          <a:lstStyle/>
          <a:p>
            <a:pPr marL="167640" marR="5080" indent="-155575">
              <a:lnSpc>
                <a:spcPct val="101699"/>
              </a:lnSpc>
              <a:spcBef>
                <a:spcPts val="50"/>
              </a:spcBef>
            </a:pPr>
            <a:r>
              <a:rPr sz="2300" spc="-365" dirty="0">
                <a:solidFill>
                  <a:srgbClr val="4F81BD"/>
                </a:solidFill>
                <a:latin typeface="Verdana"/>
                <a:cs typeface="Verdana"/>
              </a:rPr>
              <a:t>STL</a:t>
            </a:r>
            <a:r>
              <a:rPr sz="2300" spc="-165" dirty="0">
                <a:solidFill>
                  <a:srgbClr val="4F81BD"/>
                </a:solidFill>
                <a:latin typeface="Verdana"/>
                <a:cs typeface="Verdana"/>
              </a:rPr>
              <a:t> </a:t>
            </a:r>
            <a:r>
              <a:rPr sz="2300" spc="-135" dirty="0">
                <a:solidFill>
                  <a:srgbClr val="4F81BD"/>
                </a:solidFill>
                <a:latin typeface="Verdana"/>
                <a:cs typeface="Verdana"/>
              </a:rPr>
              <a:t>TO</a:t>
            </a:r>
            <a:r>
              <a:rPr sz="2300" spc="-160" dirty="0">
                <a:solidFill>
                  <a:srgbClr val="4F81BD"/>
                </a:solidFill>
                <a:latin typeface="Verdana"/>
                <a:cs typeface="Verdana"/>
              </a:rPr>
              <a:t> EXTRACT </a:t>
            </a:r>
            <a:r>
              <a:rPr sz="2300" spc="-85" dirty="0">
                <a:solidFill>
                  <a:srgbClr val="4F81BD"/>
                </a:solidFill>
                <a:latin typeface="Verdana"/>
                <a:cs typeface="Verdana"/>
              </a:rPr>
              <a:t>SEASONALITY</a:t>
            </a:r>
            <a:endParaRPr sz="2300">
              <a:latin typeface="Verdana"/>
              <a:cs typeface="Verdana"/>
            </a:endParaRPr>
          </a:p>
        </p:txBody>
      </p:sp>
      <p:grpSp>
        <p:nvGrpSpPr>
          <p:cNvPr id="11" name="object 11"/>
          <p:cNvGrpSpPr/>
          <p:nvPr/>
        </p:nvGrpSpPr>
        <p:grpSpPr>
          <a:xfrm>
            <a:off x="8787562" y="2403792"/>
            <a:ext cx="1887220" cy="1887220"/>
            <a:chOff x="8787562" y="2403792"/>
            <a:chExt cx="1887220" cy="1887220"/>
          </a:xfrm>
        </p:grpSpPr>
        <p:sp>
          <p:nvSpPr>
            <p:cNvPr id="12" name="object 12"/>
            <p:cNvSpPr/>
            <p:nvPr/>
          </p:nvSpPr>
          <p:spPr>
            <a:xfrm>
              <a:off x="8787562" y="2403792"/>
              <a:ext cx="1887220" cy="1887220"/>
            </a:xfrm>
            <a:custGeom>
              <a:avLst/>
              <a:gdLst/>
              <a:ahLst/>
              <a:cxnLst/>
              <a:rect l="l" t="t" r="r" b="b"/>
              <a:pathLst>
                <a:path w="1887220" h="1887220">
                  <a:moveTo>
                    <a:pt x="1887186" y="0"/>
                  </a:moveTo>
                  <a:lnTo>
                    <a:pt x="561004" y="0"/>
                  </a:lnTo>
                  <a:lnTo>
                    <a:pt x="512599" y="2059"/>
                  </a:lnTo>
                  <a:lnTo>
                    <a:pt x="465336" y="8124"/>
                  </a:lnTo>
                  <a:lnTo>
                    <a:pt x="419386" y="18027"/>
                  </a:lnTo>
                  <a:lnTo>
                    <a:pt x="374916" y="31600"/>
                  </a:lnTo>
                  <a:lnTo>
                    <a:pt x="332094" y="48673"/>
                  </a:lnTo>
                  <a:lnTo>
                    <a:pt x="291090" y="69080"/>
                  </a:lnTo>
                  <a:lnTo>
                    <a:pt x="252071" y="92650"/>
                  </a:lnTo>
                  <a:lnTo>
                    <a:pt x="215205" y="119216"/>
                  </a:lnTo>
                  <a:lnTo>
                    <a:pt x="180662" y="148610"/>
                  </a:lnTo>
                  <a:lnTo>
                    <a:pt x="148610" y="180662"/>
                  </a:lnTo>
                  <a:lnTo>
                    <a:pt x="119216" y="215205"/>
                  </a:lnTo>
                  <a:lnTo>
                    <a:pt x="92650" y="252071"/>
                  </a:lnTo>
                  <a:lnTo>
                    <a:pt x="69080" y="291090"/>
                  </a:lnTo>
                  <a:lnTo>
                    <a:pt x="48673" y="332094"/>
                  </a:lnTo>
                  <a:lnTo>
                    <a:pt x="31600" y="374916"/>
                  </a:lnTo>
                  <a:lnTo>
                    <a:pt x="18027" y="419386"/>
                  </a:lnTo>
                  <a:lnTo>
                    <a:pt x="8124" y="465336"/>
                  </a:lnTo>
                  <a:lnTo>
                    <a:pt x="2059" y="512599"/>
                  </a:lnTo>
                  <a:lnTo>
                    <a:pt x="0" y="561004"/>
                  </a:lnTo>
                  <a:lnTo>
                    <a:pt x="0" y="1887186"/>
                  </a:lnTo>
                  <a:lnTo>
                    <a:pt x="1326182" y="1887186"/>
                  </a:lnTo>
                  <a:lnTo>
                    <a:pt x="1374587" y="1885127"/>
                  </a:lnTo>
                  <a:lnTo>
                    <a:pt x="1421850" y="1879062"/>
                  </a:lnTo>
                  <a:lnTo>
                    <a:pt x="1467800" y="1869159"/>
                  </a:lnTo>
                  <a:lnTo>
                    <a:pt x="1512270" y="1855586"/>
                  </a:lnTo>
                  <a:lnTo>
                    <a:pt x="1555092" y="1838513"/>
                  </a:lnTo>
                  <a:lnTo>
                    <a:pt x="1596096" y="1818106"/>
                  </a:lnTo>
                  <a:lnTo>
                    <a:pt x="1635115" y="1794536"/>
                  </a:lnTo>
                  <a:lnTo>
                    <a:pt x="1671981" y="1767970"/>
                  </a:lnTo>
                  <a:lnTo>
                    <a:pt x="1706524" y="1738576"/>
                  </a:lnTo>
                  <a:lnTo>
                    <a:pt x="1738576" y="1706524"/>
                  </a:lnTo>
                  <a:lnTo>
                    <a:pt x="1767970" y="1671981"/>
                  </a:lnTo>
                  <a:lnTo>
                    <a:pt x="1794536" y="1635115"/>
                  </a:lnTo>
                  <a:lnTo>
                    <a:pt x="1818106" y="1596096"/>
                  </a:lnTo>
                  <a:lnTo>
                    <a:pt x="1838513" y="1555092"/>
                  </a:lnTo>
                  <a:lnTo>
                    <a:pt x="1855586" y="1512270"/>
                  </a:lnTo>
                  <a:lnTo>
                    <a:pt x="1869159" y="1467800"/>
                  </a:lnTo>
                  <a:lnTo>
                    <a:pt x="1879062" y="1421850"/>
                  </a:lnTo>
                  <a:lnTo>
                    <a:pt x="1885127" y="1374587"/>
                  </a:lnTo>
                  <a:lnTo>
                    <a:pt x="1887186" y="1326182"/>
                  </a:lnTo>
                  <a:lnTo>
                    <a:pt x="1887186" y="0"/>
                  </a:lnTo>
                  <a:close/>
                </a:path>
              </a:pathLst>
            </a:custGeom>
            <a:solidFill>
              <a:srgbClr val="4F81BD"/>
            </a:solidFill>
          </p:spPr>
          <p:txBody>
            <a:bodyPr wrap="square" lIns="0" tIns="0" rIns="0" bIns="0" rtlCol="0"/>
            <a:lstStyle/>
            <a:p>
              <a:endParaRPr/>
            </a:p>
          </p:txBody>
        </p:sp>
        <p:pic>
          <p:nvPicPr>
            <p:cNvPr id="13" name="object 13"/>
            <p:cNvPicPr/>
            <p:nvPr/>
          </p:nvPicPr>
          <p:blipFill>
            <a:blip r:embed="rId4" cstate="print"/>
            <a:stretch>
              <a:fillRect/>
            </a:stretch>
          </p:blipFill>
          <p:spPr>
            <a:xfrm>
              <a:off x="9189720" y="2804159"/>
              <a:ext cx="1085087" cy="1085088"/>
            </a:xfrm>
            <a:prstGeom prst="rect">
              <a:avLst/>
            </a:prstGeom>
          </p:spPr>
        </p:pic>
      </p:grpSp>
      <p:sp>
        <p:nvSpPr>
          <p:cNvPr id="14" name="object 14"/>
          <p:cNvSpPr txBox="1"/>
          <p:nvPr/>
        </p:nvSpPr>
        <p:spPr>
          <a:xfrm>
            <a:off x="8647845" y="4864608"/>
            <a:ext cx="2167255" cy="732790"/>
          </a:xfrm>
          <a:prstGeom prst="rect">
            <a:avLst/>
          </a:prstGeom>
        </p:spPr>
        <p:txBody>
          <a:bodyPr vert="horz" wrap="square" lIns="0" tIns="6350" rIns="0" bIns="0" rtlCol="0">
            <a:spAutoFit/>
          </a:bodyPr>
          <a:lstStyle/>
          <a:p>
            <a:pPr marL="12700" marR="5080" indent="495934">
              <a:lnSpc>
                <a:spcPct val="101699"/>
              </a:lnSpc>
              <a:spcBef>
                <a:spcPts val="50"/>
              </a:spcBef>
            </a:pPr>
            <a:r>
              <a:rPr sz="2300" spc="-270" dirty="0">
                <a:solidFill>
                  <a:srgbClr val="4F81BD"/>
                </a:solidFill>
                <a:latin typeface="Verdana"/>
                <a:cs typeface="Verdana"/>
              </a:rPr>
              <a:t>DISCUSS </a:t>
            </a:r>
            <a:r>
              <a:rPr sz="2300" spc="-190" dirty="0">
                <a:solidFill>
                  <a:srgbClr val="4F81BD"/>
                </a:solidFill>
                <a:latin typeface="Verdana"/>
                <a:cs typeface="Verdana"/>
              </a:rPr>
              <a:t>PRACTICALITIES</a:t>
            </a:r>
            <a:endParaRPr sz="2300">
              <a:latin typeface="Verdana"/>
              <a:cs typeface="Verdana"/>
            </a:endParaRPr>
          </a:p>
        </p:txBody>
      </p:sp>
      <p:sp>
        <p:nvSpPr>
          <p:cNvPr id="15" name="object 15"/>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2</a:t>
            </a:r>
            <a:endParaRPr sz="1200">
              <a:latin typeface="Verdana"/>
              <a:cs typeface="Verdana"/>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5697536" y="486156"/>
            <a:ext cx="797560" cy="695960"/>
          </a:xfrm>
          <a:prstGeom prst="rect">
            <a:avLst/>
          </a:prstGeom>
        </p:spPr>
        <p:txBody>
          <a:bodyPr vert="horz" wrap="square" lIns="0" tIns="12700" rIns="0" bIns="0" rtlCol="0">
            <a:spAutoFit/>
          </a:bodyPr>
          <a:lstStyle/>
          <a:p>
            <a:pPr marL="12700">
              <a:lnSpc>
                <a:spcPct val="100000"/>
              </a:lnSpc>
              <a:spcBef>
                <a:spcPts val="100"/>
              </a:spcBef>
            </a:pPr>
            <a:r>
              <a:rPr sz="4400" b="1" spc="-990" dirty="0">
                <a:latin typeface="Verdana"/>
                <a:cs typeface="Verdana"/>
              </a:rPr>
              <a:t>STL</a:t>
            </a:r>
            <a:endParaRPr sz="4400">
              <a:latin typeface="Verdana"/>
              <a:cs typeface="Verdana"/>
            </a:endParaRPr>
          </a:p>
        </p:txBody>
      </p:sp>
      <p:pic>
        <p:nvPicPr>
          <p:cNvPr id="3" name="object 3"/>
          <p:cNvPicPr/>
          <p:nvPr/>
        </p:nvPicPr>
        <p:blipFill>
          <a:blip r:embed="rId2" cstate="print"/>
          <a:stretch>
            <a:fillRect/>
          </a:stretch>
        </p:blipFill>
        <p:spPr>
          <a:xfrm>
            <a:off x="2096255" y="1417637"/>
            <a:ext cx="7999486" cy="4764102"/>
          </a:xfrm>
          <a:prstGeom prst="rect">
            <a:avLst/>
          </a:prstGeom>
        </p:spPr>
      </p:pic>
      <p:sp>
        <p:nvSpPr>
          <p:cNvPr id="4" name="object 4"/>
          <p:cNvSpPr txBox="1"/>
          <p:nvPr/>
        </p:nvSpPr>
        <p:spPr>
          <a:xfrm>
            <a:off x="294496" y="6359774"/>
            <a:ext cx="8006715" cy="212725"/>
          </a:xfrm>
          <a:prstGeom prst="rect">
            <a:avLst/>
          </a:prstGeom>
        </p:spPr>
        <p:txBody>
          <a:bodyPr vert="horz" wrap="square" lIns="0" tIns="13335" rIns="0" bIns="0" rtlCol="0">
            <a:spAutoFit/>
          </a:bodyPr>
          <a:lstStyle/>
          <a:p>
            <a:pPr marL="12700">
              <a:lnSpc>
                <a:spcPct val="100000"/>
              </a:lnSpc>
              <a:spcBef>
                <a:spcPts val="105"/>
              </a:spcBef>
            </a:pPr>
            <a:r>
              <a:rPr sz="1200" dirty="0">
                <a:latin typeface="Verdana"/>
                <a:cs typeface="Verdana"/>
              </a:rPr>
              <a:t>Cleveland,</a:t>
            </a:r>
            <a:r>
              <a:rPr sz="1200" spc="-50" dirty="0">
                <a:latin typeface="Verdana"/>
                <a:cs typeface="Verdana"/>
              </a:rPr>
              <a:t> </a:t>
            </a:r>
            <a:r>
              <a:rPr sz="1200" spc="-35" dirty="0">
                <a:latin typeface="Verdana"/>
                <a:cs typeface="Verdana"/>
              </a:rPr>
              <a:t>Robert</a:t>
            </a:r>
            <a:r>
              <a:rPr sz="1200" spc="-50" dirty="0">
                <a:latin typeface="Verdana"/>
                <a:cs typeface="Verdana"/>
              </a:rPr>
              <a:t> </a:t>
            </a:r>
            <a:r>
              <a:rPr sz="1200" spc="-120" dirty="0">
                <a:latin typeface="Verdana"/>
                <a:cs typeface="Verdana"/>
              </a:rPr>
              <a:t>B.,</a:t>
            </a:r>
            <a:r>
              <a:rPr sz="1200" spc="-50" dirty="0">
                <a:latin typeface="Verdana"/>
                <a:cs typeface="Verdana"/>
              </a:rPr>
              <a:t> </a:t>
            </a:r>
            <a:r>
              <a:rPr sz="1200" dirty="0">
                <a:latin typeface="Verdana"/>
                <a:cs typeface="Verdana"/>
              </a:rPr>
              <a:t>et</a:t>
            </a:r>
            <a:r>
              <a:rPr sz="1200" spc="-50" dirty="0">
                <a:latin typeface="Verdana"/>
                <a:cs typeface="Verdana"/>
              </a:rPr>
              <a:t> </a:t>
            </a:r>
            <a:r>
              <a:rPr sz="1200" spc="-35" dirty="0">
                <a:latin typeface="Verdana"/>
                <a:cs typeface="Verdana"/>
              </a:rPr>
              <a:t>al.</a:t>
            </a:r>
            <a:r>
              <a:rPr sz="1200" spc="-50" dirty="0">
                <a:latin typeface="Verdana"/>
                <a:cs typeface="Verdana"/>
              </a:rPr>
              <a:t> </a:t>
            </a:r>
            <a:r>
              <a:rPr sz="1200" spc="-200" dirty="0">
                <a:latin typeface="Verdana"/>
                <a:cs typeface="Verdana"/>
              </a:rPr>
              <a:t>"STL:</a:t>
            </a:r>
            <a:r>
              <a:rPr sz="1200" spc="-50" dirty="0">
                <a:latin typeface="Verdana"/>
                <a:cs typeface="Verdana"/>
              </a:rPr>
              <a:t> </a:t>
            </a:r>
            <a:r>
              <a:rPr sz="1200" spc="55" dirty="0">
                <a:latin typeface="Verdana"/>
                <a:cs typeface="Verdana"/>
              </a:rPr>
              <a:t>A</a:t>
            </a:r>
            <a:r>
              <a:rPr sz="1200" spc="-55" dirty="0">
                <a:latin typeface="Verdana"/>
                <a:cs typeface="Verdana"/>
              </a:rPr>
              <a:t> </a:t>
            </a:r>
            <a:r>
              <a:rPr sz="1200" spc="-40" dirty="0">
                <a:latin typeface="Verdana"/>
                <a:cs typeface="Verdana"/>
              </a:rPr>
              <a:t>seasonal-</a:t>
            </a:r>
            <a:r>
              <a:rPr sz="1200" spc="-30" dirty="0">
                <a:latin typeface="Verdana"/>
                <a:cs typeface="Verdana"/>
              </a:rPr>
              <a:t>trend</a:t>
            </a:r>
            <a:r>
              <a:rPr sz="1200" spc="-55" dirty="0">
                <a:latin typeface="Verdana"/>
                <a:cs typeface="Verdana"/>
              </a:rPr>
              <a:t> </a:t>
            </a:r>
            <a:r>
              <a:rPr sz="1200" spc="-25" dirty="0">
                <a:latin typeface="Verdana"/>
                <a:cs typeface="Verdana"/>
              </a:rPr>
              <a:t>decomposition."</a:t>
            </a:r>
            <a:r>
              <a:rPr sz="1200" spc="-50" dirty="0">
                <a:latin typeface="Verdana"/>
                <a:cs typeface="Verdana"/>
              </a:rPr>
              <a:t> </a:t>
            </a:r>
            <a:r>
              <a:rPr sz="1200" i="1" spc="-25" dirty="0">
                <a:latin typeface="Verdana"/>
                <a:cs typeface="Verdana"/>
              </a:rPr>
              <a:t>Journal</a:t>
            </a:r>
            <a:r>
              <a:rPr sz="1200" i="1" spc="-60" dirty="0">
                <a:latin typeface="Verdana"/>
                <a:cs typeface="Verdana"/>
              </a:rPr>
              <a:t> </a:t>
            </a:r>
            <a:r>
              <a:rPr sz="1200" i="1" dirty="0">
                <a:latin typeface="Verdana"/>
                <a:cs typeface="Verdana"/>
              </a:rPr>
              <a:t>of</a:t>
            </a:r>
            <a:r>
              <a:rPr sz="1200" i="1" spc="-65" dirty="0">
                <a:latin typeface="Verdana"/>
                <a:cs typeface="Verdana"/>
              </a:rPr>
              <a:t> </a:t>
            </a:r>
            <a:r>
              <a:rPr sz="1200" i="1" spc="-20" dirty="0">
                <a:latin typeface="Verdana"/>
                <a:cs typeface="Verdana"/>
              </a:rPr>
              <a:t>official</a:t>
            </a:r>
            <a:r>
              <a:rPr sz="1200" i="1" spc="-60" dirty="0">
                <a:latin typeface="Verdana"/>
                <a:cs typeface="Verdana"/>
              </a:rPr>
              <a:t> </a:t>
            </a:r>
            <a:r>
              <a:rPr sz="1200" i="1" spc="-70" dirty="0">
                <a:latin typeface="Verdana"/>
                <a:cs typeface="Verdana"/>
              </a:rPr>
              <a:t>statistics</a:t>
            </a:r>
            <a:r>
              <a:rPr sz="1200" i="1" spc="-60" dirty="0">
                <a:latin typeface="Verdana"/>
                <a:cs typeface="Verdana"/>
              </a:rPr>
              <a:t> </a:t>
            </a:r>
            <a:r>
              <a:rPr sz="1200" spc="-105" dirty="0">
                <a:latin typeface="Verdana"/>
                <a:cs typeface="Verdana"/>
              </a:rPr>
              <a:t>6.1</a:t>
            </a:r>
            <a:r>
              <a:rPr sz="1200" spc="-60" dirty="0">
                <a:latin typeface="Verdana"/>
                <a:cs typeface="Verdana"/>
              </a:rPr>
              <a:t> </a:t>
            </a:r>
            <a:r>
              <a:rPr sz="1200" spc="-130" dirty="0">
                <a:latin typeface="Verdana"/>
                <a:cs typeface="Verdana"/>
              </a:rPr>
              <a:t>(1990):</a:t>
            </a:r>
            <a:r>
              <a:rPr sz="1200" spc="-50" dirty="0">
                <a:latin typeface="Verdana"/>
                <a:cs typeface="Verdana"/>
              </a:rPr>
              <a:t> </a:t>
            </a:r>
            <a:r>
              <a:rPr sz="1200" spc="-135" dirty="0">
                <a:latin typeface="Verdana"/>
                <a:cs typeface="Verdana"/>
              </a:rPr>
              <a:t>3-</a:t>
            </a:r>
            <a:r>
              <a:rPr sz="1200" spc="-25" dirty="0">
                <a:latin typeface="Verdana"/>
                <a:cs typeface="Verdana"/>
              </a:rPr>
              <a:t>73.</a:t>
            </a:r>
            <a:endParaRPr sz="1200">
              <a:latin typeface="Verdana"/>
              <a:cs typeface="Verdana"/>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7</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8</a:t>
            </a:r>
          </a:p>
        </p:txBody>
      </p:sp>
      <p:sp>
        <p:nvSpPr>
          <p:cNvPr id="2" name="object 2"/>
          <p:cNvSpPr txBox="1">
            <a:spLocks noGrp="1"/>
          </p:cNvSpPr>
          <p:nvPr>
            <p:ph type="title"/>
          </p:nvPr>
        </p:nvSpPr>
        <p:spPr>
          <a:xfrm>
            <a:off x="4169568" y="486156"/>
            <a:ext cx="3854450" cy="695960"/>
          </a:xfrm>
          <a:prstGeom prst="rect">
            <a:avLst/>
          </a:prstGeom>
        </p:spPr>
        <p:txBody>
          <a:bodyPr vert="horz" wrap="square" lIns="0" tIns="12700" rIns="0" bIns="0" rtlCol="0">
            <a:spAutoFit/>
          </a:bodyPr>
          <a:lstStyle/>
          <a:p>
            <a:pPr marL="12700">
              <a:lnSpc>
                <a:spcPct val="100000"/>
              </a:lnSpc>
              <a:spcBef>
                <a:spcPts val="100"/>
              </a:spcBef>
            </a:pPr>
            <a:r>
              <a:rPr spc="-595" dirty="0"/>
              <a:t>The</a:t>
            </a:r>
            <a:r>
              <a:rPr spc="-280" dirty="0"/>
              <a:t> </a:t>
            </a:r>
            <a:r>
              <a:rPr spc="-395" dirty="0"/>
              <a:t>main</a:t>
            </a:r>
            <a:r>
              <a:rPr spc="-280" dirty="0"/>
              <a:t> </a:t>
            </a:r>
            <a:r>
              <a:rPr spc="-160" dirty="0"/>
              <a:t>idea</a:t>
            </a:r>
          </a:p>
        </p:txBody>
      </p:sp>
      <p:sp>
        <p:nvSpPr>
          <p:cNvPr id="3" name="object 3"/>
          <p:cNvSpPr txBox="1"/>
          <p:nvPr/>
        </p:nvSpPr>
        <p:spPr>
          <a:xfrm>
            <a:off x="1964689" y="2764027"/>
            <a:ext cx="8263890" cy="1360805"/>
          </a:xfrm>
          <a:prstGeom prst="rect">
            <a:avLst/>
          </a:prstGeom>
        </p:spPr>
        <p:txBody>
          <a:bodyPr vert="horz" wrap="square" lIns="0" tIns="92075" rIns="0" bIns="0" rtlCol="0">
            <a:spAutoFit/>
          </a:bodyPr>
          <a:lstStyle/>
          <a:p>
            <a:pPr marL="772795" indent="-342900">
              <a:lnSpc>
                <a:spcPct val="100000"/>
              </a:lnSpc>
              <a:spcBef>
                <a:spcPts val="725"/>
              </a:spcBef>
              <a:buFont typeface="Arial MT"/>
              <a:buChar char="•"/>
              <a:tabLst>
                <a:tab pos="772795" algn="l"/>
              </a:tabLst>
            </a:pPr>
            <a:r>
              <a:rPr sz="2400" spc="-145" dirty="0">
                <a:latin typeface="Verdana"/>
                <a:cs typeface="Verdana"/>
              </a:rPr>
              <a:t>Assume:</a:t>
            </a:r>
            <a:r>
              <a:rPr sz="2400" spc="-175" dirty="0">
                <a:latin typeface="Verdana"/>
                <a:cs typeface="Verdana"/>
              </a:rPr>
              <a:t> y(t) </a:t>
            </a:r>
            <a:r>
              <a:rPr sz="2400" spc="-515" dirty="0">
                <a:latin typeface="Verdana"/>
                <a:cs typeface="Verdana"/>
              </a:rPr>
              <a:t>=</a:t>
            </a:r>
            <a:r>
              <a:rPr sz="2400" spc="-175" dirty="0">
                <a:latin typeface="Verdana"/>
                <a:cs typeface="Verdana"/>
              </a:rPr>
              <a:t> </a:t>
            </a:r>
            <a:r>
              <a:rPr sz="2400" spc="-105" dirty="0">
                <a:latin typeface="Verdana"/>
                <a:cs typeface="Verdana"/>
              </a:rPr>
              <a:t>trend(t)</a:t>
            </a:r>
            <a:r>
              <a:rPr sz="2400" spc="-175" dirty="0">
                <a:latin typeface="Verdana"/>
                <a:cs typeface="Verdana"/>
              </a:rPr>
              <a:t> </a:t>
            </a:r>
            <a:r>
              <a:rPr sz="2400" spc="-515" dirty="0">
                <a:latin typeface="Verdana"/>
                <a:cs typeface="Verdana"/>
              </a:rPr>
              <a:t>+</a:t>
            </a:r>
            <a:r>
              <a:rPr sz="2400" spc="-175" dirty="0">
                <a:latin typeface="Verdana"/>
                <a:cs typeface="Verdana"/>
              </a:rPr>
              <a:t> </a:t>
            </a:r>
            <a:r>
              <a:rPr sz="2400" spc="-80" dirty="0">
                <a:latin typeface="Verdana"/>
                <a:cs typeface="Verdana"/>
              </a:rPr>
              <a:t>seasonal(t)</a:t>
            </a:r>
            <a:r>
              <a:rPr sz="2400" spc="-175" dirty="0">
                <a:latin typeface="Verdana"/>
                <a:cs typeface="Verdana"/>
              </a:rPr>
              <a:t> </a:t>
            </a:r>
            <a:r>
              <a:rPr sz="2400" spc="-515" dirty="0">
                <a:latin typeface="Verdana"/>
                <a:cs typeface="Verdana"/>
              </a:rPr>
              <a:t>+</a:t>
            </a:r>
            <a:r>
              <a:rPr sz="2400" spc="-175" dirty="0">
                <a:latin typeface="Verdana"/>
                <a:cs typeface="Verdana"/>
              </a:rPr>
              <a:t> </a:t>
            </a:r>
            <a:r>
              <a:rPr sz="2400" spc="-10" dirty="0">
                <a:latin typeface="Verdana"/>
                <a:cs typeface="Verdana"/>
              </a:rPr>
              <a:t>residual(t)</a:t>
            </a:r>
            <a:endParaRPr sz="2400">
              <a:latin typeface="Verdana"/>
              <a:cs typeface="Verdana"/>
            </a:endParaRPr>
          </a:p>
          <a:p>
            <a:pPr marL="354965" indent="-342265">
              <a:lnSpc>
                <a:spcPct val="100000"/>
              </a:lnSpc>
              <a:spcBef>
                <a:spcPts val="620"/>
              </a:spcBef>
              <a:buFont typeface="Arial MT"/>
              <a:buChar char="•"/>
              <a:tabLst>
                <a:tab pos="354965" algn="l"/>
              </a:tabLst>
            </a:pPr>
            <a:r>
              <a:rPr sz="2400" spc="-30" dirty="0">
                <a:latin typeface="Verdana"/>
                <a:cs typeface="Verdana"/>
              </a:rPr>
              <a:t>Want</a:t>
            </a:r>
            <a:r>
              <a:rPr sz="2400" spc="-165" dirty="0">
                <a:latin typeface="Verdana"/>
                <a:cs typeface="Verdana"/>
              </a:rPr>
              <a:t> </a:t>
            </a:r>
            <a:r>
              <a:rPr sz="2400" spc="200" dirty="0">
                <a:latin typeface="Verdana"/>
                <a:cs typeface="Verdana"/>
              </a:rPr>
              <a:t>a</a:t>
            </a:r>
            <a:r>
              <a:rPr sz="2400" spc="-160" dirty="0">
                <a:latin typeface="Verdana"/>
                <a:cs typeface="Verdana"/>
              </a:rPr>
              <a:t> </a:t>
            </a:r>
            <a:r>
              <a:rPr sz="2400" dirty="0">
                <a:latin typeface="Verdana"/>
                <a:cs typeface="Verdana"/>
              </a:rPr>
              <a:t>way</a:t>
            </a:r>
            <a:r>
              <a:rPr sz="2400" spc="-160" dirty="0">
                <a:latin typeface="Verdana"/>
                <a:cs typeface="Verdana"/>
              </a:rPr>
              <a:t> </a:t>
            </a:r>
            <a:r>
              <a:rPr sz="2400" spc="-20" dirty="0">
                <a:latin typeface="Verdana"/>
                <a:cs typeface="Verdana"/>
              </a:rPr>
              <a:t>to</a:t>
            </a:r>
            <a:r>
              <a:rPr sz="2400" spc="-155" dirty="0">
                <a:latin typeface="Verdana"/>
                <a:cs typeface="Verdana"/>
              </a:rPr>
              <a:t> </a:t>
            </a:r>
            <a:r>
              <a:rPr sz="2400" spc="50" dirty="0">
                <a:latin typeface="Verdana"/>
                <a:cs typeface="Verdana"/>
              </a:rPr>
              <a:t>calculate</a:t>
            </a:r>
            <a:r>
              <a:rPr sz="2400" spc="-155" dirty="0">
                <a:latin typeface="Verdana"/>
                <a:cs typeface="Verdana"/>
              </a:rPr>
              <a:t> </a:t>
            </a:r>
            <a:r>
              <a:rPr sz="2400" spc="135" dirty="0">
                <a:latin typeface="Verdana"/>
                <a:cs typeface="Verdana"/>
              </a:rPr>
              <a:t>each</a:t>
            </a:r>
            <a:r>
              <a:rPr sz="2400" spc="-160" dirty="0">
                <a:latin typeface="Verdana"/>
                <a:cs typeface="Verdana"/>
              </a:rPr>
              <a:t> </a:t>
            </a:r>
            <a:r>
              <a:rPr sz="2400" spc="-60" dirty="0">
                <a:latin typeface="Verdana"/>
                <a:cs typeface="Verdana"/>
              </a:rPr>
              <a:t>individual</a:t>
            </a:r>
            <a:r>
              <a:rPr sz="2400" spc="-165" dirty="0">
                <a:latin typeface="Verdana"/>
                <a:cs typeface="Verdana"/>
              </a:rPr>
              <a:t> </a:t>
            </a:r>
            <a:r>
              <a:rPr sz="2400" spc="-10" dirty="0">
                <a:latin typeface="Verdana"/>
                <a:cs typeface="Verdana"/>
              </a:rPr>
              <a:t>component</a:t>
            </a:r>
            <a:endParaRPr sz="2400">
              <a:latin typeface="Verdana"/>
              <a:cs typeface="Verdana"/>
            </a:endParaRPr>
          </a:p>
          <a:p>
            <a:pPr marL="2508885" lvl="1" indent="-342900">
              <a:lnSpc>
                <a:spcPct val="100000"/>
              </a:lnSpc>
              <a:spcBef>
                <a:spcPts val="625"/>
              </a:spcBef>
              <a:buFont typeface="Arial MT"/>
              <a:buChar char="•"/>
              <a:tabLst>
                <a:tab pos="2508885" algn="l"/>
              </a:tabLst>
            </a:pPr>
            <a:r>
              <a:rPr sz="2400" spc="-380" dirty="0">
                <a:latin typeface="Verdana"/>
                <a:cs typeface="Verdana"/>
              </a:rPr>
              <a:t>STL</a:t>
            </a:r>
            <a:r>
              <a:rPr sz="2400" spc="-160" dirty="0">
                <a:latin typeface="Verdana"/>
                <a:cs typeface="Verdana"/>
              </a:rPr>
              <a:t> </a:t>
            </a:r>
            <a:r>
              <a:rPr sz="2400" dirty="0">
                <a:latin typeface="Verdana"/>
                <a:cs typeface="Verdana"/>
              </a:rPr>
              <a:t>does</a:t>
            </a:r>
            <a:r>
              <a:rPr sz="2400" spc="-155" dirty="0">
                <a:latin typeface="Verdana"/>
                <a:cs typeface="Verdana"/>
              </a:rPr>
              <a:t> </a:t>
            </a:r>
            <a:r>
              <a:rPr sz="2400" spc="-195" dirty="0">
                <a:latin typeface="Verdana"/>
                <a:cs typeface="Verdana"/>
              </a:rPr>
              <a:t>this</a:t>
            </a:r>
            <a:r>
              <a:rPr sz="2400" spc="-155" dirty="0">
                <a:latin typeface="Verdana"/>
                <a:cs typeface="Verdana"/>
              </a:rPr>
              <a:t> </a:t>
            </a:r>
            <a:r>
              <a:rPr sz="2400" spc="-114" dirty="0">
                <a:latin typeface="Verdana"/>
                <a:cs typeface="Verdana"/>
              </a:rPr>
              <a:t>using</a:t>
            </a:r>
            <a:r>
              <a:rPr sz="2400" spc="-160" dirty="0">
                <a:latin typeface="Verdana"/>
                <a:cs typeface="Verdana"/>
              </a:rPr>
              <a:t> </a:t>
            </a:r>
            <a:r>
              <a:rPr sz="2400" spc="-20" dirty="0">
                <a:latin typeface="Verdana"/>
                <a:cs typeface="Verdana"/>
              </a:rPr>
              <a:t>LOESS</a:t>
            </a:r>
            <a:endParaRPr sz="2400">
              <a:latin typeface="Verdana"/>
              <a:cs typeface="Verdana"/>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9568" y="486156"/>
            <a:ext cx="3854450" cy="695960"/>
          </a:xfrm>
          <a:prstGeom prst="rect">
            <a:avLst/>
          </a:prstGeom>
        </p:spPr>
        <p:txBody>
          <a:bodyPr vert="horz" wrap="square" lIns="0" tIns="12700" rIns="0" bIns="0" rtlCol="0">
            <a:spAutoFit/>
          </a:bodyPr>
          <a:lstStyle/>
          <a:p>
            <a:pPr marL="12700">
              <a:lnSpc>
                <a:spcPct val="100000"/>
              </a:lnSpc>
              <a:spcBef>
                <a:spcPts val="100"/>
              </a:spcBef>
            </a:pPr>
            <a:r>
              <a:rPr spc="-595" dirty="0"/>
              <a:t>The</a:t>
            </a:r>
            <a:r>
              <a:rPr spc="-280" dirty="0"/>
              <a:t> </a:t>
            </a:r>
            <a:r>
              <a:rPr spc="-395" dirty="0"/>
              <a:t>main</a:t>
            </a:r>
            <a:r>
              <a:rPr spc="-280" dirty="0"/>
              <a:t> </a:t>
            </a:r>
            <a:r>
              <a:rPr spc="-160" dirty="0"/>
              <a:t>idea</a:t>
            </a:r>
          </a:p>
        </p:txBody>
      </p:sp>
      <p:grpSp>
        <p:nvGrpSpPr>
          <p:cNvPr id="3" name="object 3"/>
          <p:cNvGrpSpPr/>
          <p:nvPr/>
        </p:nvGrpSpPr>
        <p:grpSpPr>
          <a:xfrm>
            <a:off x="563880" y="1399031"/>
            <a:ext cx="11055350" cy="5023485"/>
            <a:chOff x="563880" y="1399031"/>
            <a:chExt cx="11055350" cy="5023485"/>
          </a:xfrm>
        </p:grpSpPr>
        <p:pic>
          <p:nvPicPr>
            <p:cNvPr id="4" name="object 4"/>
            <p:cNvPicPr/>
            <p:nvPr/>
          </p:nvPicPr>
          <p:blipFill>
            <a:blip r:embed="rId2" cstate="print"/>
            <a:stretch>
              <a:fillRect/>
            </a:stretch>
          </p:blipFill>
          <p:spPr>
            <a:xfrm>
              <a:off x="563880" y="1399031"/>
              <a:ext cx="11055096" cy="5023104"/>
            </a:xfrm>
            <a:prstGeom prst="rect">
              <a:avLst/>
            </a:prstGeom>
          </p:spPr>
        </p:pic>
        <p:sp>
          <p:nvSpPr>
            <p:cNvPr id="5" name="object 5"/>
            <p:cNvSpPr/>
            <p:nvPr/>
          </p:nvSpPr>
          <p:spPr>
            <a:xfrm>
              <a:off x="605970" y="1417637"/>
              <a:ext cx="10972800" cy="4939030"/>
            </a:xfrm>
            <a:custGeom>
              <a:avLst/>
              <a:gdLst/>
              <a:ahLst/>
              <a:cxnLst/>
              <a:rect l="l" t="t" r="r" b="b"/>
              <a:pathLst>
                <a:path w="10972800" h="4939030">
                  <a:moveTo>
                    <a:pt x="10149660" y="0"/>
                  </a:moveTo>
                  <a:lnTo>
                    <a:pt x="823139" y="0"/>
                  </a:lnTo>
                  <a:lnTo>
                    <a:pt x="774774" y="1397"/>
                  </a:lnTo>
                  <a:lnTo>
                    <a:pt x="727144" y="5537"/>
                  </a:lnTo>
                  <a:lnTo>
                    <a:pt x="680327" y="12344"/>
                  </a:lnTo>
                  <a:lnTo>
                    <a:pt x="634401" y="21739"/>
                  </a:lnTo>
                  <a:lnTo>
                    <a:pt x="589442" y="33646"/>
                  </a:lnTo>
                  <a:lnTo>
                    <a:pt x="545528" y="47987"/>
                  </a:lnTo>
                  <a:lnTo>
                    <a:pt x="502736" y="64686"/>
                  </a:lnTo>
                  <a:lnTo>
                    <a:pt x="461143" y="83664"/>
                  </a:lnTo>
                  <a:lnTo>
                    <a:pt x="420827" y="104846"/>
                  </a:lnTo>
                  <a:lnTo>
                    <a:pt x="381864" y="128153"/>
                  </a:lnTo>
                  <a:lnTo>
                    <a:pt x="344332" y="153508"/>
                  </a:lnTo>
                  <a:lnTo>
                    <a:pt x="308307" y="180834"/>
                  </a:lnTo>
                  <a:lnTo>
                    <a:pt x="273868" y="210055"/>
                  </a:lnTo>
                  <a:lnTo>
                    <a:pt x="241092" y="241092"/>
                  </a:lnTo>
                  <a:lnTo>
                    <a:pt x="210054" y="273868"/>
                  </a:lnTo>
                  <a:lnTo>
                    <a:pt x="180834" y="308308"/>
                  </a:lnTo>
                  <a:lnTo>
                    <a:pt x="153508" y="344332"/>
                  </a:lnTo>
                  <a:lnTo>
                    <a:pt x="128152" y="381864"/>
                  </a:lnTo>
                  <a:lnTo>
                    <a:pt x="104846" y="420827"/>
                  </a:lnTo>
                  <a:lnTo>
                    <a:pt x="83664" y="461144"/>
                  </a:lnTo>
                  <a:lnTo>
                    <a:pt x="64686" y="502736"/>
                  </a:lnTo>
                  <a:lnTo>
                    <a:pt x="47987" y="545529"/>
                  </a:lnTo>
                  <a:lnTo>
                    <a:pt x="33646" y="589443"/>
                  </a:lnTo>
                  <a:lnTo>
                    <a:pt x="21739" y="634401"/>
                  </a:lnTo>
                  <a:lnTo>
                    <a:pt x="12344" y="680328"/>
                  </a:lnTo>
                  <a:lnTo>
                    <a:pt x="5537" y="727144"/>
                  </a:lnTo>
                  <a:lnTo>
                    <a:pt x="1397" y="774774"/>
                  </a:lnTo>
                  <a:lnTo>
                    <a:pt x="0" y="823140"/>
                  </a:lnTo>
                  <a:lnTo>
                    <a:pt x="0" y="4115572"/>
                  </a:lnTo>
                  <a:lnTo>
                    <a:pt x="1397" y="4163937"/>
                  </a:lnTo>
                  <a:lnTo>
                    <a:pt x="5537" y="4211567"/>
                  </a:lnTo>
                  <a:lnTo>
                    <a:pt x="12344" y="4258384"/>
                  </a:lnTo>
                  <a:lnTo>
                    <a:pt x="21739" y="4304310"/>
                  </a:lnTo>
                  <a:lnTo>
                    <a:pt x="33646" y="4349269"/>
                  </a:lnTo>
                  <a:lnTo>
                    <a:pt x="47987" y="4393183"/>
                  </a:lnTo>
                  <a:lnTo>
                    <a:pt x="64686" y="4435975"/>
                  </a:lnTo>
                  <a:lnTo>
                    <a:pt x="83664" y="4477568"/>
                  </a:lnTo>
                  <a:lnTo>
                    <a:pt x="104846" y="4517884"/>
                  </a:lnTo>
                  <a:lnTo>
                    <a:pt x="128152" y="4556847"/>
                  </a:lnTo>
                  <a:lnTo>
                    <a:pt x="153508" y="4594380"/>
                  </a:lnTo>
                  <a:lnTo>
                    <a:pt x="180834" y="4630404"/>
                  </a:lnTo>
                  <a:lnTo>
                    <a:pt x="210054" y="4664843"/>
                  </a:lnTo>
                  <a:lnTo>
                    <a:pt x="241092" y="4697620"/>
                  </a:lnTo>
                  <a:lnTo>
                    <a:pt x="273868" y="4728657"/>
                  </a:lnTo>
                  <a:lnTo>
                    <a:pt x="308307" y="4757877"/>
                  </a:lnTo>
                  <a:lnTo>
                    <a:pt x="344332" y="4785204"/>
                  </a:lnTo>
                  <a:lnTo>
                    <a:pt x="381864" y="4810559"/>
                  </a:lnTo>
                  <a:lnTo>
                    <a:pt x="420827" y="4833866"/>
                  </a:lnTo>
                  <a:lnTo>
                    <a:pt x="461143" y="4855047"/>
                  </a:lnTo>
                  <a:lnTo>
                    <a:pt x="502736" y="4874026"/>
                  </a:lnTo>
                  <a:lnTo>
                    <a:pt x="545528" y="4890724"/>
                  </a:lnTo>
                  <a:lnTo>
                    <a:pt x="589442" y="4905065"/>
                  </a:lnTo>
                  <a:lnTo>
                    <a:pt x="634401" y="4916972"/>
                  </a:lnTo>
                  <a:lnTo>
                    <a:pt x="680327" y="4926368"/>
                  </a:lnTo>
                  <a:lnTo>
                    <a:pt x="727144" y="4933174"/>
                  </a:lnTo>
                  <a:lnTo>
                    <a:pt x="774774" y="4937315"/>
                  </a:lnTo>
                  <a:lnTo>
                    <a:pt x="823139" y="4938712"/>
                  </a:lnTo>
                  <a:lnTo>
                    <a:pt x="10149660" y="4938712"/>
                  </a:lnTo>
                  <a:lnTo>
                    <a:pt x="10198026" y="4937315"/>
                  </a:lnTo>
                  <a:lnTo>
                    <a:pt x="10245655" y="4933174"/>
                  </a:lnTo>
                  <a:lnTo>
                    <a:pt x="10292472" y="4926368"/>
                  </a:lnTo>
                  <a:lnTo>
                    <a:pt x="10338398" y="4916972"/>
                  </a:lnTo>
                  <a:lnTo>
                    <a:pt x="10383357" y="4905065"/>
                  </a:lnTo>
                  <a:lnTo>
                    <a:pt x="10427271" y="4890724"/>
                  </a:lnTo>
                  <a:lnTo>
                    <a:pt x="10470063" y="4874026"/>
                  </a:lnTo>
                  <a:lnTo>
                    <a:pt x="10511656" y="4855047"/>
                  </a:lnTo>
                  <a:lnTo>
                    <a:pt x="10551972" y="4833866"/>
                  </a:lnTo>
                  <a:lnTo>
                    <a:pt x="10590935" y="4810559"/>
                  </a:lnTo>
                  <a:lnTo>
                    <a:pt x="10628467" y="4785204"/>
                  </a:lnTo>
                  <a:lnTo>
                    <a:pt x="10664492" y="4757877"/>
                  </a:lnTo>
                  <a:lnTo>
                    <a:pt x="10698931" y="4728657"/>
                  </a:lnTo>
                  <a:lnTo>
                    <a:pt x="10731707" y="4697620"/>
                  </a:lnTo>
                  <a:lnTo>
                    <a:pt x="10762744" y="4664843"/>
                  </a:lnTo>
                  <a:lnTo>
                    <a:pt x="10791965" y="4630404"/>
                  </a:lnTo>
                  <a:lnTo>
                    <a:pt x="10819291" y="4594380"/>
                  </a:lnTo>
                  <a:lnTo>
                    <a:pt x="10844646" y="4556847"/>
                  </a:lnTo>
                  <a:lnTo>
                    <a:pt x="10867953" y="4517884"/>
                  </a:lnTo>
                  <a:lnTo>
                    <a:pt x="10889134" y="4477568"/>
                  </a:lnTo>
                  <a:lnTo>
                    <a:pt x="10908113" y="4435975"/>
                  </a:lnTo>
                  <a:lnTo>
                    <a:pt x="10924811" y="4393183"/>
                  </a:lnTo>
                  <a:lnTo>
                    <a:pt x="10939152" y="4349269"/>
                  </a:lnTo>
                  <a:lnTo>
                    <a:pt x="10951059" y="4304310"/>
                  </a:lnTo>
                  <a:lnTo>
                    <a:pt x="10960455" y="4258384"/>
                  </a:lnTo>
                  <a:lnTo>
                    <a:pt x="10967261" y="4211567"/>
                  </a:lnTo>
                  <a:lnTo>
                    <a:pt x="10971402" y="4163937"/>
                  </a:lnTo>
                  <a:lnTo>
                    <a:pt x="10972799" y="4115572"/>
                  </a:lnTo>
                  <a:lnTo>
                    <a:pt x="10972799" y="823140"/>
                  </a:lnTo>
                  <a:lnTo>
                    <a:pt x="10971402" y="774774"/>
                  </a:lnTo>
                  <a:lnTo>
                    <a:pt x="10967261" y="727144"/>
                  </a:lnTo>
                  <a:lnTo>
                    <a:pt x="10960455" y="680328"/>
                  </a:lnTo>
                  <a:lnTo>
                    <a:pt x="10951059" y="634401"/>
                  </a:lnTo>
                  <a:lnTo>
                    <a:pt x="10939152" y="589443"/>
                  </a:lnTo>
                  <a:lnTo>
                    <a:pt x="10924811" y="545529"/>
                  </a:lnTo>
                  <a:lnTo>
                    <a:pt x="10908113" y="502736"/>
                  </a:lnTo>
                  <a:lnTo>
                    <a:pt x="10889134" y="461144"/>
                  </a:lnTo>
                  <a:lnTo>
                    <a:pt x="10867953" y="420827"/>
                  </a:lnTo>
                  <a:lnTo>
                    <a:pt x="10844646" y="381864"/>
                  </a:lnTo>
                  <a:lnTo>
                    <a:pt x="10819291" y="344332"/>
                  </a:lnTo>
                  <a:lnTo>
                    <a:pt x="10791965" y="308308"/>
                  </a:lnTo>
                  <a:lnTo>
                    <a:pt x="10762744" y="273868"/>
                  </a:lnTo>
                  <a:lnTo>
                    <a:pt x="10731707" y="241092"/>
                  </a:lnTo>
                  <a:lnTo>
                    <a:pt x="10698931" y="210055"/>
                  </a:lnTo>
                  <a:lnTo>
                    <a:pt x="10664492" y="180834"/>
                  </a:lnTo>
                  <a:lnTo>
                    <a:pt x="10628467" y="153508"/>
                  </a:lnTo>
                  <a:lnTo>
                    <a:pt x="10590935" y="128153"/>
                  </a:lnTo>
                  <a:lnTo>
                    <a:pt x="10551972" y="104846"/>
                  </a:lnTo>
                  <a:lnTo>
                    <a:pt x="10511656" y="83664"/>
                  </a:lnTo>
                  <a:lnTo>
                    <a:pt x="10470063" y="64686"/>
                  </a:lnTo>
                  <a:lnTo>
                    <a:pt x="10427271" y="47987"/>
                  </a:lnTo>
                  <a:lnTo>
                    <a:pt x="10383357" y="33646"/>
                  </a:lnTo>
                  <a:lnTo>
                    <a:pt x="10338398" y="21739"/>
                  </a:lnTo>
                  <a:lnTo>
                    <a:pt x="10292472" y="12344"/>
                  </a:lnTo>
                  <a:lnTo>
                    <a:pt x="10245655" y="5537"/>
                  </a:lnTo>
                  <a:lnTo>
                    <a:pt x="10198026" y="1397"/>
                  </a:lnTo>
                  <a:lnTo>
                    <a:pt x="10149660" y="0"/>
                  </a:lnTo>
                  <a:close/>
                </a:path>
              </a:pathLst>
            </a:custGeom>
            <a:solidFill>
              <a:srgbClr val="F2DCDB"/>
            </a:solidFill>
          </p:spPr>
          <p:txBody>
            <a:bodyPr wrap="square" lIns="0" tIns="0" rIns="0" bIns="0" rtlCol="0"/>
            <a:lstStyle/>
            <a:p>
              <a:endParaRPr/>
            </a:p>
          </p:txBody>
        </p:sp>
      </p:grpSp>
      <p:sp>
        <p:nvSpPr>
          <p:cNvPr id="6" name="object 6"/>
          <p:cNvSpPr txBox="1"/>
          <p:nvPr/>
        </p:nvSpPr>
        <p:spPr>
          <a:xfrm>
            <a:off x="1156425" y="1648459"/>
            <a:ext cx="1203960" cy="299720"/>
          </a:xfrm>
          <a:prstGeom prst="rect">
            <a:avLst/>
          </a:prstGeom>
        </p:spPr>
        <p:txBody>
          <a:bodyPr vert="horz" wrap="square" lIns="0" tIns="12700" rIns="0" bIns="0" rtlCol="0">
            <a:spAutoFit/>
          </a:bodyPr>
          <a:lstStyle/>
          <a:p>
            <a:pPr marL="12700">
              <a:lnSpc>
                <a:spcPct val="100000"/>
              </a:lnSpc>
              <a:spcBef>
                <a:spcPts val="100"/>
              </a:spcBef>
            </a:pPr>
            <a:r>
              <a:rPr sz="1800" b="1" spc="-185" dirty="0">
                <a:latin typeface="Verdana"/>
                <a:cs typeface="Verdana"/>
              </a:rPr>
              <a:t>Outer</a:t>
            </a:r>
            <a:r>
              <a:rPr sz="1800" b="1" spc="-105" dirty="0">
                <a:latin typeface="Verdana"/>
                <a:cs typeface="Verdana"/>
              </a:rPr>
              <a:t> </a:t>
            </a:r>
            <a:r>
              <a:rPr sz="1800" b="1" spc="-95" dirty="0">
                <a:latin typeface="Verdana"/>
                <a:cs typeface="Verdana"/>
              </a:rPr>
              <a:t>loop</a:t>
            </a:r>
            <a:endParaRPr sz="1800">
              <a:latin typeface="Verdana"/>
              <a:cs typeface="Verdana"/>
            </a:endParaRPr>
          </a:p>
        </p:txBody>
      </p:sp>
      <p:sp>
        <p:nvSpPr>
          <p:cNvPr id="7" name="object 7"/>
          <p:cNvSpPr/>
          <p:nvPr/>
        </p:nvSpPr>
        <p:spPr>
          <a:xfrm>
            <a:off x="7465787" y="2349395"/>
            <a:ext cx="3516629" cy="3215640"/>
          </a:xfrm>
          <a:custGeom>
            <a:avLst/>
            <a:gdLst/>
            <a:ahLst/>
            <a:cxnLst/>
            <a:rect l="l" t="t" r="r" b="b"/>
            <a:pathLst>
              <a:path w="3516629" h="3215640">
                <a:moveTo>
                  <a:pt x="2980169" y="0"/>
                </a:moveTo>
                <a:lnTo>
                  <a:pt x="535914" y="0"/>
                </a:lnTo>
                <a:lnTo>
                  <a:pt x="487135" y="2190"/>
                </a:lnTo>
                <a:lnTo>
                  <a:pt x="439583" y="8634"/>
                </a:lnTo>
                <a:lnTo>
                  <a:pt x="393447" y="19143"/>
                </a:lnTo>
                <a:lnTo>
                  <a:pt x="348916" y="33528"/>
                </a:lnTo>
                <a:lnTo>
                  <a:pt x="306180" y="51599"/>
                </a:lnTo>
                <a:lnTo>
                  <a:pt x="265428" y="73168"/>
                </a:lnTo>
                <a:lnTo>
                  <a:pt x="226848" y="98044"/>
                </a:lnTo>
                <a:lnTo>
                  <a:pt x="190631" y="126040"/>
                </a:lnTo>
                <a:lnTo>
                  <a:pt x="156965" y="156965"/>
                </a:lnTo>
                <a:lnTo>
                  <a:pt x="126040" y="190631"/>
                </a:lnTo>
                <a:lnTo>
                  <a:pt x="98044" y="226848"/>
                </a:lnTo>
                <a:lnTo>
                  <a:pt x="73168" y="265428"/>
                </a:lnTo>
                <a:lnTo>
                  <a:pt x="51599" y="306180"/>
                </a:lnTo>
                <a:lnTo>
                  <a:pt x="33528" y="348916"/>
                </a:lnTo>
                <a:lnTo>
                  <a:pt x="19143" y="393447"/>
                </a:lnTo>
                <a:lnTo>
                  <a:pt x="8634" y="439583"/>
                </a:lnTo>
                <a:lnTo>
                  <a:pt x="2190" y="487135"/>
                </a:lnTo>
                <a:lnTo>
                  <a:pt x="0" y="535914"/>
                </a:lnTo>
                <a:lnTo>
                  <a:pt x="0" y="2679514"/>
                </a:lnTo>
                <a:lnTo>
                  <a:pt x="2190" y="2728293"/>
                </a:lnTo>
                <a:lnTo>
                  <a:pt x="8634" y="2775845"/>
                </a:lnTo>
                <a:lnTo>
                  <a:pt x="19143" y="2821981"/>
                </a:lnTo>
                <a:lnTo>
                  <a:pt x="33528" y="2866512"/>
                </a:lnTo>
                <a:lnTo>
                  <a:pt x="51599" y="2909248"/>
                </a:lnTo>
                <a:lnTo>
                  <a:pt x="73168" y="2950000"/>
                </a:lnTo>
                <a:lnTo>
                  <a:pt x="98044" y="2988580"/>
                </a:lnTo>
                <a:lnTo>
                  <a:pt x="126040" y="3024797"/>
                </a:lnTo>
                <a:lnTo>
                  <a:pt x="156965" y="3058463"/>
                </a:lnTo>
                <a:lnTo>
                  <a:pt x="190631" y="3089388"/>
                </a:lnTo>
                <a:lnTo>
                  <a:pt x="226848" y="3117384"/>
                </a:lnTo>
                <a:lnTo>
                  <a:pt x="265428" y="3142261"/>
                </a:lnTo>
                <a:lnTo>
                  <a:pt x="306180" y="3163829"/>
                </a:lnTo>
                <a:lnTo>
                  <a:pt x="348916" y="3181900"/>
                </a:lnTo>
                <a:lnTo>
                  <a:pt x="393447" y="3196285"/>
                </a:lnTo>
                <a:lnTo>
                  <a:pt x="439583" y="3206794"/>
                </a:lnTo>
                <a:lnTo>
                  <a:pt x="487135" y="3213239"/>
                </a:lnTo>
                <a:lnTo>
                  <a:pt x="535914" y="3215429"/>
                </a:lnTo>
                <a:lnTo>
                  <a:pt x="2980169" y="3215429"/>
                </a:lnTo>
                <a:lnTo>
                  <a:pt x="3028948" y="3213239"/>
                </a:lnTo>
                <a:lnTo>
                  <a:pt x="3076500" y="3206794"/>
                </a:lnTo>
                <a:lnTo>
                  <a:pt x="3122636" y="3196285"/>
                </a:lnTo>
                <a:lnTo>
                  <a:pt x="3167167" y="3181900"/>
                </a:lnTo>
                <a:lnTo>
                  <a:pt x="3209903" y="3163829"/>
                </a:lnTo>
                <a:lnTo>
                  <a:pt x="3250655" y="3142261"/>
                </a:lnTo>
                <a:lnTo>
                  <a:pt x="3289234" y="3117384"/>
                </a:lnTo>
                <a:lnTo>
                  <a:pt x="3325452" y="3089388"/>
                </a:lnTo>
                <a:lnTo>
                  <a:pt x="3359118" y="3058463"/>
                </a:lnTo>
                <a:lnTo>
                  <a:pt x="3390043" y="3024797"/>
                </a:lnTo>
                <a:lnTo>
                  <a:pt x="3418039" y="2988580"/>
                </a:lnTo>
                <a:lnTo>
                  <a:pt x="3442915" y="2950000"/>
                </a:lnTo>
                <a:lnTo>
                  <a:pt x="3464484" y="2909248"/>
                </a:lnTo>
                <a:lnTo>
                  <a:pt x="3482555" y="2866512"/>
                </a:lnTo>
                <a:lnTo>
                  <a:pt x="3496940" y="2821981"/>
                </a:lnTo>
                <a:lnTo>
                  <a:pt x="3507449" y="2775845"/>
                </a:lnTo>
                <a:lnTo>
                  <a:pt x="3513893" y="2728293"/>
                </a:lnTo>
                <a:lnTo>
                  <a:pt x="3516083" y="2679514"/>
                </a:lnTo>
                <a:lnTo>
                  <a:pt x="3516083" y="535914"/>
                </a:lnTo>
                <a:lnTo>
                  <a:pt x="3513893" y="487135"/>
                </a:lnTo>
                <a:lnTo>
                  <a:pt x="3507449" y="439583"/>
                </a:lnTo>
                <a:lnTo>
                  <a:pt x="3496940" y="393447"/>
                </a:lnTo>
                <a:lnTo>
                  <a:pt x="3482555" y="348916"/>
                </a:lnTo>
                <a:lnTo>
                  <a:pt x="3464484" y="306180"/>
                </a:lnTo>
                <a:lnTo>
                  <a:pt x="3442915" y="265428"/>
                </a:lnTo>
                <a:lnTo>
                  <a:pt x="3418039" y="226848"/>
                </a:lnTo>
                <a:lnTo>
                  <a:pt x="3390043" y="190631"/>
                </a:lnTo>
                <a:lnTo>
                  <a:pt x="3359118" y="156965"/>
                </a:lnTo>
                <a:lnTo>
                  <a:pt x="3325452" y="126040"/>
                </a:lnTo>
                <a:lnTo>
                  <a:pt x="3289234" y="98044"/>
                </a:lnTo>
                <a:lnTo>
                  <a:pt x="3250655" y="73168"/>
                </a:lnTo>
                <a:lnTo>
                  <a:pt x="3209903" y="51599"/>
                </a:lnTo>
                <a:lnTo>
                  <a:pt x="3167167" y="33528"/>
                </a:lnTo>
                <a:lnTo>
                  <a:pt x="3122636" y="19143"/>
                </a:lnTo>
                <a:lnTo>
                  <a:pt x="3076500" y="8634"/>
                </a:lnTo>
                <a:lnTo>
                  <a:pt x="3028948" y="2190"/>
                </a:lnTo>
                <a:lnTo>
                  <a:pt x="2980169" y="0"/>
                </a:lnTo>
                <a:close/>
              </a:path>
            </a:pathLst>
          </a:custGeom>
          <a:solidFill>
            <a:srgbClr val="D99694"/>
          </a:solidFill>
        </p:spPr>
        <p:txBody>
          <a:bodyPr wrap="square" lIns="0" tIns="0" rIns="0" bIns="0" rtlCol="0"/>
          <a:lstStyle/>
          <a:p>
            <a:endParaRPr/>
          </a:p>
        </p:txBody>
      </p:sp>
      <p:sp>
        <p:nvSpPr>
          <p:cNvPr id="8" name="object 8"/>
          <p:cNvSpPr txBox="1"/>
          <p:nvPr/>
        </p:nvSpPr>
        <p:spPr>
          <a:xfrm>
            <a:off x="7904691" y="3666235"/>
            <a:ext cx="2635885" cy="848360"/>
          </a:xfrm>
          <a:prstGeom prst="rect">
            <a:avLst/>
          </a:prstGeom>
        </p:spPr>
        <p:txBody>
          <a:bodyPr vert="horz" wrap="square" lIns="0" tIns="12700" rIns="0" bIns="0" rtlCol="0">
            <a:spAutoFit/>
          </a:bodyPr>
          <a:lstStyle/>
          <a:p>
            <a:pPr marL="12065" marR="5080" indent="1270" algn="ctr">
              <a:lnSpc>
                <a:spcPct val="100000"/>
              </a:lnSpc>
              <a:spcBef>
                <a:spcPts val="100"/>
              </a:spcBef>
            </a:pPr>
            <a:r>
              <a:rPr sz="1800" b="1" spc="-130" dirty="0">
                <a:solidFill>
                  <a:srgbClr val="FFFFFF"/>
                </a:solidFill>
                <a:latin typeface="Verdana"/>
                <a:cs typeface="Verdana"/>
              </a:rPr>
              <a:t>Compute</a:t>
            </a:r>
            <a:r>
              <a:rPr sz="1800" b="1" spc="-90" dirty="0">
                <a:solidFill>
                  <a:srgbClr val="FFFFFF"/>
                </a:solidFill>
                <a:latin typeface="Verdana"/>
                <a:cs typeface="Verdana"/>
              </a:rPr>
              <a:t> </a:t>
            </a:r>
            <a:r>
              <a:rPr sz="1800" b="1" spc="-180" dirty="0">
                <a:solidFill>
                  <a:srgbClr val="FFFFFF"/>
                </a:solidFill>
                <a:latin typeface="Verdana"/>
                <a:cs typeface="Verdana"/>
              </a:rPr>
              <a:t>estimate</a:t>
            </a:r>
            <a:r>
              <a:rPr sz="1800" b="1" spc="-85" dirty="0">
                <a:solidFill>
                  <a:srgbClr val="FFFFFF"/>
                </a:solidFill>
                <a:latin typeface="Verdana"/>
                <a:cs typeface="Verdana"/>
              </a:rPr>
              <a:t> </a:t>
            </a:r>
            <a:r>
              <a:rPr sz="1800" b="1" spc="-25" dirty="0">
                <a:solidFill>
                  <a:srgbClr val="FFFFFF"/>
                </a:solidFill>
                <a:latin typeface="Verdana"/>
                <a:cs typeface="Verdana"/>
              </a:rPr>
              <a:t>of </a:t>
            </a:r>
            <a:r>
              <a:rPr sz="1800" b="1" spc="-240" dirty="0">
                <a:solidFill>
                  <a:srgbClr val="FFFFFF"/>
                </a:solidFill>
                <a:latin typeface="Verdana"/>
                <a:cs typeface="Verdana"/>
              </a:rPr>
              <a:t>trend(t)</a:t>
            </a:r>
            <a:r>
              <a:rPr sz="1800" b="1" spc="-85" dirty="0">
                <a:solidFill>
                  <a:srgbClr val="FFFFFF"/>
                </a:solidFill>
                <a:latin typeface="Verdana"/>
                <a:cs typeface="Verdana"/>
              </a:rPr>
              <a:t> </a:t>
            </a:r>
            <a:r>
              <a:rPr sz="1800" b="1" spc="-114" dirty="0">
                <a:solidFill>
                  <a:srgbClr val="FFFFFF"/>
                </a:solidFill>
                <a:latin typeface="Verdana"/>
                <a:cs typeface="Verdana"/>
              </a:rPr>
              <a:t>and</a:t>
            </a:r>
            <a:r>
              <a:rPr sz="1800" b="1" spc="-90" dirty="0">
                <a:solidFill>
                  <a:srgbClr val="FFFFFF"/>
                </a:solidFill>
                <a:latin typeface="Verdana"/>
                <a:cs typeface="Verdana"/>
              </a:rPr>
              <a:t> </a:t>
            </a:r>
            <a:r>
              <a:rPr sz="1800" b="1" spc="-180" dirty="0">
                <a:solidFill>
                  <a:srgbClr val="FFFFFF"/>
                </a:solidFill>
                <a:latin typeface="Verdana"/>
                <a:cs typeface="Verdana"/>
              </a:rPr>
              <a:t>seasonal(t) </a:t>
            </a:r>
            <a:r>
              <a:rPr sz="1800" b="1" spc="-210" dirty="0">
                <a:solidFill>
                  <a:srgbClr val="FFFFFF"/>
                </a:solidFill>
                <a:latin typeface="Verdana"/>
                <a:cs typeface="Verdana"/>
              </a:rPr>
              <a:t>using</a:t>
            </a:r>
            <a:r>
              <a:rPr sz="1800" b="1" spc="-70" dirty="0">
                <a:solidFill>
                  <a:srgbClr val="FFFFFF"/>
                </a:solidFill>
                <a:latin typeface="Verdana"/>
                <a:cs typeface="Verdana"/>
              </a:rPr>
              <a:t> </a:t>
            </a:r>
            <a:r>
              <a:rPr sz="1800" b="1" spc="-295" dirty="0">
                <a:solidFill>
                  <a:srgbClr val="FFFFFF"/>
                </a:solidFill>
                <a:latin typeface="Verdana"/>
                <a:cs typeface="Verdana"/>
              </a:rPr>
              <a:t>LOESS</a:t>
            </a:r>
            <a:endParaRPr sz="1800">
              <a:latin typeface="Verdana"/>
              <a:cs typeface="Verdana"/>
            </a:endParaRPr>
          </a:p>
        </p:txBody>
      </p:sp>
      <p:sp>
        <p:nvSpPr>
          <p:cNvPr id="9" name="object 9"/>
          <p:cNvSpPr txBox="1"/>
          <p:nvPr/>
        </p:nvSpPr>
        <p:spPr>
          <a:xfrm>
            <a:off x="7687853" y="2596388"/>
            <a:ext cx="1143000" cy="299720"/>
          </a:xfrm>
          <a:prstGeom prst="rect">
            <a:avLst/>
          </a:prstGeom>
        </p:spPr>
        <p:txBody>
          <a:bodyPr vert="horz" wrap="square" lIns="0" tIns="12700" rIns="0" bIns="0" rtlCol="0">
            <a:spAutoFit/>
          </a:bodyPr>
          <a:lstStyle/>
          <a:p>
            <a:pPr marL="12700">
              <a:lnSpc>
                <a:spcPct val="100000"/>
              </a:lnSpc>
              <a:spcBef>
                <a:spcPts val="100"/>
              </a:spcBef>
            </a:pPr>
            <a:r>
              <a:rPr sz="1800" b="1" spc="-270" dirty="0">
                <a:latin typeface="Verdana"/>
                <a:cs typeface="Verdana"/>
              </a:rPr>
              <a:t>Inner</a:t>
            </a:r>
            <a:r>
              <a:rPr sz="1800" b="1" spc="-110" dirty="0">
                <a:latin typeface="Verdana"/>
                <a:cs typeface="Verdana"/>
              </a:rPr>
              <a:t> </a:t>
            </a:r>
            <a:r>
              <a:rPr sz="1800" b="1" spc="-80" dirty="0">
                <a:latin typeface="Verdana"/>
                <a:cs typeface="Verdana"/>
              </a:rPr>
              <a:t>loop</a:t>
            </a:r>
            <a:endParaRPr sz="1800">
              <a:latin typeface="Verdana"/>
              <a:cs typeface="Verdana"/>
            </a:endParaRPr>
          </a:p>
        </p:txBody>
      </p:sp>
      <p:grpSp>
        <p:nvGrpSpPr>
          <p:cNvPr id="10" name="object 10"/>
          <p:cNvGrpSpPr/>
          <p:nvPr/>
        </p:nvGrpSpPr>
        <p:grpSpPr>
          <a:xfrm>
            <a:off x="1178157" y="1770127"/>
            <a:ext cx="8087995" cy="4145279"/>
            <a:chOff x="1178157" y="1770127"/>
            <a:chExt cx="8087995" cy="4145279"/>
          </a:xfrm>
        </p:grpSpPr>
        <p:sp>
          <p:nvSpPr>
            <p:cNvPr id="11" name="object 11"/>
            <p:cNvSpPr/>
            <p:nvPr/>
          </p:nvSpPr>
          <p:spPr>
            <a:xfrm>
              <a:off x="9223829" y="1798702"/>
              <a:ext cx="0" cy="764540"/>
            </a:xfrm>
            <a:custGeom>
              <a:avLst/>
              <a:gdLst/>
              <a:ahLst/>
              <a:cxnLst/>
              <a:rect l="l" t="t" r="r" b="b"/>
              <a:pathLst>
                <a:path h="764539">
                  <a:moveTo>
                    <a:pt x="0" y="0"/>
                  </a:moveTo>
                  <a:lnTo>
                    <a:pt x="1" y="763993"/>
                  </a:lnTo>
                </a:path>
              </a:pathLst>
            </a:custGeom>
            <a:ln w="57150">
              <a:solidFill>
                <a:srgbClr val="D99694"/>
              </a:solidFill>
            </a:ln>
          </p:spPr>
          <p:txBody>
            <a:bodyPr wrap="square" lIns="0" tIns="0" rIns="0" bIns="0" rtlCol="0"/>
            <a:lstStyle/>
            <a:p>
              <a:endParaRPr/>
            </a:p>
          </p:txBody>
        </p:sp>
        <p:sp>
          <p:nvSpPr>
            <p:cNvPr id="12" name="object 12"/>
            <p:cNvSpPr/>
            <p:nvPr/>
          </p:nvSpPr>
          <p:spPr>
            <a:xfrm>
              <a:off x="2627007" y="1824954"/>
              <a:ext cx="6610350" cy="0"/>
            </a:xfrm>
            <a:custGeom>
              <a:avLst/>
              <a:gdLst/>
              <a:ahLst/>
              <a:cxnLst/>
              <a:rect l="l" t="t" r="r" b="b"/>
              <a:pathLst>
                <a:path w="6610350">
                  <a:moveTo>
                    <a:pt x="0" y="0"/>
                  </a:moveTo>
                  <a:lnTo>
                    <a:pt x="6610347" y="1"/>
                  </a:lnTo>
                </a:path>
              </a:pathLst>
            </a:custGeom>
            <a:ln w="57150">
              <a:solidFill>
                <a:srgbClr val="D99694"/>
              </a:solidFill>
            </a:ln>
          </p:spPr>
          <p:txBody>
            <a:bodyPr wrap="square" lIns="0" tIns="0" rIns="0" bIns="0" rtlCol="0"/>
            <a:lstStyle/>
            <a:p>
              <a:endParaRPr/>
            </a:p>
          </p:txBody>
        </p:sp>
        <p:sp>
          <p:nvSpPr>
            <p:cNvPr id="13" name="object 13"/>
            <p:cNvSpPr/>
            <p:nvPr/>
          </p:nvSpPr>
          <p:spPr>
            <a:xfrm>
              <a:off x="1240732" y="5869991"/>
              <a:ext cx="7983220" cy="16510"/>
            </a:xfrm>
            <a:custGeom>
              <a:avLst/>
              <a:gdLst/>
              <a:ahLst/>
              <a:cxnLst/>
              <a:rect l="l" t="t" r="r" b="b"/>
              <a:pathLst>
                <a:path w="7983220" h="16510">
                  <a:moveTo>
                    <a:pt x="0" y="0"/>
                  </a:moveTo>
                  <a:lnTo>
                    <a:pt x="7983097" y="16329"/>
                  </a:lnTo>
                </a:path>
              </a:pathLst>
            </a:custGeom>
            <a:ln w="57150">
              <a:solidFill>
                <a:srgbClr val="D99694"/>
              </a:solidFill>
            </a:ln>
          </p:spPr>
          <p:txBody>
            <a:bodyPr wrap="square" lIns="0" tIns="0" rIns="0" bIns="0" rtlCol="0"/>
            <a:lstStyle/>
            <a:p>
              <a:endParaRPr/>
            </a:p>
          </p:txBody>
        </p:sp>
        <p:sp>
          <p:nvSpPr>
            <p:cNvPr id="14" name="object 14"/>
            <p:cNvSpPr/>
            <p:nvPr/>
          </p:nvSpPr>
          <p:spPr>
            <a:xfrm>
              <a:off x="1178157" y="2260039"/>
              <a:ext cx="171450" cy="3609975"/>
            </a:xfrm>
            <a:custGeom>
              <a:avLst/>
              <a:gdLst/>
              <a:ahLst/>
              <a:cxnLst/>
              <a:rect l="l" t="t" r="r" b="b"/>
              <a:pathLst>
                <a:path w="171450" h="3609975">
                  <a:moveTo>
                    <a:pt x="114299" y="142873"/>
                  </a:moveTo>
                  <a:lnTo>
                    <a:pt x="57150" y="142873"/>
                  </a:lnTo>
                  <a:lnTo>
                    <a:pt x="57149" y="3609951"/>
                  </a:lnTo>
                  <a:lnTo>
                    <a:pt x="114299" y="3609951"/>
                  </a:lnTo>
                  <a:lnTo>
                    <a:pt x="114299" y="142873"/>
                  </a:lnTo>
                  <a:close/>
                </a:path>
                <a:path w="171450" h="3609975">
                  <a:moveTo>
                    <a:pt x="85725" y="0"/>
                  </a:moveTo>
                  <a:lnTo>
                    <a:pt x="0" y="171450"/>
                  </a:lnTo>
                  <a:lnTo>
                    <a:pt x="57149" y="171450"/>
                  </a:lnTo>
                  <a:lnTo>
                    <a:pt x="57150" y="142873"/>
                  </a:lnTo>
                  <a:lnTo>
                    <a:pt x="157161" y="142873"/>
                  </a:lnTo>
                  <a:lnTo>
                    <a:pt x="85725" y="0"/>
                  </a:lnTo>
                  <a:close/>
                </a:path>
                <a:path w="171450" h="3609975">
                  <a:moveTo>
                    <a:pt x="157161" y="142873"/>
                  </a:moveTo>
                  <a:lnTo>
                    <a:pt x="114299" y="142873"/>
                  </a:lnTo>
                  <a:lnTo>
                    <a:pt x="114299" y="171450"/>
                  </a:lnTo>
                  <a:lnTo>
                    <a:pt x="171449" y="171450"/>
                  </a:lnTo>
                  <a:lnTo>
                    <a:pt x="157161" y="142873"/>
                  </a:lnTo>
                  <a:close/>
                </a:path>
              </a:pathLst>
            </a:custGeom>
            <a:solidFill>
              <a:srgbClr val="D99694"/>
            </a:solidFill>
          </p:spPr>
          <p:txBody>
            <a:bodyPr wrap="square" lIns="0" tIns="0" rIns="0" bIns="0" rtlCol="0"/>
            <a:lstStyle/>
            <a:p>
              <a:endParaRPr/>
            </a:p>
          </p:txBody>
        </p:sp>
      </p:grpSp>
      <p:sp>
        <p:nvSpPr>
          <p:cNvPr id="15" name="object 15"/>
          <p:cNvSpPr txBox="1"/>
          <p:nvPr/>
        </p:nvSpPr>
        <p:spPr>
          <a:xfrm>
            <a:off x="1380374" y="5202428"/>
            <a:ext cx="4043045" cy="568325"/>
          </a:xfrm>
          <a:prstGeom prst="rect">
            <a:avLst/>
          </a:prstGeom>
        </p:spPr>
        <p:txBody>
          <a:bodyPr vert="horz" wrap="square" lIns="0" tIns="12700" rIns="0" bIns="0" rtlCol="0">
            <a:spAutoFit/>
          </a:bodyPr>
          <a:lstStyle/>
          <a:p>
            <a:pPr marL="12700">
              <a:lnSpc>
                <a:spcPts val="2135"/>
              </a:lnSpc>
              <a:spcBef>
                <a:spcPts val="100"/>
              </a:spcBef>
            </a:pPr>
            <a:r>
              <a:rPr sz="1800" b="1" spc="-130" dirty="0">
                <a:latin typeface="Verdana"/>
                <a:cs typeface="Verdana"/>
              </a:rPr>
              <a:t>Compute</a:t>
            </a:r>
            <a:r>
              <a:rPr sz="1800" b="1" spc="-90" dirty="0">
                <a:latin typeface="Verdana"/>
                <a:cs typeface="Verdana"/>
              </a:rPr>
              <a:t> </a:t>
            </a:r>
            <a:r>
              <a:rPr sz="1800" b="1" spc="-75" dirty="0">
                <a:latin typeface="Verdana"/>
                <a:cs typeface="Verdana"/>
              </a:rPr>
              <a:t>residuals</a:t>
            </a:r>
            <a:endParaRPr sz="1800">
              <a:latin typeface="Verdana"/>
              <a:cs typeface="Verdana"/>
            </a:endParaRPr>
          </a:p>
          <a:p>
            <a:pPr marL="12700">
              <a:lnSpc>
                <a:spcPts val="2135"/>
              </a:lnSpc>
            </a:pPr>
            <a:r>
              <a:rPr sz="1800" b="1" spc="-210" dirty="0">
                <a:latin typeface="Verdana"/>
                <a:cs typeface="Verdana"/>
              </a:rPr>
              <a:t>residual(t)</a:t>
            </a:r>
            <a:r>
              <a:rPr sz="1800" b="1" spc="-95" dirty="0">
                <a:latin typeface="Verdana"/>
                <a:cs typeface="Verdana"/>
              </a:rPr>
              <a:t> </a:t>
            </a:r>
            <a:r>
              <a:rPr sz="1800" b="1" spc="-484" dirty="0">
                <a:latin typeface="Verdana"/>
                <a:cs typeface="Verdana"/>
              </a:rPr>
              <a:t>=</a:t>
            </a:r>
            <a:r>
              <a:rPr sz="1800" b="1" spc="-105" dirty="0">
                <a:latin typeface="Verdana"/>
                <a:cs typeface="Verdana"/>
              </a:rPr>
              <a:t> </a:t>
            </a:r>
            <a:r>
              <a:rPr sz="1800" b="1" spc="-150" dirty="0">
                <a:latin typeface="Verdana"/>
                <a:cs typeface="Verdana"/>
              </a:rPr>
              <a:t>y</a:t>
            </a:r>
            <a:r>
              <a:rPr sz="1800" b="1" spc="-90" dirty="0">
                <a:latin typeface="Verdana"/>
                <a:cs typeface="Verdana"/>
              </a:rPr>
              <a:t> </a:t>
            </a:r>
            <a:r>
              <a:rPr sz="1800" b="1" spc="-120" dirty="0">
                <a:latin typeface="Verdana"/>
                <a:cs typeface="Verdana"/>
              </a:rPr>
              <a:t>-</a:t>
            </a:r>
            <a:r>
              <a:rPr sz="1800" b="1" spc="-105" dirty="0">
                <a:latin typeface="Verdana"/>
                <a:cs typeface="Verdana"/>
              </a:rPr>
              <a:t> </a:t>
            </a:r>
            <a:r>
              <a:rPr sz="1800" b="1" spc="-240" dirty="0">
                <a:latin typeface="Verdana"/>
                <a:cs typeface="Verdana"/>
              </a:rPr>
              <a:t>trend(t)</a:t>
            </a:r>
            <a:r>
              <a:rPr sz="1800" b="1" spc="-95" dirty="0">
                <a:latin typeface="Verdana"/>
                <a:cs typeface="Verdana"/>
              </a:rPr>
              <a:t> </a:t>
            </a:r>
            <a:r>
              <a:rPr sz="1800" b="1" spc="-385" dirty="0">
                <a:latin typeface="Verdana"/>
                <a:cs typeface="Verdana"/>
              </a:rPr>
              <a:t>–</a:t>
            </a:r>
            <a:r>
              <a:rPr sz="1800" b="1" spc="-100" dirty="0">
                <a:latin typeface="Verdana"/>
                <a:cs typeface="Verdana"/>
              </a:rPr>
              <a:t> </a:t>
            </a:r>
            <a:r>
              <a:rPr sz="1800" b="1" spc="-165" dirty="0">
                <a:latin typeface="Verdana"/>
                <a:cs typeface="Verdana"/>
              </a:rPr>
              <a:t>seasonal(t)</a:t>
            </a:r>
            <a:endParaRPr sz="1800">
              <a:latin typeface="Verdana"/>
              <a:cs typeface="Verdana"/>
            </a:endParaRPr>
          </a:p>
        </p:txBody>
      </p:sp>
      <p:grpSp>
        <p:nvGrpSpPr>
          <p:cNvPr id="16" name="object 16"/>
          <p:cNvGrpSpPr/>
          <p:nvPr/>
        </p:nvGrpSpPr>
        <p:grpSpPr>
          <a:xfrm>
            <a:off x="7646164" y="2747281"/>
            <a:ext cx="3126740" cy="3184525"/>
            <a:chOff x="7646164" y="2747281"/>
            <a:chExt cx="3126740" cy="3184525"/>
          </a:xfrm>
        </p:grpSpPr>
        <p:sp>
          <p:nvSpPr>
            <p:cNvPr id="17" name="object 17"/>
            <p:cNvSpPr/>
            <p:nvPr/>
          </p:nvSpPr>
          <p:spPr>
            <a:xfrm>
              <a:off x="9095013" y="2775856"/>
              <a:ext cx="1649730" cy="0"/>
            </a:xfrm>
            <a:custGeom>
              <a:avLst/>
              <a:gdLst/>
              <a:ahLst/>
              <a:cxnLst/>
              <a:rect l="l" t="t" r="r" b="b"/>
              <a:pathLst>
                <a:path w="1649729">
                  <a:moveTo>
                    <a:pt x="0" y="0"/>
                  </a:moveTo>
                  <a:lnTo>
                    <a:pt x="1649186" y="1"/>
                  </a:lnTo>
                </a:path>
              </a:pathLst>
            </a:custGeom>
            <a:ln w="57150">
              <a:solidFill>
                <a:srgbClr val="4F81BD"/>
              </a:solidFill>
            </a:ln>
          </p:spPr>
          <p:txBody>
            <a:bodyPr wrap="square" lIns="0" tIns="0" rIns="0" bIns="0" rtlCol="0"/>
            <a:lstStyle/>
            <a:p>
              <a:endParaRPr/>
            </a:p>
          </p:txBody>
        </p:sp>
        <p:sp>
          <p:nvSpPr>
            <p:cNvPr id="18" name="object 18"/>
            <p:cNvSpPr/>
            <p:nvPr/>
          </p:nvSpPr>
          <p:spPr>
            <a:xfrm>
              <a:off x="10744199" y="2759528"/>
              <a:ext cx="0" cy="2465705"/>
            </a:xfrm>
            <a:custGeom>
              <a:avLst/>
              <a:gdLst/>
              <a:ahLst/>
              <a:cxnLst/>
              <a:rect l="l" t="t" r="r" b="b"/>
              <a:pathLst>
                <a:path h="2465704">
                  <a:moveTo>
                    <a:pt x="0" y="0"/>
                  </a:moveTo>
                  <a:lnTo>
                    <a:pt x="1" y="2465614"/>
                  </a:lnTo>
                </a:path>
              </a:pathLst>
            </a:custGeom>
            <a:ln w="57150">
              <a:solidFill>
                <a:srgbClr val="4F81BD"/>
              </a:solidFill>
            </a:ln>
          </p:spPr>
          <p:txBody>
            <a:bodyPr wrap="square" lIns="0" tIns="0" rIns="0" bIns="0" rtlCol="0"/>
            <a:lstStyle/>
            <a:p>
              <a:endParaRPr/>
            </a:p>
          </p:txBody>
        </p:sp>
        <p:sp>
          <p:nvSpPr>
            <p:cNvPr id="19" name="object 19"/>
            <p:cNvSpPr/>
            <p:nvPr/>
          </p:nvSpPr>
          <p:spPr>
            <a:xfrm>
              <a:off x="7708738" y="5241470"/>
              <a:ext cx="3057525" cy="0"/>
            </a:xfrm>
            <a:custGeom>
              <a:avLst/>
              <a:gdLst/>
              <a:ahLst/>
              <a:cxnLst/>
              <a:rect l="l" t="t" r="r" b="b"/>
              <a:pathLst>
                <a:path w="3057525">
                  <a:moveTo>
                    <a:pt x="0" y="0"/>
                  </a:moveTo>
                  <a:lnTo>
                    <a:pt x="3057233" y="1"/>
                  </a:lnTo>
                </a:path>
              </a:pathLst>
            </a:custGeom>
            <a:ln w="57150">
              <a:solidFill>
                <a:srgbClr val="4F81BD"/>
              </a:solidFill>
            </a:ln>
          </p:spPr>
          <p:txBody>
            <a:bodyPr wrap="square" lIns="0" tIns="0" rIns="0" bIns="0" rtlCol="0"/>
            <a:lstStyle/>
            <a:p>
              <a:endParaRPr/>
            </a:p>
          </p:txBody>
        </p:sp>
        <p:sp>
          <p:nvSpPr>
            <p:cNvPr id="20" name="object 20"/>
            <p:cNvSpPr/>
            <p:nvPr/>
          </p:nvSpPr>
          <p:spPr>
            <a:xfrm>
              <a:off x="7646164" y="3210942"/>
              <a:ext cx="171450" cy="2054225"/>
            </a:xfrm>
            <a:custGeom>
              <a:avLst/>
              <a:gdLst/>
              <a:ahLst/>
              <a:cxnLst/>
              <a:rect l="l" t="t" r="r" b="b"/>
              <a:pathLst>
                <a:path w="171450" h="2054225">
                  <a:moveTo>
                    <a:pt x="114300" y="142875"/>
                  </a:moveTo>
                  <a:lnTo>
                    <a:pt x="57150" y="142875"/>
                  </a:lnTo>
                  <a:lnTo>
                    <a:pt x="57148" y="2053678"/>
                  </a:lnTo>
                  <a:lnTo>
                    <a:pt x="114298" y="2053678"/>
                  </a:lnTo>
                  <a:lnTo>
                    <a:pt x="114300" y="142875"/>
                  </a:lnTo>
                  <a:close/>
                </a:path>
                <a:path w="171450" h="2054225">
                  <a:moveTo>
                    <a:pt x="85725" y="0"/>
                  </a:moveTo>
                  <a:lnTo>
                    <a:pt x="0" y="171450"/>
                  </a:lnTo>
                  <a:lnTo>
                    <a:pt x="57149" y="171450"/>
                  </a:lnTo>
                  <a:lnTo>
                    <a:pt x="57150" y="142875"/>
                  </a:lnTo>
                  <a:lnTo>
                    <a:pt x="157162" y="142875"/>
                  </a:lnTo>
                  <a:lnTo>
                    <a:pt x="85725" y="0"/>
                  </a:lnTo>
                  <a:close/>
                </a:path>
                <a:path w="171450" h="2054225">
                  <a:moveTo>
                    <a:pt x="157162" y="142875"/>
                  </a:moveTo>
                  <a:lnTo>
                    <a:pt x="114300" y="142875"/>
                  </a:lnTo>
                  <a:lnTo>
                    <a:pt x="114299" y="171450"/>
                  </a:lnTo>
                  <a:lnTo>
                    <a:pt x="171450" y="171450"/>
                  </a:lnTo>
                  <a:lnTo>
                    <a:pt x="157162" y="142875"/>
                  </a:lnTo>
                  <a:close/>
                </a:path>
              </a:pathLst>
            </a:custGeom>
            <a:solidFill>
              <a:srgbClr val="4F81BD"/>
            </a:solidFill>
          </p:spPr>
          <p:txBody>
            <a:bodyPr wrap="square" lIns="0" tIns="0" rIns="0" bIns="0" rtlCol="0"/>
            <a:lstStyle/>
            <a:p>
              <a:endParaRPr/>
            </a:p>
          </p:txBody>
        </p:sp>
        <p:sp>
          <p:nvSpPr>
            <p:cNvPr id="21" name="object 21"/>
            <p:cNvSpPr/>
            <p:nvPr/>
          </p:nvSpPr>
          <p:spPr>
            <a:xfrm>
              <a:off x="9221467" y="5564825"/>
              <a:ext cx="2540" cy="337820"/>
            </a:xfrm>
            <a:custGeom>
              <a:avLst/>
              <a:gdLst/>
              <a:ahLst/>
              <a:cxnLst/>
              <a:rect l="l" t="t" r="r" b="b"/>
              <a:pathLst>
                <a:path w="2540" h="337820">
                  <a:moveTo>
                    <a:pt x="2362" y="0"/>
                  </a:moveTo>
                  <a:lnTo>
                    <a:pt x="0" y="337825"/>
                  </a:lnTo>
                </a:path>
              </a:pathLst>
            </a:custGeom>
            <a:ln w="57150">
              <a:solidFill>
                <a:srgbClr val="D99694"/>
              </a:solidFill>
            </a:ln>
          </p:spPr>
          <p:txBody>
            <a:bodyPr wrap="square" lIns="0" tIns="0" rIns="0" bIns="0" rtlCol="0"/>
            <a:lstStyle/>
            <a:p>
              <a:endParaRPr/>
            </a:p>
          </p:txBody>
        </p:sp>
      </p:grpSp>
      <p:sp>
        <p:nvSpPr>
          <p:cNvPr id="22" name="object 22"/>
          <p:cNvSpPr txBox="1"/>
          <p:nvPr/>
        </p:nvSpPr>
        <p:spPr>
          <a:xfrm>
            <a:off x="3019971" y="1910588"/>
            <a:ext cx="4079240" cy="848360"/>
          </a:xfrm>
          <a:prstGeom prst="rect">
            <a:avLst/>
          </a:prstGeom>
        </p:spPr>
        <p:txBody>
          <a:bodyPr vert="horz" wrap="square" lIns="0" tIns="12700" rIns="0" bIns="0" rtlCol="0">
            <a:spAutoFit/>
          </a:bodyPr>
          <a:lstStyle/>
          <a:p>
            <a:pPr marL="12700" marR="5080">
              <a:lnSpc>
                <a:spcPct val="100000"/>
              </a:lnSpc>
              <a:spcBef>
                <a:spcPts val="100"/>
              </a:spcBef>
            </a:pPr>
            <a:r>
              <a:rPr sz="1800" b="1" spc="-130" dirty="0">
                <a:latin typeface="Verdana"/>
                <a:cs typeface="Verdana"/>
              </a:rPr>
              <a:t>Compute</a:t>
            </a:r>
            <a:r>
              <a:rPr sz="1800" b="1" spc="-90" dirty="0">
                <a:latin typeface="Verdana"/>
                <a:cs typeface="Verdana"/>
              </a:rPr>
              <a:t> </a:t>
            </a:r>
            <a:r>
              <a:rPr sz="1800" b="1" spc="-220" dirty="0">
                <a:latin typeface="Verdana"/>
                <a:cs typeface="Verdana"/>
              </a:rPr>
              <a:t>robustness</a:t>
            </a:r>
            <a:r>
              <a:rPr sz="1800" b="1" spc="-85" dirty="0">
                <a:latin typeface="Verdana"/>
                <a:cs typeface="Verdana"/>
              </a:rPr>
              <a:t> </a:t>
            </a:r>
            <a:r>
              <a:rPr sz="1800" b="1" spc="-210" dirty="0">
                <a:latin typeface="Verdana"/>
                <a:cs typeface="Verdana"/>
              </a:rPr>
              <a:t>weights</a:t>
            </a:r>
            <a:r>
              <a:rPr sz="1800" b="1" spc="-85" dirty="0">
                <a:latin typeface="Verdana"/>
                <a:cs typeface="Verdana"/>
              </a:rPr>
              <a:t> </a:t>
            </a:r>
            <a:r>
              <a:rPr sz="1800" b="1" spc="-20" dirty="0">
                <a:latin typeface="Verdana"/>
                <a:cs typeface="Verdana"/>
              </a:rPr>
              <a:t>from </a:t>
            </a:r>
            <a:r>
              <a:rPr sz="1800" b="1" spc="-185" dirty="0">
                <a:latin typeface="Verdana"/>
                <a:cs typeface="Verdana"/>
              </a:rPr>
              <a:t>residuals</a:t>
            </a:r>
            <a:r>
              <a:rPr sz="1800" b="1" spc="-114" dirty="0">
                <a:latin typeface="Verdana"/>
                <a:cs typeface="Verdana"/>
              </a:rPr>
              <a:t> </a:t>
            </a:r>
            <a:r>
              <a:rPr sz="1800" b="1" spc="-160" dirty="0">
                <a:latin typeface="Verdana"/>
                <a:cs typeface="Verdana"/>
              </a:rPr>
              <a:t>used</a:t>
            </a:r>
            <a:r>
              <a:rPr sz="1800" b="1" spc="-105" dirty="0">
                <a:latin typeface="Verdana"/>
                <a:cs typeface="Verdana"/>
              </a:rPr>
              <a:t> </a:t>
            </a:r>
            <a:r>
              <a:rPr sz="1800" b="1" spc="-120" dirty="0">
                <a:latin typeface="Verdana"/>
                <a:cs typeface="Verdana"/>
              </a:rPr>
              <a:t>by</a:t>
            </a:r>
            <a:r>
              <a:rPr sz="1800" b="1" spc="-100" dirty="0">
                <a:latin typeface="Verdana"/>
                <a:cs typeface="Verdana"/>
              </a:rPr>
              <a:t> </a:t>
            </a:r>
            <a:r>
              <a:rPr sz="1800" b="1" spc="-275" dirty="0">
                <a:latin typeface="Verdana"/>
                <a:cs typeface="Verdana"/>
              </a:rPr>
              <a:t>LOESS</a:t>
            </a:r>
            <a:r>
              <a:rPr sz="1800" b="1" spc="-105" dirty="0">
                <a:latin typeface="Verdana"/>
                <a:cs typeface="Verdana"/>
              </a:rPr>
              <a:t> </a:t>
            </a:r>
            <a:r>
              <a:rPr sz="1800" b="1" spc="-204" dirty="0">
                <a:latin typeface="Verdana"/>
                <a:cs typeface="Verdana"/>
              </a:rPr>
              <a:t>in</a:t>
            </a:r>
            <a:r>
              <a:rPr sz="1800" b="1" spc="-114" dirty="0">
                <a:latin typeface="Verdana"/>
                <a:cs typeface="Verdana"/>
              </a:rPr>
              <a:t> </a:t>
            </a:r>
            <a:r>
              <a:rPr sz="1800" b="1" spc="-204" dirty="0">
                <a:latin typeface="Verdana"/>
                <a:cs typeface="Verdana"/>
              </a:rPr>
              <a:t>inner</a:t>
            </a:r>
            <a:r>
              <a:rPr sz="1800" b="1" spc="-105" dirty="0">
                <a:latin typeface="Verdana"/>
                <a:cs typeface="Verdana"/>
              </a:rPr>
              <a:t> </a:t>
            </a:r>
            <a:r>
              <a:rPr sz="1800" b="1" spc="-65" dirty="0">
                <a:latin typeface="Verdana"/>
                <a:cs typeface="Verdana"/>
              </a:rPr>
              <a:t>loop </a:t>
            </a:r>
            <a:r>
              <a:rPr sz="1800" b="1" spc="-195" dirty="0">
                <a:latin typeface="Verdana"/>
                <a:cs typeface="Verdana"/>
              </a:rPr>
              <a:t>to</a:t>
            </a:r>
            <a:r>
              <a:rPr sz="1800" b="1" spc="-100" dirty="0">
                <a:latin typeface="Verdana"/>
                <a:cs typeface="Verdana"/>
              </a:rPr>
              <a:t> </a:t>
            </a:r>
            <a:r>
              <a:rPr sz="1800" b="1" spc="-155" dirty="0">
                <a:latin typeface="Verdana"/>
                <a:cs typeface="Verdana"/>
              </a:rPr>
              <a:t>protect</a:t>
            </a:r>
            <a:r>
              <a:rPr sz="1800" b="1" spc="-95" dirty="0">
                <a:latin typeface="Verdana"/>
                <a:cs typeface="Verdana"/>
              </a:rPr>
              <a:t> </a:t>
            </a:r>
            <a:r>
              <a:rPr sz="1800" b="1" spc="-160" dirty="0">
                <a:latin typeface="Verdana"/>
                <a:cs typeface="Verdana"/>
              </a:rPr>
              <a:t>against</a:t>
            </a:r>
            <a:r>
              <a:rPr sz="1800" b="1" spc="-95" dirty="0">
                <a:latin typeface="Verdana"/>
                <a:cs typeface="Verdana"/>
              </a:rPr>
              <a:t> </a:t>
            </a:r>
            <a:r>
              <a:rPr sz="1800" b="1" spc="-85" dirty="0">
                <a:latin typeface="Verdana"/>
                <a:cs typeface="Verdana"/>
              </a:rPr>
              <a:t>outliers</a:t>
            </a:r>
            <a:endParaRPr sz="1800">
              <a:latin typeface="Verdana"/>
              <a:cs typeface="Verdana"/>
            </a:endParaRPr>
          </a:p>
        </p:txBody>
      </p:sp>
      <p:sp>
        <p:nvSpPr>
          <p:cNvPr id="23" name="object 23"/>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9</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692400">
              <a:lnSpc>
                <a:spcPct val="100000"/>
              </a:lnSpc>
              <a:spcBef>
                <a:spcPts val="100"/>
              </a:spcBef>
            </a:pPr>
            <a:r>
              <a:rPr spc="-630" dirty="0"/>
              <a:t>Inner</a:t>
            </a:r>
            <a:r>
              <a:rPr spc="-275" dirty="0"/>
              <a:t> loop</a:t>
            </a:r>
            <a:r>
              <a:rPr spc="-280" dirty="0"/>
              <a:t> </a:t>
            </a:r>
            <a:r>
              <a:rPr spc="-505" dirty="0"/>
              <a:t>summary</a:t>
            </a:r>
          </a:p>
        </p:txBody>
      </p:sp>
      <p:grpSp>
        <p:nvGrpSpPr>
          <p:cNvPr id="3" name="object 3"/>
          <p:cNvGrpSpPr/>
          <p:nvPr/>
        </p:nvGrpSpPr>
        <p:grpSpPr>
          <a:xfrm>
            <a:off x="563880" y="1399031"/>
            <a:ext cx="11055350" cy="5023485"/>
            <a:chOff x="563880" y="1399031"/>
            <a:chExt cx="11055350" cy="5023485"/>
          </a:xfrm>
        </p:grpSpPr>
        <p:pic>
          <p:nvPicPr>
            <p:cNvPr id="4" name="object 4"/>
            <p:cNvPicPr/>
            <p:nvPr/>
          </p:nvPicPr>
          <p:blipFill>
            <a:blip r:embed="rId2" cstate="print"/>
            <a:stretch>
              <a:fillRect/>
            </a:stretch>
          </p:blipFill>
          <p:spPr>
            <a:xfrm>
              <a:off x="563880" y="1399031"/>
              <a:ext cx="11055096" cy="5023104"/>
            </a:xfrm>
            <a:prstGeom prst="rect">
              <a:avLst/>
            </a:prstGeom>
          </p:spPr>
        </p:pic>
        <p:sp>
          <p:nvSpPr>
            <p:cNvPr id="5" name="object 5"/>
            <p:cNvSpPr/>
            <p:nvPr/>
          </p:nvSpPr>
          <p:spPr>
            <a:xfrm>
              <a:off x="605970" y="1417637"/>
              <a:ext cx="10972800" cy="4939030"/>
            </a:xfrm>
            <a:custGeom>
              <a:avLst/>
              <a:gdLst/>
              <a:ahLst/>
              <a:cxnLst/>
              <a:rect l="l" t="t" r="r" b="b"/>
              <a:pathLst>
                <a:path w="10972800" h="4939030">
                  <a:moveTo>
                    <a:pt x="10149660" y="0"/>
                  </a:moveTo>
                  <a:lnTo>
                    <a:pt x="823139" y="0"/>
                  </a:lnTo>
                  <a:lnTo>
                    <a:pt x="774774" y="1397"/>
                  </a:lnTo>
                  <a:lnTo>
                    <a:pt x="727144" y="5537"/>
                  </a:lnTo>
                  <a:lnTo>
                    <a:pt x="680327" y="12344"/>
                  </a:lnTo>
                  <a:lnTo>
                    <a:pt x="634401" y="21739"/>
                  </a:lnTo>
                  <a:lnTo>
                    <a:pt x="589442" y="33646"/>
                  </a:lnTo>
                  <a:lnTo>
                    <a:pt x="545528" y="47987"/>
                  </a:lnTo>
                  <a:lnTo>
                    <a:pt x="502736" y="64686"/>
                  </a:lnTo>
                  <a:lnTo>
                    <a:pt x="461143" y="83664"/>
                  </a:lnTo>
                  <a:lnTo>
                    <a:pt x="420827" y="104846"/>
                  </a:lnTo>
                  <a:lnTo>
                    <a:pt x="381864" y="128153"/>
                  </a:lnTo>
                  <a:lnTo>
                    <a:pt x="344332" y="153508"/>
                  </a:lnTo>
                  <a:lnTo>
                    <a:pt x="308307" y="180834"/>
                  </a:lnTo>
                  <a:lnTo>
                    <a:pt x="273868" y="210055"/>
                  </a:lnTo>
                  <a:lnTo>
                    <a:pt x="241092" y="241092"/>
                  </a:lnTo>
                  <a:lnTo>
                    <a:pt x="210054" y="273868"/>
                  </a:lnTo>
                  <a:lnTo>
                    <a:pt x="180834" y="308308"/>
                  </a:lnTo>
                  <a:lnTo>
                    <a:pt x="153508" y="344332"/>
                  </a:lnTo>
                  <a:lnTo>
                    <a:pt x="128152" y="381864"/>
                  </a:lnTo>
                  <a:lnTo>
                    <a:pt x="104846" y="420827"/>
                  </a:lnTo>
                  <a:lnTo>
                    <a:pt x="83664" y="461144"/>
                  </a:lnTo>
                  <a:lnTo>
                    <a:pt x="64686" y="502736"/>
                  </a:lnTo>
                  <a:lnTo>
                    <a:pt x="47987" y="545529"/>
                  </a:lnTo>
                  <a:lnTo>
                    <a:pt x="33646" y="589443"/>
                  </a:lnTo>
                  <a:lnTo>
                    <a:pt x="21739" y="634401"/>
                  </a:lnTo>
                  <a:lnTo>
                    <a:pt x="12344" y="680328"/>
                  </a:lnTo>
                  <a:lnTo>
                    <a:pt x="5537" y="727144"/>
                  </a:lnTo>
                  <a:lnTo>
                    <a:pt x="1397" y="774774"/>
                  </a:lnTo>
                  <a:lnTo>
                    <a:pt x="0" y="823140"/>
                  </a:lnTo>
                  <a:lnTo>
                    <a:pt x="0" y="4115572"/>
                  </a:lnTo>
                  <a:lnTo>
                    <a:pt x="1397" y="4163937"/>
                  </a:lnTo>
                  <a:lnTo>
                    <a:pt x="5537" y="4211567"/>
                  </a:lnTo>
                  <a:lnTo>
                    <a:pt x="12344" y="4258384"/>
                  </a:lnTo>
                  <a:lnTo>
                    <a:pt x="21739" y="4304310"/>
                  </a:lnTo>
                  <a:lnTo>
                    <a:pt x="33646" y="4349269"/>
                  </a:lnTo>
                  <a:lnTo>
                    <a:pt x="47987" y="4393183"/>
                  </a:lnTo>
                  <a:lnTo>
                    <a:pt x="64686" y="4435975"/>
                  </a:lnTo>
                  <a:lnTo>
                    <a:pt x="83664" y="4477568"/>
                  </a:lnTo>
                  <a:lnTo>
                    <a:pt x="104846" y="4517884"/>
                  </a:lnTo>
                  <a:lnTo>
                    <a:pt x="128152" y="4556847"/>
                  </a:lnTo>
                  <a:lnTo>
                    <a:pt x="153508" y="4594380"/>
                  </a:lnTo>
                  <a:lnTo>
                    <a:pt x="180834" y="4630404"/>
                  </a:lnTo>
                  <a:lnTo>
                    <a:pt x="210054" y="4664843"/>
                  </a:lnTo>
                  <a:lnTo>
                    <a:pt x="241092" y="4697620"/>
                  </a:lnTo>
                  <a:lnTo>
                    <a:pt x="273868" y="4728657"/>
                  </a:lnTo>
                  <a:lnTo>
                    <a:pt x="308307" y="4757877"/>
                  </a:lnTo>
                  <a:lnTo>
                    <a:pt x="344332" y="4785204"/>
                  </a:lnTo>
                  <a:lnTo>
                    <a:pt x="381864" y="4810559"/>
                  </a:lnTo>
                  <a:lnTo>
                    <a:pt x="420827" y="4833866"/>
                  </a:lnTo>
                  <a:lnTo>
                    <a:pt x="461143" y="4855047"/>
                  </a:lnTo>
                  <a:lnTo>
                    <a:pt x="502736" y="4874026"/>
                  </a:lnTo>
                  <a:lnTo>
                    <a:pt x="545528" y="4890724"/>
                  </a:lnTo>
                  <a:lnTo>
                    <a:pt x="589442" y="4905065"/>
                  </a:lnTo>
                  <a:lnTo>
                    <a:pt x="634401" y="4916972"/>
                  </a:lnTo>
                  <a:lnTo>
                    <a:pt x="680327" y="4926368"/>
                  </a:lnTo>
                  <a:lnTo>
                    <a:pt x="727144" y="4933174"/>
                  </a:lnTo>
                  <a:lnTo>
                    <a:pt x="774774" y="4937315"/>
                  </a:lnTo>
                  <a:lnTo>
                    <a:pt x="823139" y="4938712"/>
                  </a:lnTo>
                  <a:lnTo>
                    <a:pt x="10149660" y="4938712"/>
                  </a:lnTo>
                  <a:lnTo>
                    <a:pt x="10198026" y="4937315"/>
                  </a:lnTo>
                  <a:lnTo>
                    <a:pt x="10245655" y="4933174"/>
                  </a:lnTo>
                  <a:lnTo>
                    <a:pt x="10292472" y="4926368"/>
                  </a:lnTo>
                  <a:lnTo>
                    <a:pt x="10338398" y="4916972"/>
                  </a:lnTo>
                  <a:lnTo>
                    <a:pt x="10383357" y="4905065"/>
                  </a:lnTo>
                  <a:lnTo>
                    <a:pt x="10427271" y="4890724"/>
                  </a:lnTo>
                  <a:lnTo>
                    <a:pt x="10470063" y="4874026"/>
                  </a:lnTo>
                  <a:lnTo>
                    <a:pt x="10511656" y="4855047"/>
                  </a:lnTo>
                  <a:lnTo>
                    <a:pt x="10551972" y="4833866"/>
                  </a:lnTo>
                  <a:lnTo>
                    <a:pt x="10590935" y="4810559"/>
                  </a:lnTo>
                  <a:lnTo>
                    <a:pt x="10628467" y="4785204"/>
                  </a:lnTo>
                  <a:lnTo>
                    <a:pt x="10664492" y="4757877"/>
                  </a:lnTo>
                  <a:lnTo>
                    <a:pt x="10698931" y="4728657"/>
                  </a:lnTo>
                  <a:lnTo>
                    <a:pt x="10731707" y="4697620"/>
                  </a:lnTo>
                  <a:lnTo>
                    <a:pt x="10762744" y="4664843"/>
                  </a:lnTo>
                  <a:lnTo>
                    <a:pt x="10791965" y="4630404"/>
                  </a:lnTo>
                  <a:lnTo>
                    <a:pt x="10819291" y="4594380"/>
                  </a:lnTo>
                  <a:lnTo>
                    <a:pt x="10844646" y="4556847"/>
                  </a:lnTo>
                  <a:lnTo>
                    <a:pt x="10867953" y="4517884"/>
                  </a:lnTo>
                  <a:lnTo>
                    <a:pt x="10889134" y="4477568"/>
                  </a:lnTo>
                  <a:lnTo>
                    <a:pt x="10908113" y="4435975"/>
                  </a:lnTo>
                  <a:lnTo>
                    <a:pt x="10924811" y="4393183"/>
                  </a:lnTo>
                  <a:lnTo>
                    <a:pt x="10939152" y="4349269"/>
                  </a:lnTo>
                  <a:lnTo>
                    <a:pt x="10951059" y="4304310"/>
                  </a:lnTo>
                  <a:lnTo>
                    <a:pt x="10960455" y="4258384"/>
                  </a:lnTo>
                  <a:lnTo>
                    <a:pt x="10967261" y="4211567"/>
                  </a:lnTo>
                  <a:lnTo>
                    <a:pt x="10971402" y="4163937"/>
                  </a:lnTo>
                  <a:lnTo>
                    <a:pt x="10972799" y="4115572"/>
                  </a:lnTo>
                  <a:lnTo>
                    <a:pt x="10972799" y="823140"/>
                  </a:lnTo>
                  <a:lnTo>
                    <a:pt x="10971402" y="774774"/>
                  </a:lnTo>
                  <a:lnTo>
                    <a:pt x="10967261" y="727144"/>
                  </a:lnTo>
                  <a:lnTo>
                    <a:pt x="10960455" y="680328"/>
                  </a:lnTo>
                  <a:lnTo>
                    <a:pt x="10951059" y="634401"/>
                  </a:lnTo>
                  <a:lnTo>
                    <a:pt x="10939152" y="589443"/>
                  </a:lnTo>
                  <a:lnTo>
                    <a:pt x="10924811" y="545529"/>
                  </a:lnTo>
                  <a:lnTo>
                    <a:pt x="10908113" y="502736"/>
                  </a:lnTo>
                  <a:lnTo>
                    <a:pt x="10889134" y="461144"/>
                  </a:lnTo>
                  <a:lnTo>
                    <a:pt x="10867953" y="420827"/>
                  </a:lnTo>
                  <a:lnTo>
                    <a:pt x="10844646" y="381864"/>
                  </a:lnTo>
                  <a:lnTo>
                    <a:pt x="10819291" y="344332"/>
                  </a:lnTo>
                  <a:lnTo>
                    <a:pt x="10791965" y="308308"/>
                  </a:lnTo>
                  <a:lnTo>
                    <a:pt x="10762744" y="273868"/>
                  </a:lnTo>
                  <a:lnTo>
                    <a:pt x="10731707" y="241092"/>
                  </a:lnTo>
                  <a:lnTo>
                    <a:pt x="10698931" y="210055"/>
                  </a:lnTo>
                  <a:lnTo>
                    <a:pt x="10664492" y="180834"/>
                  </a:lnTo>
                  <a:lnTo>
                    <a:pt x="10628467" y="153508"/>
                  </a:lnTo>
                  <a:lnTo>
                    <a:pt x="10590935" y="128153"/>
                  </a:lnTo>
                  <a:lnTo>
                    <a:pt x="10551972" y="104846"/>
                  </a:lnTo>
                  <a:lnTo>
                    <a:pt x="10511656" y="83664"/>
                  </a:lnTo>
                  <a:lnTo>
                    <a:pt x="10470063" y="64686"/>
                  </a:lnTo>
                  <a:lnTo>
                    <a:pt x="10427271" y="47987"/>
                  </a:lnTo>
                  <a:lnTo>
                    <a:pt x="10383357" y="33646"/>
                  </a:lnTo>
                  <a:lnTo>
                    <a:pt x="10338398" y="21739"/>
                  </a:lnTo>
                  <a:lnTo>
                    <a:pt x="10292472" y="12344"/>
                  </a:lnTo>
                  <a:lnTo>
                    <a:pt x="10245655" y="5537"/>
                  </a:lnTo>
                  <a:lnTo>
                    <a:pt x="10198026" y="1397"/>
                  </a:lnTo>
                  <a:lnTo>
                    <a:pt x="10149660" y="0"/>
                  </a:lnTo>
                  <a:close/>
                </a:path>
              </a:pathLst>
            </a:custGeom>
            <a:solidFill>
              <a:srgbClr val="F2DCDB"/>
            </a:solidFill>
          </p:spPr>
          <p:txBody>
            <a:bodyPr wrap="square" lIns="0" tIns="0" rIns="0" bIns="0" rtlCol="0"/>
            <a:lstStyle/>
            <a:p>
              <a:endParaRPr/>
            </a:p>
          </p:txBody>
        </p:sp>
        <p:sp>
          <p:nvSpPr>
            <p:cNvPr id="6" name="object 6"/>
            <p:cNvSpPr/>
            <p:nvPr/>
          </p:nvSpPr>
          <p:spPr>
            <a:xfrm>
              <a:off x="7465787" y="2349395"/>
              <a:ext cx="3516629" cy="3215640"/>
            </a:xfrm>
            <a:custGeom>
              <a:avLst/>
              <a:gdLst/>
              <a:ahLst/>
              <a:cxnLst/>
              <a:rect l="l" t="t" r="r" b="b"/>
              <a:pathLst>
                <a:path w="3516629" h="3215640">
                  <a:moveTo>
                    <a:pt x="2980169" y="0"/>
                  </a:moveTo>
                  <a:lnTo>
                    <a:pt x="535914" y="0"/>
                  </a:lnTo>
                  <a:lnTo>
                    <a:pt x="487135" y="2190"/>
                  </a:lnTo>
                  <a:lnTo>
                    <a:pt x="439583" y="8634"/>
                  </a:lnTo>
                  <a:lnTo>
                    <a:pt x="393447" y="19143"/>
                  </a:lnTo>
                  <a:lnTo>
                    <a:pt x="348916" y="33528"/>
                  </a:lnTo>
                  <a:lnTo>
                    <a:pt x="306180" y="51599"/>
                  </a:lnTo>
                  <a:lnTo>
                    <a:pt x="265428" y="73168"/>
                  </a:lnTo>
                  <a:lnTo>
                    <a:pt x="226848" y="98044"/>
                  </a:lnTo>
                  <a:lnTo>
                    <a:pt x="190631" y="126040"/>
                  </a:lnTo>
                  <a:lnTo>
                    <a:pt x="156965" y="156965"/>
                  </a:lnTo>
                  <a:lnTo>
                    <a:pt x="126040" y="190631"/>
                  </a:lnTo>
                  <a:lnTo>
                    <a:pt x="98044" y="226848"/>
                  </a:lnTo>
                  <a:lnTo>
                    <a:pt x="73168" y="265428"/>
                  </a:lnTo>
                  <a:lnTo>
                    <a:pt x="51599" y="306180"/>
                  </a:lnTo>
                  <a:lnTo>
                    <a:pt x="33528" y="348916"/>
                  </a:lnTo>
                  <a:lnTo>
                    <a:pt x="19143" y="393447"/>
                  </a:lnTo>
                  <a:lnTo>
                    <a:pt x="8634" y="439583"/>
                  </a:lnTo>
                  <a:lnTo>
                    <a:pt x="2190" y="487135"/>
                  </a:lnTo>
                  <a:lnTo>
                    <a:pt x="0" y="535914"/>
                  </a:lnTo>
                  <a:lnTo>
                    <a:pt x="0" y="2679514"/>
                  </a:lnTo>
                  <a:lnTo>
                    <a:pt x="2190" y="2728293"/>
                  </a:lnTo>
                  <a:lnTo>
                    <a:pt x="8634" y="2775845"/>
                  </a:lnTo>
                  <a:lnTo>
                    <a:pt x="19143" y="2821981"/>
                  </a:lnTo>
                  <a:lnTo>
                    <a:pt x="33528" y="2866512"/>
                  </a:lnTo>
                  <a:lnTo>
                    <a:pt x="51599" y="2909248"/>
                  </a:lnTo>
                  <a:lnTo>
                    <a:pt x="73168" y="2950000"/>
                  </a:lnTo>
                  <a:lnTo>
                    <a:pt x="98044" y="2988580"/>
                  </a:lnTo>
                  <a:lnTo>
                    <a:pt x="126040" y="3024797"/>
                  </a:lnTo>
                  <a:lnTo>
                    <a:pt x="156965" y="3058463"/>
                  </a:lnTo>
                  <a:lnTo>
                    <a:pt x="190631" y="3089388"/>
                  </a:lnTo>
                  <a:lnTo>
                    <a:pt x="226848" y="3117384"/>
                  </a:lnTo>
                  <a:lnTo>
                    <a:pt x="265428" y="3142261"/>
                  </a:lnTo>
                  <a:lnTo>
                    <a:pt x="306180" y="3163829"/>
                  </a:lnTo>
                  <a:lnTo>
                    <a:pt x="348916" y="3181900"/>
                  </a:lnTo>
                  <a:lnTo>
                    <a:pt x="393447" y="3196285"/>
                  </a:lnTo>
                  <a:lnTo>
                    <a:pt x="439583" y="3206794"/>
                  </a:lnTo>
                  <a:lnTo>
                    <a:pt x="487135" y="3213239"/>
                  </a:lnTo>
                  <a:lnTo>
                    <a:pt x="535914" y="3215429"/>
                  </a:lnTo>
                  <a:lnTo>
                    <a:pt x="2980169" y="3215429"/>
                  </a:lnTo>
                  <a:lnTo>
                    <a:pt x="3028948" y="3213239"/>
                  </a:lnTo>
                  <a:lnTo>
                    <a:pt x="3076500" y="3206794"/>
                  </a:lnTo>
                  <a:lnTo>
                    <a:pt x="3122636" y="3196285"/>
                  </a:lnTo>
                  <a:lnTo>
                    <a:pt x="3167167" y="3181900"/>
                  </a:lnTo>
                  <a:lnTo>
                    <a:pt x="3209903" y="3163829"/>
                  </a:lnTo>
                  <a:lnTo>
                    <a:pt x="3250655" y="3142261"/>
                  </a:lnTo>
                  <a:lnTo>
                    <a:pt x="3289234" y="3117384"/>
                  </a:lnTo>
                  <a:lnTo>
                    <a:pt x="3325452" y="3089388"/>
                  </a:lnTo>
                  <a:lnTo>
                    <a:pt x="3359118" y="3058463"/>
                  </a:lnTo>
                  <a:lnTo>
                    <a:pt x="3390043" y="3024797"/>
                  </a:lnTo>
                  <a:lnTo>
                    <a:pt x="3418039" y="2988580"/>
                  </a:lnTo>
                  <a:lnTo>
                    <a:pt x="3442915" y="2950000"/>
                  </a:lnTo>
                  <a:lnTo>
                    <a:pt x="3464484" y="2909248"/>
                  </a:lnTo>
                  <a:lnTo>
                    <a:pt x="3482555" y="2866512"/>
                  </a:lnTo>
                  <a:lnTo>
                    <a:pt x="3496940" y="2821981"/>
                  </a:lnTo>
                  <a:lnTo>
                    <a:pt x="3507449" y="2775845"/>
                  </a:lnTo>
                  <a:lnTo>
                    <a:pt x="3513893" y="2728293"/>
                  </a:lnTo>
                  <a:lnTo>
                    <a:pt x="3516083" y="2679514"/>
                  </a:lnTo>
                  <a:lnTo>
                    <a:pt x="3516083" y="535914"/>
                  </a:lnTo>
                  <a:lnTo>
                    <a:pt x="3513893" y="487135"/>
                  </a:lnTo>
                  <a:lnTo>
                    <a:pt x="3507449" y="439583"/>
                  </a:lnTo>
                  <a:lnTo>
                    <a:pt x="3496940" y="393447"/>
                  </a:lnTo>
                  <a:lnTo>
                    <a:pt x="3482555" y="348916"/>
                  </a:lnTo>
                  <a:lnTo>
                    <a:pt x="3464484" y="306180"/>
                  </a:lnTo>
                  <a:lnTo>
                    <a:pt x="3442915" y="265428"/>
                  </a:lnTo>
                  <a:lnTo>
                    <a:pt x="3418039" y="226848"/>
                  </a:lnTo>
                  <a:lnTo>
                    <a:pt x="3390043" y="190631"/>
                  </a:lnTo>
                  <a:lnTo>
                    <a:pt x="3359118" y="156965"/>
                  </a:lnTo>
                  <a:lnTo>
                    <a:pt x="3325452" y="126040"/>
                  </a:lnTo>
                  <a:lnTo>
                    <a:pt x="3289234" y="98044"/>
                  </a:lnTo>
                  <a:lnTo>
                    <a:pt x="3250655" y="73168"/>
                  </a:lnTo>
                  <a:lnTo>
                    <a:pt x="3209903" y="51599"/>
                  </a:lnTo>
                  <a:lnTo>
                    <a:pt x="3167167" y="33528"/>
                  </a:lnTo>
                  <a:lnTo>
                    <a:pt x="3122636" y="19143"/>
                  </a:lnTo>
                  <a:lnTo>
                    <a:pt x="3076500" y="8634"/>
                  </a:lnTo>
                  <a:lnTo>
                    <a:pt x="3028948" y="2190"/>
                  </a:lnTo>
                  <a:lnTo>
                    <a:pt x="2980169" y="0"/>
                  </a:lnTo>
                  <a:close/>
                </a:path>
              </a:pathLst>
            </a:custGeom>
            <a:solidFill>
              <a:srgbClr val="D99694"/>
            </a:solidFill>
          </p:spPr>
          <p:txBody>
            <a:bodyPr wrap="square" lIns="0" tIns="0" rIns="0" bIns="0" rtlCol="0"/>
            <a:lstStyle/>
            <a:p>
              <a:endParaRPr/>
            </a:p>
          </p:txBody>
        </p:sp>
      </p:grpSp>
      <p:sp>
        <p:nvSpPr>
          <p:cNvPr id="7" name="object 7"/>
          <p:cNvSpPr txBox="1"/>
          <p:nvPr/>
        </p:nvSpPr>
        <p:spPr>
          <a:xfrm>
            <a:off x="7904691" y="3666235"/>
            <a:ext cx="2635885" cy="848360"/>
          </a:xfrm>
          <a:prstGeom prst="rect">
            <a:avLst/>
          </a:prstGeom>
        </p:spPr>
        <p:txBody>
          <a:bodyPr vert="horz" wrap="square" lIns="0" tIns="12700" rIns="0" bIns="0" rtlCol="0">
            <a:spAutoFit/>
          </a:bodyPr>
          <a:lstStyle/>
          <a:p>
            <a:pPr marL="12065" marR="5080" indent="1270" algn="ctr">
              <a:lnSpc>
                <a:spcPct val="100000"/>
              </a:lnSpc>
              <a:spcBef>
                <a:spcPts val="100"/>
              </a:spcBef>
            </a:pPr>
            <a:r>
              <a:rPr sz="1800" b="1" spc="-130" dirty="0">
                <a:solidFill>
                  <a:srgbClr val="FFFFFF"/>
                </a:solidFill>
                <a:latin typeface="Verdana"/>
                <a:cs typeface="Verdana"/>
              </a:rPr>
              <a:t>Compute</a:t>
            </a:r>
            <a:r>
              <a:rPr sz="1800" b="1" spc="-90" dirty="0">
                <a:solidFill>
                  <a:srgbClr val="FFFFFF"/>
                </a:solidFill>
                <a:latin typeface="Verdana"/>
                <a:cs typeface="Verdana"/>
              </a:rPr>
              <a:t> </a:t>
            </a:r>
            <a:r>
              <a:rPr sz="1800" b="1" spc="-180" dirty="0">
                <a:solidFill>
                  <a:srgbClr val="FFFFFF"/>
                </a:solidFill>
                <a:latin typeface="Verdana"/>
                <a:cs typeface="Verdana"/>
              </a:rPr>
              <a:t>estimate</a:t>
            </a:r>
            <a:r>
              <a:rPr sz="1800" b="1" spc="-85" dirty="0">
                <a:solidFill>
                  <a:srgbClr val="FFFFFF"/>
                </a:solidFill>
                <a:latin typeface="Verdana"/>
                <a:cs typeface="Verdana"/>
              </a:rPr>
              <a:t> </a:t>
            </a:r>
            <a:r>
              <a:rPr sz="1800" b="1" spc="-25" dirty="0">
                <a:solidFill>
                  <a:srgbClr val="FFFFFF"/>
                </a:solidFill>
                <a:latin typeface="Verdana"/>
                <a:cs typeface="Verdana"/>
              </a:rPr>
              <a:t>of </a:t>
            </a:r>
            <a:r>
              <a:rPr sz="1800" b="1" spc="-240" dirty="0">
                <a:solidFill>
                  <a:srgbClr val="FFFFFF"/>
                </a:solidFill>
                <a:latin typeface="Verdana"/>
                <a:cs typeface="Verdana"/>
              </a:rPr>
              <a:t>trend(t)</a:t>
            </a:r>
            <a:r>
              <a:rPr sz="1800" b="1" spc="-85" dirty="0">
                <a:solidFill>
                  <a:srgbClr val="FFFFFF"/>
                </a:solidFill>
                <a:latin typeface="Verdana"/>
                <a:cs typeface="Verdana"/>
              </a:rPr>
              <a:t> </a:t>
            </a:r>
            <a:r>
              <a:rPr sz="1800" b="1" spc="-114" dirty="0">
                <a:solidFill>
                  <a:srgbClr val="FFFFFF"/>
                </a:solidFill>
                <a:latin typeface="Verdana"/>
                <a:cs typeface="Verdana"/>
              </a:rPr>
              <a:t>and</a:t>
            </a:r>
            <a:r>
              <a:rPr sz="1800" b="1" spc="-90" dirty="0">
                <a:solidFill>
                  <a:srgbClr val="FFFFFF"/>
                </a:solidFill>
                <a:latin typeface="Verdana"/>
                <a:cs typeface="Verdana"/>
              </a:rPr>
              <a:t> </a:t>
            </a:r>
            <a:r>
              <a:rPr sz="1800" b="1" spc="-180" dirty="0">
                <a:solidFill>
                  <a:srgbClr val="FFFFFF"/>
                </a:solidFill>
                <a:latin typeface="Verdana"/>
                <a:cs typeface="Verdana"/>
              </a:rPr>
              <a:t>seasonal(t) </a:t>
            </a:r>
            <a:r>
              <a:rPr sz="1800" b="1" spc="-210" dirty="0">
                <a:solidFill>
                  <a:srgbClr val="FFFFFF"/>
                </a:solidFill>
                <a:latin typeface="Verdana"/>
                <a:cs typeface="Verdana"/>
              </a:rPr>
              <a:t>using</a:t>
            </a:r>
            <a:r>
              <a:rPr sz="1800" b="1" spc="-70" dirty="0">
                <a:solidFill>
                  <a:srgbClr val="FFFFFF"/>
                </a:solidFill>
                <a:latin typeface="Verdana"/>
                <a:cs typeface="Verdana"/>
              </a:rPr>
              <a:t> </a:t>
            </a:r>
            <a:r>
              <a:rPr sz="1800" b="1" spc="-295" dirty="0">
                <a:solidFill>
                  <a:srgbClr val="FFFFFF"/>
                </a:solidFill>
                <a:latin typeface="Verdana"/>
                <a:cs typeface="Verdana"/>
              </a:rPr>
              <a:t>LOESS</a:t>
            </a:r>
            <a:endParaRPr sz="1800">
              <a:latin typeface="Verdana"/>
              <a:cs typeface="Verdana"/>
            </a:endParaRPr>
          </a:p>
        </p:txBody>
      </p:sp>
      <p:sp>
        <p:nvSpPr>
          <p:cNvPr id="8" name="object 8"/>
          <p:cNvSpPr txBox="1"/>
          <p:nvPr/>
        </p:nvSpPr>
        <p:spPr>
          <a:xfrm>
            <a:off x="7687853" y="2596388"/>
            <a:ext cx="1143000" cy="299720"/>
          </a:xfrm>
          <a:prstGeom prst="rect">
            <a:avLst/>
          </a:prstGeom>
        </p:spPr>
        <p:txBody>
          <a:bodyPr vert="horz" wrap="square" lIns="0" tIns="12700" rIns="0" bIns="0" rtlCol="0">
            <a:spAutoFit/>
          </a:bodyPr>
          <a:lstStyle/>
          <a:p>
            <a:pPr marL="12700">
              <a:lnSpc>
                <a:spcPct val="100000"/>
              </a:lnSpc>
              <a:spcBef>
                <a:spcPts val="100"/>
              </a:spcBef>
            </a:pPr>
            <a:r>
              <a:rPr sz="1800" b="1" spc="-270" dirty="0">
                <a:latin typeface="Verdana"/>
                <a:cs typeface="Verdana"/>
              </a:rPr>
              <a:t>Inner</a:t>
            </a:r>
            <a:r>
              <a:rPr sz="1800" b="1" spc="-110" dirty="0">
                <a:latin typeface="Verdana"/>
                <a:cs typeface="Verdana"/>
              </a:rPr>
              <a:t> </a:t>
            </a:r>
            <a:r>
              <a:rPr sz="1800" b="1" spc="-80" dirty="0">
                <a:latin typeface="Verdana"/>
                <a:cs typeface="Verdana"/>
              </a:rPr>
              <a:t>loop</a:t>
            </a:r>
            <a:endParaRPr sz="1800">
              <a:latin typeface="Verdana"/>
              <a:cs typeface="Verdana"/>
            </a:endParaRPr>
          </a:p>
        </p:txBody>
      </p:sp>
      <p:grpSp>
        <p:nvGrpSpPr>
          <p:cNvPr id="9" name="object 9"/>
          <p:cNvGrpSpPr/>
          <p:nvPr/>
        </p:nvGrpSpPr>
        <p:grpSpPr>
          <a:xfrm>
            <a:off x="7646164" y="2747281"/>
            <a:ext cx="3126740" cy="2522855"/>
            <a:chOff x="7646164" y="2747281"/>
            <a:chExt cx="3126740" cy="2522855"/>
          </a:xfrm>
        </p:grpSpPr>
        <p:sp>
          <p:nvSpPr>
            <p:cNvPr id="10" name="object 10"/>
            <p:cNvSpPr/>
            <p:nvPr/>
          </p:nvSpPr>
          <p:spPr>
            <a:xfrm>
              <a:off x="9095013" y="2775856"/>
              <a:ext cx="1649730" cy="0"/>
            </a:xfrm>
            <a:custGeom>
              <a:avLst/>
              <a:gdLst/>
              <a:ahLst/>
              <a:cxnLst/>
              <a:rect l="l" t="t" r="r" b="b"/>
              <a:pathLst>
                <a:path w="1649729">
                  <a:moveTo>
                    <a:pt x="0" y="0"/>
                  </a:moveTo>
                  <a:lnTo>
                    <a:pt x="1649186" y="1"/>
                  </a:lnTo>
                </a:path>
              </a:pathLst>
            </a:custGeom>
            <a:ln w="57150">
              <a:solidFill>
                <a:srgbClr val="4F81BD"/>
              </a:solidFill>
            </a:ln>
          </p:spPr>
          <p:txBody>
            <a:bodyPr wrap="square" lIns="0" tIns="0" rIns="0" bIns="0" rtlCol="0"/>
            <a:lstStyle/>
            <a:p>
              <a:endParaRPr/>
            </a:p>
          </p:txBody>
        </p:sp>
        <p:sp>
          <p:nvSpPr>
            <p:cNvPr id="11" name="object 11"/>
            <p:cNvSpPr/>
            <p:nvPr/>
          </p:nvSpPr>
          <p:spPr>
            <a:xfrm>
              <a:off x="10744199" y="2759528"/>
              <a:ext cx="0" cy="2465705"/>
            </a:xfrm>
            <a:custGeom>
              <a:avLst/>
              <a:gdLst/>
              <a:ahLst/>
              <a:cxnLst/>
              <a:rect l="l" t="t" r="r" b="b"/>
              <a:pathLst>
                <a:path h="2465704">
                  <a:moveTo>
                    <a:pt x="0" y="0"/>
                  </a:moveTo>
                  <a:lnTo>
                    <a:pt x="1" y="2465614"/>
                  </a:lnTo>
                </a:path>
              </a:pathLst>
            </a:custGeom>
            <a:ln w="57150">
              <a:solidFill>
                <a:srgbClr val="4F81BD"/>
              </a:solidFill>
            </a:ln>
          </p:spPr>
          <p:txBody>
            <a:bodyPr wrap="square" lIns="0" tIns="0" rIns="0" bIns="0" rtlCol="0"/>
            <a:lstStyle/>
            <a:p>
              <a:endParaRPr/>
            </a:p>
          </p:txBody>
        </p:sp>
        <p:sp>
          <p:nvSpPr>
            <p:cNvPr id="12" name="object 12"/>
            <p:cNvSpPr/>
            <p:nvPr/>
          </p:nvSpPr>
          <p:spPr>
            <a:xfrm>
              <a:off x="7708738" y="5241470"/>
              <a:ext cx="3057525" cy="0"/>
            </a:xfrm>
            <a:custGeom>
              <a:avLst/>
              <a:gdLst/>
              <a:ahLst/>
              <a:cxnLst/>
              <a:rect l="l" t="t" r="r" b="b"/>
              <a:pathLst>
                <a:path w="3057525">
                  <a:moveTo>
                    <a:pt x="0" y="0"/>
                  </a:moveTo>
                  <a:lnTo>
                    <a:pt x="3057233" y="1"/>
                  </a:lnTo>
                </a:path>
              </a:pathLst>
            </a:custGeom>
            <a:ln w="57150">
              <a:solidFill>
                <a:srgbClr val="4F81BD"/>
              </a:solidFill>
            </a:ln>
          </p:spPr>
          <p:txBody>
            <a:bodyPr wrap="square" lIns="0" tIns="0" rIns="0" bIns="0" rtlCol="0"/>
            <a:lstStyle/>
            <a:p>
              <a:endParaRPr/>
            </a:p>
          </p:txBody>
        </p:sp>
        <p:sp>
          <p:nvSpPr>
            <p:cNvPr id="13" name="object 13"/>
            <p:cNvSpPr/>
            <p:nvPr/>
          </p:nvSpPr>
          <p:spPr>
            <a:xfrm>
              <a:off x="7646164" y="3210942"/>
              <a:ext cx="171450" cy="2054225"/>
            </a:xfrm>
            <a:custGeom>
              <a:avLst/>
              <a:gdLst/>
              <a:ahLst/>
              <a:cxnLst/>
              <a:rect l="l" t="t" r="r" b="b"/>
              <a:pathLst>
                <a:path w="171450" h="2054225">
                  <a:moveTo>
                    <a:pt x="114300" y="142875"/>
                  </a:moveTo>
                  <a:lnTo>
                    <a:pt x="57150" y="142875"/>
                  </a:lnTo>
                  <a:lnTo>
                    <a:pt x="57148" y="2053678"/>
                  </a:lnTo>
                  <a:lnTo>
                    <a:pt x="114298" y="2053678"/>
                  </a:lnTo>
                  <a:lnTo>
                    <a:pt x="114300" y="142875"/>
                  </a:lnTo>
                  <a:close/>
                </a:path>
                <a:path w="171450" h="2054225">
                  <a:moveTo>
                    <a:pt x="85725" y="0"/>
                  </a:moveTo>
                  <a:lnTo>
                    <a:pt x="0" y="171450"/>
                  </a:lnTo>
                  <a:lnTo>
                    <a:pt x="57149" y="171450"/>
                  </a:lnTo>
                  <a:lnTo>
                    <a:pt x="57150" y="142875"/>
                  </a:lnTo>
                  <a:lnTo>
                    <a:pt x="157162" y="142875"/>
                  </a:lnTo>
                  <a:lnTo>
                    <a:pt x="85725" y="0"/>
                  </a:lnTo>
                  <a:close/>
                </a:path>
                <a:path w="171450" h="2054225">
                  <a:moveTo>
                    <a:pt x="157162" y="142875"/>
                  </a:moveTo>
                  <a:lnTo>
                    <a:pt x="114300" y="142875"/>
                  </a:lnTo>
                  <a:lnTo>
                    <a:pt x="114299" y="171450"/>
                  </a:lnTo>
                  <a:lnTo>
                    <a:pt x="171450" y="171450"/>
                  </a:lnTo>
                  <a:lnTo>
                    <a:pt x="157162" y="142875"/>
                  </a:lnTo>
                  <a:close/>
                </a:path>
              </a:pathLst>
            </a:custGeom>
            <a:solidFill>
              <a:srgbClr val="4F81BD"/>
            </a:solidFill>
          </p:spPr>
          <p:txBody>
            <a:bodyPr wrap="square" lIns="0" tIns="0" rIns="0" bIns="0" rtlCol="0"/>
            <a:lstStyle/>
            <a:p>
              <a:endParaRPr/>
            </a:p>
          </p:txBody>
        </p:sp>
      </p:grpSp>
      <p:sp>
        <p:nvSpPr>
          <p:cNvPr id="14" name="object 14"/>
          <p:cNvSpPr txBox="1"/>
          <p:nvPr/>
        </p:nvSpPr>
        <p:spPr>
          <a:xfrm>
            <a:off x="1203313" y="1817115"/>
            <a:ext cx="997585" cy="360680"/>
          </a:xfrm>
          <a:prstGeom prst="rect">
            <a:avLst/>
          </a:prstGeom>
        </p:spPr>
        <p:txBody>
          <a:bodyPr vert="horz" wrap="square" lIns="0" tIns="12700" rIns="0" bIns="0" rtlCol="0">
            <a:spAutoFit/>
          </a:bodyPr>
          <a:lstStyle/>
          <a:p>
            <a:pPr marL="12700">
              <a:lnSpc>
                <a:spcPct val="100000"/>
              </a:lnSpc>
              <a:spcBef>
                <a:spcPts val="100"/>
              </a:spcBef>
            </a:pPr>
            <a:r>
              <a:rPr sz="2200" b="1" spc="-445" dirty="0">
                <a:latin typeface="Verdana"/>
                <a:cs typeface="Verdana"/>
              </a:rPr>
              <a:t>ITERATE</a:t>
            </a:r>
            <a:endParaRPr sz="2200">
              <a:latin typeface="Verdana"/>
              <a:cs typeface="Verdana"/>
            </a:endParaRPr>
          </a:p>
        </p:txBody>
      </p:sp>
      <p:sp>
        <p:nvSpPr>
          <p:cNvPr id="18" name="object 18"/>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10</a:t>
            </a:r>
          </a:p>
        </p:txBody>
      </p:sp>
      <p:sp>
        <p:nvSpPr>
          <p:cNvPr id="15" name="object 15"/>
          <p:cNvSpPr txBox="1"/>
          <p:nvPr/>
        </p:nvSpPr>
        <p:spPr>
          <a:xfrm>
            <a:off x="1203313" y="2210308"/>
            <a:ext cx="5386070" cy="705485"/>
          </a:xfrm>
          <a:prstGeom prst="rect">
            <a:avLst/>
          </a:prstGeom>
        </p:spPr>
        <p:txBody>
          <a:bodyPr vert="horz" wrap="square" lIns="0" tIns="3175" rIns="0" bIns="0" rtlCol="0">
            <a:spAutoFit/>
          </a:bodyPr>
          <a:lstStyle/>
          <a:p>
            <a:pPr marL="469265" marR="5080" indent="-457200">
              <a:lnSpc>
                <a:spcPct val="102699"/>
              </a:lnSpc>
              <a:spcBef>
                <a:spcPts val="25"/>
              </a:spcBef>
              <a:tabLst>
                <a:tab pos="469265" algn="l"/>
              </a:tabLst>
            </a:pPr>
            <a:r>
              <a:rPr sz="2200" b="1" spc="-285" dirty="0">
                <a:latin typeface="Verdana"/>
                <a:cs typeface="Verdana"/>
              </a:rPr>
              <a:t>1.</a:t>
            </a:r>
            <a:r>
              <a:rPr sz="2200" b="1" dirty="0">
                <a:latin typeface="Verdana"/>
                <a:cs typeface="Verdana"/>
              </a:rPr>
              <a:t>	</a:t>
            </a:r>
            <a:r>
              <a:rPr sz="2200" b="1" spc="-175" dirty="0">
                <a:latin typeface="Verdana"/>
                <a:cs typeface="Verdana"/>
              </a:rPr>
              <a:t>De-</a:t>
            </a:r>
            <a:r>
              <a:rPr sz="2200" b="1" spc="-235" dirty="0">
                <a:latin typeface="Verdana"/>
                <a:cs typeface="Verdana"/>
              </a:rPr>
              <a:t>trend</a:t>
            </a:r>
            <a:r>
              <a:rPr sz="2200" b="1" spc="-114" dirty="0">
                <a:latin typeface="Verdana"/>
                <a:cs typeface="Verdana"/>
              </a:rPr>
              <a:t> </a:t>
            </a:r>
            <a:r>
              <a:rPr sz="2200" b="1" spc="-225" dirty="0">
                <a:latin typeface="Verdana"/>
                <a:cs typeface="Verdana"/>
              </a:rPr>
              <a:t>the</a:t>
            </a:r>
            <a:r>
              <a:rPr sz="2200" b="1" spc="-105" dirty="0">
                <a:latin typeface="Verdana"/>
                <a:cs typeface="Verdana"/>
              </a:rPr>
              <a:t> </a:t>
            </a:r>
            <a:r>
              <a:rPr sz="2200" b="1" spc="-190" dirty="0">
                <a:latin typeface="Verdana"/>
                <a:cs typeface="Verdana"/>
              </a:rPr>
              <a:t>data</a:t>
            </a:r>
            <a:r>
              <a:rPr sz="2200" spc="-190" dirty="0">
                <a:latin typeface="Verdana"/>
                <a:cs typeface="Verdana"/>
              </a:rPr>
              <a:t>:</a:t>
            </a:r>
            <a:r>
              <a:rPr sz="2200" spc="-130" dirty="0">
                <a:latin typeface="Verdana"/>
                <a:cs typeface="Verdana"/>
              </a:rPr>
              <a:t> </a:t>
            </a:r>
            <a:r>
              <a:rPr sz="2200" spc="-160" dirty="0">
                <a:latin typeface="Verdana"/>
                <a:cs typeface="Verdana"/>
              </a:rPr>
              <a:t>y(t)</a:t>
            </a:r>
            <a:r>
              <a:rPr sz="2200" spc="-130" dirty="0">
                <a:latin typeface="Verdana"/>
                <a:cs typeface="Verdana"/>
              </a:rPr>
              <a:t> </a:t>
            </a:r>
            <a:r>
              <a:rPr sz="2200" spc="-310" dirty="0">
                <a:latin typeface="Verdana"/>
                <a:cs typeface="Verdana"/>
              </a:rPr>
              <a:t>–</a:t>
            </a:r>
            <a:r>
              <a:rPr sz="2200" spc="-130" dirty="0">
                <a:latin typeface="Verdana"/>
                <a:cs typeface="Verdana"/>
              </a:rPr>
              <a:t> </a:t>
            </a:r>
            <a:r>
              <a:rPr sz="2200" spc="-110" dirty="0">
                <a:latin typeface="Verdana"/>
                <a:cs typeface="Verdana"/>
              </a:rPr>
              <a:t>trend(t).</a:t>
            </a:r>
            <a:r>
              <a:rPr sz="2200" spc="-130" dirty="0">
                <a:latin typeface="Verdana"/>
                <a:cs typeface="Verdana"/>
              </a:rPr>
              <a:t> </a:t>
            </a:r>
            <a:r>
              <a:rPr sz="2200" spc="-60" dirty="0">
                <a:latin typeface="Verdana"/>
                <a:cs typeface="Verdana"/>
              </a:rPr>
              <a:t>For </a:t>
            </a:r>
            <a:r>
              <a:rPr sz="2200" spc="-35" dirty="0">
                <a:latin typeface="Verdana"/>
                <a:cs typeface="Verdana"/>
              </a:rPr>
              <a:t>the</a:t>
            </a:r>
            <a:r>
              <a:rPr sz="2200" spc="-150" dirty="0">
                <a:latin typeface="Verdana"/>
                <a:cs typeface="Verdana"/>
              </a:rPr>
              <a:t> </a:t>
            </a:r>
            <a:r>
              <a:rPr sz="2200" spc="-195" dirty="0">
                <a:latin typeface="Verdana"/>
                <a:cs typeface="Verdana"/>
              </a:rPr>
              <a:t>first</a:t>
            </a:r>
            <a:r>
              <a:rPr sz="2200" spc="-140" dirty="0">
                <a:latin typeface="Verdana"/>
                <a:cs typeface="Verdana"/>
              </a:rPr>
              <a:t> </a:t>
            </a:r>
            <a:r>
              <a:rPr sz="2200" spc="-65" dirty="0">
                <a:latin typeface="Verdana"/>
                <a:cs typeface="Verdana"/>
              </a:rPr>
              <a:t>iteration</a:t>
            </a:r>
            <a:r>
              <a:rPr sz="2200" spc="-150" dirty="0">
                <a:latin typeface="Verdana"/>
                <a:cs typeface="Verdana"/>
              </a:rPr>
              <a:t> </a:t>
            </a:r>
            <a:r>
              <a:rPr sz="2200" spc="-85" dirty="0">
                <a:latin typeface="Verdana"/>
                <a:cs typeface="Verdana"/>
              </a:rPr>
              <a:t>assume</a:t>
            </a:r>
            <a:r>
              <a:rPr sz="2200" spc="-150" dirty="0">
                <a:latin typeface="Verdana"/>
                <a:cs typeface="Verdana"/>
              </a:rPr>
              <a:t> </a:t>
            </a:r>
            <a:r>
              <a:rPr sz="2200" spc="-95" dirty="0">
                <a:latin typeface="Verdana"/>
                <a:cs typeface="Verdana"/>
              </a:rPr>
              <a:t>trend(t)</a:t>
            </a:r>
            <a:r>
              <a:rPr sz="2200" spc="-145" dirty="0">
                <a:latin typeface="Verdana"/>
                <a:cs typeface="Verdana"/>
              </a:rPr>
              <a:t> </a:t>
            </a:r>
            <a:r>
              <a:rPr sz="2200" spc="-470" dirty="0">
                <a:latin typeface="Verdana"/>
                <a:cs typeface="Verdana"/>
              </a:rPr>
              <a:t>=</a:t>
            </a:r>
            <a:r>
              <a:rPr sz="2200" spc="-140" dirty="0">
                <a:latin typeface="Verdana"/>
                <a:cs typeface="Verdana"/>
              </a:rPr>
              <a:t> </a:t>
            </a:r>
            <a:r>
              <a:rPr sz="2200" spc="-50" dirty="0">
                <a:latin typeface="Verdana"/>
                <a:cs typeface="Verdana"/>
              </a:rPr>
              <a:t>0</a:t>
            </a:r>
            <a:endParaRPr sz="2200">
              <a:latin typeface="Verdana"/>
              <a:cs typeface="Verdana"/>
            </a:endParaRPr>
          </a:p>
        </p:txBody>
      </p:sp>
      <p:sp>
        <p:nvSpPr>
          <p:cNvPr id="16" name="object 16"/>
          <p:cNvSpPr txBox="1"/>
          <p:nvPr/>
        </p:nvSpPr>
        <p:spPr>
          <a:xfrm>
            <a:off x="1203313" y="3353308"/>
            <a:ext cx="5333365" cy="1034415"/>
          </a:xfrm>
          <a:prstGeom prst="rect">
            <a:avLst/>
          </a:prstGeom>
        </p:spPr>
        <p:txBody>
          <a:bodyPr vert="horz" wrap="square" lIns="0" tIns="10795" rIns="0" bIns="0" rtlCol="0">
            <a:spAutoFit/>
          </a:bodyPr>
          <a:lstStyle/>
          <a:p>
            <a:pPr marL="469265" marR="5080" indent="-457200">
              <a:lnSpc>
                <a:spcPct val="100499"/>
              </a:lnSpc>
              <a:spcBef>
                <a:spcPts val="85"/>
              </a:spcBef>
              <a:tabLst>
                <a:tab pos="469265" algn="l"/>
              </a:tabLst>
            </a:pPr>
            <a:r>
              <a:rPr sz="2200" b="1" spc="-285" dirty="0">
                <a:latin typeface="Verdana"/>
                <a:cs typeface="Verdana"/>
              </a:rPr>
              <a:t>2.</a:t>
            </a:r>
            <a:r>
              <a:rPr sz="2200" b="1" dirty="0">
                <a:latin typeface="Verdana"/>
                <a:cs typeface="Verdana"/>
              </a:rPr>
              <a:t>	</a:t>
            </a:r>
            <a:r>
              <a:rPr sz="2200" b="1" spc="-240" dirty="0">
                <a:latin typeface="Verdana"/>
                <a:cs typeface="Verdana"/>
              </a:rPr>
              <a:t>Extract</a:t>
            </a:r>
            <a:r>
              <a:rPr sz="2200" b="1" spc="-114" dirty="0">
                <a:latin typeface="Verdana"/>
                <a:cs typeface="Verdana"/>
              </a:rPr>
              <a:t> </a:t>
            </a:r>
            <a:r>
              <a:rPr sz="2200" b="1" spc="-229" dirty="0">
                <a:latin typeface="Verdana"/>
                <a:cs typeface="Verdana"/>
              </a:rPr>
              <a:t>seasonal(t)</a:t>
            </a:r>
            <a:r>
              <a:rPr sz="2200" b="1" spc="-105" dirty="0">
                <a:latin typeface="Verdana"/>
                <a:cs typeface="Verdana"/>
              </a:rPr>
              <a:t> </a:t>
            </a:r>
            <a:r>
              <a:rPr sz="2200" spc="-100" dirty="0">
                <a:latin typeface="Verdana"/>
                <a:cs typeface="Verdana"/>
              </a:rPr>
              <a:t>using</a:t>
            </a:r>
            <a:r>
              <a:rPr sz="2200" spc="-140" dirty="0">
                <a:latin typeface="Verdana"/>
                <a:cs typeface="Verdana"/>
              </a:rPr>
              <a:t> </a:t>
            </a:r>
            <a:r>
              <a:rPr sz="2200" spc="-215" dirty="0">
                <a:latin typeface="Verdana"/>
                <a:cs typeface="Verdana"/>
              </a:rPr>
              <a:t>LOESS</a:t>
            </a:r>
            <a:r>
              <a:rPr sz="2200" spc="-130" dirty="0">
                <a:latin typeface="Verdana"/>
                <a:cs typeface="Verdana"/>
              </a:rPr>
              <a:t> </a:t>
            </a:r>
            <a:r>
              <a:rPr sz="2200" dirty="0">
                <a:latin typeface="Verdana"/>
                <a:cs typeface="Verdana"/>
              </a:rPr>
              <a:t>on</a:t>
            </a:r>
            <a:r>
              <a:rPr sz="2200" spc="-145" dirty="0">
                <a:latin typeface="Verdana"/>
                <a:cs typeface="Verdana"/>
              </a:rPr>
              <a:t> </a:t>
            </a:r>
            <a:r>
              <a:rPr sz="2200" spc="120" dirty="0">
                <a:latin typeface="Verdana"/>
                <a:cs typeface="Verdana"/>
              </a:rPr>
              <a:t>a </a:t>
            </a:r>
            <a:r>
              <a:rPr sz="2200" spc="-120" dirty="0">
                <a:latin typeface="Verdana"/>
                <a:cs typeface="Verdana"/>
              </a:rPr>
              <a:t>set</a:t>
            </a:r>
            <a:r>
              <a:rPr sz="2200" spc="-145" dirty="0">
                <a:latin typeface="Verdana"/>
                <a:cs typeface="Verdana"/>
              </a:rPr>
              <a:t> </a:t>
            </a:r>
            <a:r>
              <a:rPr sz="2200" dirty="0">
                <a:latin typeface="Verdana"/>
                <a:cs typeface="Verdana"/>
              </a:rPr>
              <a:t>of</a:t>
            </a:r>
            <a:r>
              <a:rPr sz="2200" spc="-150" dirty="0">
                <a:latin typeface="Verdana"/>
                <a:cs typeface="Verdana"/>
              </a:rPr>
              <a:t> </a:t>
            </a:r>
            <a:r>
              <a:rPr sz="2200" spc="-70" dirty="0">
                <a:latin typeface="Verdana"/>
                <a:cs typeface="Verdana"/>
              </a:rPr>
              <a:t>time</a:t>
            </a:r>
            <a:r>
              <a:rPr sz="2200" spc="-155" dirty="0">
                <a:latin typeface="Verdana"/>
                <a:cs typeface="Verdana"/>
              </a:rPr>
              <a:t> </a:t>
            </a:r>
            <a:r>
              <a:rPr sz="2200" spc="-145" dirty="0">
                <a:latin typeface="Verdana"/>
                <a:cs typeface="Verdana"/>
              </a:rPr>
              <a:t>series </a:t>
            </a:r>
            <a:r>
              <a:rPr sz="2200" spc="-20" dirty="0">
                <a:latin typeface="Verdana"/>
                <a:cs typeface="Verdana"/>
              </a:rPr>
              <a:t>derived</a:t>
            </a:r>
            <a:r>
              <a:rPr sz="2200" spc="-145" dirty="0">
                <a:latin typeface="Verdana"/>
                <a:cs typeface="Verdana"/>
              </a:rPr>
              <a:t> </a:t>
            </a:r>
            <a:r>
              <a:rPr sz="2200" spc="-20" dirty="0">
                <a:latin typeface="Verdana"/>
                <a:cs typeface="Verdana"/>
              </a:rPr>
              <a:t>from </a:t>
            </a:r>
            <a:r>
              <a:rPr sz="2200" spc="-85" dirty="0">
                <a:latin typeface="Verdana"/>
                <a:cs typeface="Verdana"/>
              </a:rPr>
              <a:t>y_detrend(t)</a:t>
            </a:r>
            <a:r>
              <a:rPr sz="2200" spc="-105" dirty="0">
                <a:latin typeface="Verdana"/>
                <a:cs typeface="Verdana"/>
              </a:rPr>
              <a:t> </a:t>
            </a:r>
            <a:r>
              <a:rPr sz="2200" spc="50" dirty="0">
                <a:latin typeface="Verdana"/>
                <a:cs typeface="Verdana"/>
              </a:rPr>
              <a:t>called</a:t>
            </a:r>
            <a:r>
              <a:rPr sz="2200" spc="-100" dirty="0">
                <a:latin typeface="Verdana"/>
                <a:cs typeface="Verdana"/>
              </a:rPr>
              <a:t> </a:t>
            </a:r>
            <a:r>
              <a:rPr sz="2200" dirty="0">
                <a:latin typeface="Verdana"/>
                <a:cs typeface="Verdana"/>
              </a:rPr>
              <a:t>cycle-</a:t>
            </a:r>
            <a:r>
              <a:rPr sz="2200" spc="-70" dirty="0">
                <a:latin typeface="Verdana"/>
                <a:cs typeface="Verdana"/>
              </a:rPr>
              <a:t>subseries.</a:t>
            </a:r>
            <a:endParaRPr sz="2200">
              <a:latin typeface="Verdana"/>
              <a:cs typeface="Verdana"/>
            </a:endParaRPr>
          </a:p>
        </p:txBody>
      </p:sp>
      <p:sp>
        <p:nvSpPr>
          <p:cNvPr id="17" name="object 17"/>
          <p:cNvSpPr txBox="1"/>
          <p:nvPr/>
        </p:nvSpPr>
        <p:spPr>
          <a:xfrm>
            <a:off x="1203313" y="4828540"/>
            <a:ext cx="5314315" cy="1031240"/>
          </a:xfrm>
          <a:prstGeom prst="rect">
            <a:avLst/>
          </a:prstGeom>
        </p:spPr>
        <p:txBody>
          <a:bodyPr vert="horz" wrap="square" lIns="0" tIns="12700" rIns="0" bIns="0" rtlCol="0">
            <a:spAutoFit/>
          </a:bodyPr>
          <a:lstStyle/>
          <a:p>
            <a:pPr marL="469265" marR="5080" indent="-457200">
              <a:lnSpc>
                <a:spcPct val="100000"/>
              </a:lnSpc>
              <a:spcBef>
                <a:spcPts val="100"/>
              </a:spcBef>
              <a:tabLst>
                <a:tab pos="469265" algn="l"/>
              </a:tabLst>
            </a:pPr>
            <a:r>
              <a:rPr sz="2200" b="1" spc="-285" dirty="0">
                <a:latin typeface="Verdana"/>
                <a:cs typeface="Verdana"/>
              </a:rPr>
              <a:t>3.</a:t>
            </a:r>
            <a:r>
              <a:rPr sz="2200" b="1" dirty="0">
                <a:latin typeface="Verdana"/>
                <a:cs typeface="Verdana"/>
              </a:rPr>
              <a:t>	</a:t>
            </a:r>
            <a:r>
              <a:rPr sz="2200" b="1" spc="-240" dirty="0">
                <a:latin typeface="Verdana"/>
                <a:cs typeface="Verdana"/>
              </a:rPr>
              <a:t>Extract</a:t>
            </a:r>
            <a:r>
              <a:rPr sz="2200" b="1" spc="-125" dirty="0">
                <a:latin typeface="Verdana"/>
                <a:cs typeface="Verdana"/>
              </a:rPr>
              <a:t> </a:t>
            </a:r>
            <a:r>
              <a:rPr sz="2200" b="1" spc="-280" dirty="0">
                <a:latin typeface="Verdana"/>
                <a:cs typeface="Verdana"/>
              </a:rPr>
              <a:t>trend(t)</a:t>
            </a:r>
            <a:r>
              <a:rPr sz="2200" b="1" spc="-120" dirty="0">
                <a:latin typeface="Verdana"/>
                <a:cs typeface="Verdana"/>
              </a:rPr>
              <a:t> </a:t>
            </a:r>
            <a:r>
              <a:rPr sz="2200" dirty="0">
                <a:latin typeface="Verdana"/>
                <a:cs typeface="Verdana"/>
              </a:rPr>
              <a:t>by</a:t>
            </a:r>
            <a:r>
              <a:rPr sz="2200" spc="-155" dirty="0">
                <a:latin typeface="Verdana"/>
                <a:cs typeface="Verdana"/>
              </a:rPr>
              <a:t> </a:t>
            </a:r>
            <a:r>
              <a:rPr sz="2200" spc="-10" dirty="0">
                <a:latin typeface="Verdana"/>
                <a:cs typeface="Verdana"/>
              </a:rPr>
              <a:t>subtracting </a:t>
            </a:r>
            <a:r>
              <a:rPr sz="2200" spc="-80" dirty="0">
                <a:latin typeface="Verdana"/>
                <a:cs typeface="Verdana"/>
              </a:rPr>
              <a:t>seasonal(t)</a:t>
            </a:r>
            <a:r>
              <a:rPr sz="2200" spc="-135" dirty="0">
                <a:latin typeface="Verdana"/>
                <a:cs typeface="Verdana"/>
              </a:rPr>
              <a:t> </a:t>
            </a:r>
            <a:r>
              <a:rPr sz="2200" spc="-105" dirty="0">
                <a:latin typeface="Verdana"/>
                <a:cs typeface="Verdana"/>
              </a:rPr>
              <a:t>from</a:t>
            </a:r>
            <a:r>
              <a:rPr sz="2200" spc="-135" dirty="0">
                <a:latin typeface="Verdana"/>
                <a:cs typeface="Verdana"/>
              </a:rPr>
              <a:t> </a:t>
            </a:r>
            <a:r>
              <a:rPr sz="2200" spc="-160" dirty="0">
                <a:latin typeface="Verdana"/>
                <a:cs typeface="Verdana"/>
              </a:rPr>
              <a:t>y(t)</a:t>
            </a:r>
            <a:r>
              <a:rPr sz="2200" spc="-135" dirty="0">
                <a:latin typeface="Verdana"/>
                <a:cs typeface="Verdana"/>
              </a:rPr>
              <a:t> </a:t>
            </a:r>
            <a:r>
              <a:rPr sz="2200" spc="75" dirty="0">
                <a:latin typeface="Verdana"/>
                <a:cs typeface="Verdana"/>
              </a:rPr>
              <a:t>and</a:t>
            </a:r>
            <a:r>
              <a:rPr sz="2200" spc="-130" dirty="0">
                <a:latin typeface="Verdana"/>
                <a:cs typeface="Verdana"/>
              </a:rPr>
              <a:t> </a:t>
            </a:r>
            <a:r>
              <a:rPr sz="2200" spc="-40" dirty="0">
                <a:latin typeface="Verdana"/>
                <a:cs typeface="Verdana"/>
              </a:rPr>
              <a:t>smoothing </a:t>
            </a:r>
            <a:r>
              <a:rPr sz="2200" spc="-100" dirty="0">
                <a:latin typeface="Verdana"/>
                <a:cs typeface="Verdana"/>
              </a:rPr>
              <a:t>using</a:t>
            </a:r>
            <a:r>
              <a:rPr sz="2200" spc="-170" dirty="0">
                <a:latin typeface="Verdana"/>
                <a:cs typeface="Verdana"/>
              </a:rPr>
              <a:t> </a:t>
            </a:r>
            <a:r>
              <a:rPr sz="2200" spc="-25" dirty="0">
                <a:latin typeface="Verdana"/>
                <a:cs typeface="Verdana"/>
              </a:rPr>
              <a:t>LOESS</a:t>
            </a:r>
            <a:endParaRPr sz="2200">
              <a:latin typeface="Verdana"/>
              <a:cs typeface="Verdana"/>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618105">
              <a:lnSpc>
                <a:spcPct val="100000"/>
              </a:lnSpc>
              <a:spcBef>
                <a:spcPts val="100"/>
              </a:spcBef>
            </a:pPr>
            <a:r>
              <a:rPr spc="-440" dirty="0"/>
              <a:t>Outer</a:t>
            </a:r>
            <a:r>
              <a:rPr spc="-270" dirty="0"/>
              <a:t> </a:t>
            </a:r>
            <a:r>
              <a:rPr spc="-275" dirty="0"/>
              <a:t>loop</a:t>
            </a:r>
            <a:r>
              <a:rPr spc="-280" dirty="0"/>
              <a:t> </a:t>
            </a:r>
            <a:r>
              <a:rPr spc="-515" dirty="0"/>
              <a:t>summary</a:t>
            </a:r>
          </a:p>
        </p:txBody>
      </p:sp>
      <p:grpSp>
        <p:nvGrpSpPr>
          <p:cNvPr id="3" name="object 3"/>
          <p:cNvGrpSpPr/>
          <p:nvPr/>
        </p:nvGrpSpPr>
        <p:grpSpPr>
          <a:xfrm>
            <a:off x="563880" y="1399031"/>
            <a:ext cx="11055350" cy="5023485"/>
            <a:chOff x="563880" y="1399031"/>
            <a:chExt cx="11055350" cy="5023485"/>
          </a:xfrm>
        </p:grpSpPr>
        <p:pic>
          <p:nvPicPr>
            <p:cNvPr id="4" name="object 4"/>
            <p:cNvPicPr/>
            <p:nvPr/>
          </p:nvPicPr>
          <p:blipFill>
            <a:blip r:embed="rId2" cstate="print"/>
            <a:stretch>
              <a:fillRect/>
            </a:stretch>
          </p:blipFill>
          <p:spPr>
            <a:xfrm>
              <a:off x="563880" y="1399031"/>
              <a:ext cx="11055096" cy="5023104"/>
            </a:xfrm>
            <a:prstGeom prst="rect">
              <a:avLst/>
            </a:prstGeom>
          </p:spPr>
        </p:pic>
        <p:sp>
          <p:nvSpPr>
            <p:cNvPr id="5" name="object 5"/>
            <p:cNvSpPr/>
            <p:nvPr/>
          </p:nvSpPr>
          <p:spPr>
            <a:xfrm>
              <a:off x="605970" y="1417637"/>
              <a:ext cx="10972800" cy="4939030"/>
            </a:xfrm>
            <a:custGeom>
              <a:avLst/>
              <a:gdLst/>
              <a:ahLst/>
              <a:cxnLst/>
              <a:rect l="l" t="t" r="r" b="b"/>
              <a:pathLst>
                <a:path w="10972800" h="4939030">
                  <a:moveTo>
                    <a:pt x="10149660" y="0"/>
                  </a:moveTo>
                  <a:lnTo>
                    <a:pt x="823139" y="0"/>
                  </a:lnTo>
                  <a:lnTo>
                    <a:pt x="774774" y="1397"/>
                  </a:lnTo>
                  <a:lnTo>
                    <a:pt x="727144" y="5537"/>
                  </a:lnTo>
                  <a:lnTo>
                    <a:pt x="680327" y="12344"/>
                  </a:lnTo>
                  <a:lnTo>
                    <a:pt x="634401" y="21739"/>
                  </a:lnTo>
                  <a:lnTo>
                    <a:pt x="589442" y="33646"/>
                  </a:lnTo>
                  <a:lnTo>
                    <a:pt x="545528" y="47987"/>
                  </a:lnTo>
                  <a:lnTo>
                    <a:pt x="502736" y="64686"/>
                  </a:lnTo>
                  <a:lnTo>
                    <a:pt x="461143" y="83664"/>
                  </a:lnTo>
                  <a:lnTo>
                    <a:pt x="420827" y="104846"/>
                  </a:lnTo>
                  <a:lnTo>
                    <a:pt x="381864" y="128153"/>
                  </a:lnTo>
                  <a:lnTo>
                    <a:pt x="344332" y="153508"/>
                  </a:lnTo>
                  <a:lnTo>
                    <a:pt x="308307" y="180834"/>
                  </a:lnTo>
                  <a:lnTo>
                    <a:pt x="273868" y="210055"/>
                  </a:lnTo>
                  <a:lnTo>
                    <a:pt x="241092" y="241092"/>
                  </a:lnTo>
                  <a:lnTo>
                    <a:pt x="210054" y="273868"/>
                  </a:lnTo>
                  <a:lnTo>
                    <a:pt x="180834" y="308308"/>
                  </a:lnTo>
                  <a:lnTo>
                    <a:pt x="153508" y="344332"/>
                  </a:lnTo>
                  <a:lnTo>
                    <a:pt x="128152" y="381864"/>
                  </a:lnTo>
                  <a:lnTo>
                    <a:pt x="104846" y="420827"/>
                  </a:lnTo>
                  <a:lnTo>
                    <a:pt x="83664" y="461144"/>
                  </a:lnTo>
                  <a:lnTo>
                    <a:pt x="64686" y="502736"/>
                  </a:lnTo>
                  <a:lnTo>
                    <a:pt x="47987" y="545529"/>
                  </a:lnTo>
                  <a:lnTo>
                    <a:pt x="33646" y="589443"/>
                  </a:lnTo>
                  <a:lnTo>
                    <a:pt x="21739" y="634401"/>
                  </a:lnTo>
                  <a:lnTo>
                    <a:pt x="12344" y="680328"/>
                  </a:lnTo>
                  <a:lnTo>
                    <a:pt x="5537" y="727144"/>
                  </a:lnTo>
                  <a:lnTo>
                    <a:pt x="1397" y="774774"/>
                  </a:lnTo>
                  <a:lnTo>
                    <a:pt x="0" y="823140"/>
                  </a:lnTo>
                  <a:lnTo>
                    <a:pt x="0" y="4115572"/>
                  </a:lnTo>
                  <a:lnTo>
                    <a:pt x="1397" y="4163937"/>
                  </a:lnTo>
                  <a:lnTo>
                    <a:pt x="5537" y="4211567"/>
                  </a:lnTo>
                  <a:lnTo>
                    <a:pt x="12344" y="4258384"/>
                  </a:lnTo>
                  <a:lnTo>
                    <a:pt x="21739" y="4304310"/>
                  </a:lnTo>
                  <a:lnTo>
                    <a:pt x="33646" y="4349269"/>
                  </a:lnTo>
                  <a:lnTo>
                    <a:pt x="47987" y="4393183"/>
                  </a:lnTo>
                  <a:lnTo>
                    <a:pt x="64686" y="4435975"/>
                  </a:lnTo>
                  <a:lnTo>
                    <a:pt x="83664" y="4477568"/>
                  </a:lnTo>
                  <a:lnTo>
                    <a:pt x="104846" y="4517884"/>
                  </a:lnTo>
                  <a:lnTo>
                    <a:pt x="128152" y="4556847"/>
                  </a:lnTo>
                  <a:lnTo>
                    <a:pt x="153508" y="4594380"/>
                  </a:lnTo>
                  <a:lnTo>
                    <a:pt x="180834" y="4630404"/>
                  </a:lnTo>
                  <a:lnTo>
                    <a:pt x="210054" y="4664843"/>
                  </a:lnTo>
                  <a:lnTo>
                    <a:pt x="241092" y="4697620"/>
                  </a:lnTo>
                  <a:lnTo>
                    <a:pt x="273868" y="4728657"/>
                  </a:lnTo>
                  <a:lnTo>
                    <a:pt x="308307" y="4757877"/>
                  </a:lnTo>
                  <a:lnTo>
                    <a:pt x="344332" y="4785204"/>
                  </a:lnTo>
                  <a:lnTo>
                    <a:pt x="381864" y="4810559"/>
                  </a:lnTo>
                  <a:lnTo>
                    <a:pt x="420827" y="4833866"/>
                  </a:lnTo>
                  <a:lnTo>
                    <a:pt x="461143" y="4855047"/>
                  </a:lnTo>
                  <a:lnTo>
                    <a:pt x="502736" y="4874026"/>
                  </a:lnTo>
                  <a:lnTo>
                    <a:pt x="545528" y="4890724"/>
                  </a:lnTo>
                  <a:lnTo>
                    <a:pt x="589442" y="4905065"/>
                  </a:lnTo>
                  <a:lnTo>
                    <a:pt x="634401" y="4916972"/>
                  </a:lnTo>
                  <a:lnTo>
                    <a:pt x="680327" y="4926368"/>
                  </a:lnTo>
                  <a:lnTo>
                    <a:pt x="727144" y="4933174"/>
                  </a:lnTo>
                  <a:lnTo>
                    <a:pt x="774774" y="4937315"/>
                  </a:lnTo>
                  <a:lnTo>
                    <a:pt x="823139" y="4938712"/>
                  </a:lnTo>
                  <a:lnTo>
                    <a:pt x="10149660" y="4938712"/>
                  </a:lnTo>
                  <a:lnTo>
                    <a:pt x="10198026" y="4937315"/>
                  </a:lnTo>
                  <a:lnTo>
                    <a:pt x="10245655" y="4933174"/>
                  </a:lnTo>
                  <a:lnTo>
                    <a:pt x="10292472" y="4926368"/>
                  </a:lnTo>
                  <a:lnTo>
                    <a:pt x="10338398" y="4916972"/>
                  </a:lnTo>
                  <a:lnTo>
                    <a:pt x="10383357" y="4905065"/>
                  </a:lnTo>
                  <a:lnTo>
                    <a:pt x="10427271" y="4890724"/>
                  </a:lnTo>
                  <a:lnTo>
                    <a:pt x="10470063" y="4874026"/>
                  </a:lnTo>
                  <a:lnTo>
                    <a:pt x="10511656" y="4855047"/>
                  </a:lnTo>
                  <a:lnTo>
                    <a:pt x="10551972" y="4833866"/>
                  </a:lnTo>
                  <a:lnTo>
                    <a:pt x="10590935" y="4810559"/>
                  </a:lnTo>
                  <a:lnTo>
                    <a:pt x="10628467" y="4785204"/>
                  </a:lnTo>
                  <a:lnTo>
                    <a:pt x="10664492" y="4757877"/>
                  </a:lnTo>
                  <a:lnTo>
                    <a:pt x="10698931" y="4728657"/>
                  </a:lnTo>
                  <a:lnTo>
                    <a:pt x="10731707" y="4697620"/>
                  </a:lnTo>
                  <a:lnTo>
                    <a:pt x="10762744" y="4664843"/>
                  </a:lnTo>
                  <a:lnTo>
                    <a:pt x="10791965" y="4630404"/>
                  </a:lnTo>
                  <a:lnTo>
                    <a:pt x="10819291" y="4594380"/>
                  </a:lnTo>
                  <a:lnTo>
                    <a:pt x="10844646" y="4556847"/>
                  </a:lnTo>
                  <a:lnTo>
                    <a:pt x="10867953" y="4517884"/>
                  </a:lnTo>
                  <a:lnTo>
                    <a:pt x="10889134" y="4477568"/>
                  </a:lnTo>
                  <a:lnTo>
                    <a:pt x="10908113" y="4435975"/>
                  </a:lnTo>
                  <a:lnTo>
                    <a:pt x="10924811" y="4393183"/>
                  </a:lnTo>
                  <a:lnTo>
                    <a:pt x="10939152" y="4349269"/>
                  </a:lnTo>
                  <a:lnTo>
                    <a:pt x="10951059" y="4304310"/>
                  </a:lnTo>
                  <a:lnTo>
                    <a:pt x="10960455" y="4258384"/>
                  </a:lnTo>
                  <a:lnTo>
                    <a:pt x="10967261" y="4211567"/>
                  </a:lnTo>
                  <a:lnTo>
                    <a:pt x="10971402" y="4163937"/>
                  </a:lnTo>
                  <a:lnTo>
                    <a:pt x="10972799" y="4115572"/>
                  </a:lnTo>
                  <a:lnTo>
                    <a:pt x="10972799" y="823140"/>
                  </a:lnTo>
                  <a:lnTo>
                    <a:pt x="10971402" y="774774"/>
                  </a:lnTo>
                  <a:lnTo>
                    <a:pt x="10967261" y="727144"/>
                  </a:lnTo>
                  <a:lnTo>
                    <a:pt x="10960455" y="680328"/>
                  </a:lnTo>
                  <a:lnTo>
                    <a:pt x="10951059" y="634401"/>
                  </a:lnTo>
                  <a:lnTo>
                    <a:pt x="10939152" y="589443"/>
                  </a:lnTo>
                  <a:lnTo>
                    <a:pt x="10924811" y="545529"/>
                  </a:lnTo>
                  <a:lnTo>
                    <a:pt x="10908113" y="502736"/>
                  </a:lnTo>
                  <a:lnTo>
                    <a:pt x="10889134" y="461144"/>
                  </a:lnTo>
                  <a:lnTo>
                    <a:pt x="10867953" y="420827"/>
                  </a:lnTo>
                  <a:lnTo>
                    <a:pt x="10844646" y="381864"/>
                  </a:lnTo>
                  <a:lnTo>
                    <a:pt x="10819291" y="344332"/>
                  </a:lnTo>
                  <a:lnTo>
                    <a:pt x="10791965" y="308308"/>
                  </a:lnTo>
                  <a:lnTo>
                    <a:pt x="10762744" y="273868"/>
                  </a:lnTo>
                  <a:lnTo>
                    <a:pt x="10731707" y="241092"/>
                  </a:lnTo>
                  <a:lnTo>
                    <a:pt x="10698931" y="210055"/>
                  </a:lnTo>
                  <a:lnTo>
                    <a:pt x="10664492" y="180834"/>
                  </a:lnTo>
                  <a:lnTo>
                    <a:pt x="10628467" y="153508"/>
                  </a:lnTo>
                  <a:lnTo>
                    <a:pt x="10590935" y="128153"/>
                  </a:lnTo>
                  <a:lnTo>
                    <a:pt x="10551972" y="104846"/>
                  </a:lnTo>
                  <a:lnTo>
                    <a:pt x="10511656" y="83664"/>
                  </a:lnTo>
                  <a:lnTo>
                    <a:pt x="10470063" y="64686"/>
                  </a:lnTo>
                  <a:lnTo>
                    <a:pt x="10427271" y="47987"/>
                  </a:lnTo>
                  <a:lnTo>
                    <a:pt x="10383357" y="33646"/>
                  </a:lnTo>
                  <a:lnTo>
                    <a:pt x="10338398" y="21739"/>
                  </a:lnTo>
                  <a:lnTo>
                    <a:pt x="10292472" y="12344"/>
                  </a:lnTo>
                  <a:lnTo>
                    <a:pt x="10245655" y="5537"/>
                  </a:lnTo>
                  <a:lnTo>
                    <a:pt x="10198026" y="1397"/>
                  </a:lnTo>
                  <a:lnTo>
                    <a:pt x="10149660" y="0"/>
                  </a:lnTo>
                  <a:close/>
                </a:path>
              </a:pathLst>
            </a:custGeom>
            <a:solidFill>
              <a:srgbClr val="F2DCDB"/>
            </a:solidFill>
          </p:spPr>
          <p:txBody>
            <a:bodyPr wrap="square" lIns="0" tIns="0" rIns="0" bIns="0" rtlCol="0"/>
            <a:lstStyle/>
            <a:p>
              <a:endParaRPr/>
            </a:p>
          </p:txBody>
        </p:sp>
        <p:sp>
          <p:nvSpPr>
            <p:cNvPr id="6" name="object 6"/>
            <p:cNvSpPr/>
            <p:nvPr/>
          </p:nvSpPr>
          <p:spPr>
            <a:xfrm>
              <a:off x="7465787" y="2349395"/>
              <a:ext cx="3516629" cy="3215640"/>
            </a:xfrm>
            <a:custGeom>
              <a:avLst/>
              <a:gdLst/>
              <a:ahLst/>
              <a:cxnLst/>
              <a:rect l="l" t="t" r="r" b="b"/>
              <a:pathLst>
                <a:path w="3516629" h="3215640">
                  <a:moveTo>
                    <a:pt x="2980169" y="0"/>
                  </a:moveTo>
                  <a:lnTo>
                    <a:pt x="535914" y="0"/>
                  </a:lnTo>
                  <a:lnTo>
                    <a:pt x="487135" y="2190"/>
                  </a:lnTo>
                  <a:lnTo>
                    <a:pt x="439583" y="8634"/>
                  </a:lnTo>
                  <a:lnTo>
                    <a:pt x="393447" y="19143"/>
                  </a:lnTo>
                  <a:lnTo>
                    <a:pt x="348916" y="33528"/>
                  </a:lnTo>
                  <a:lnTo>
                    <a:pt x="306180" y="51599"/>
                  </a:lnTo>
                  <a:lnTo>
                    <a:pt x="265428" y="73168"/>
                  </a:lnTo>
                  <a:lnTo>
                    <a:pt x="226848" y="98044"/>
                  </a:lnTo>
                  <a:lnTo>
                    <a:pt x="190631" y="126040"/>
                  </a:lnTo>
                  <a:lnTo>
                    <a:pt x="156965" y="156965"/>
                  </a:lnTo>
                  <a:lnTo>
                    <a:pt x="126040" y="190631"/>
                  </a:lnTo>
                  <a:lnTo>
                    <a:pt x="98044" y="226848"/>
                  </a:lnTo>
                  <a:lnTo>
                    <a:pt x="73168" y="265428"/>
                  </a:lnTo>
                  <a:lnTo>
                    <a:pt x="51599" y="306180"/>
                  </a:lnTo>
                  <a:lnTo>
                    <a:pt x="33528" y="348916"/>
                  </a:lnTo>
                  <a:lnTo>
                    <a:pt x="19143" y="393447"/>
                  </a:lnTo>
                  <a:lnTo>
                    <a:pt x="8634" y="439583"/>
                  </a:lnTo>
                  <a:lnTo>
                    <a:pt x="2190" y="487135"/>
                  </a:lnTo>
                  <a:lnTo>
                    <a:pt x="0" y="535914"/>
                  </a:lnTo>
                  <a:lnTo>
                    <a:pt x="0" y="2679514"/>
                  </a:lnTo>
                  <a:lnTo>
                    <a:pt x="2190" y="2728293"/>
                  </a:lnTo>
                  <a:lnTo>
                    <a:pt x="8634" y="2775845"/>
                  </a:lnTo>
                  <a:lnTo>
                    <a:pt x="19143" y="2821981"/>
                  </a:lnTo>
                  <a:lnTo>
                    <a:pt x="33528" y="2866512"/>
                  </a:lnTo>
                  <a:lnTo>
                    <a:pt x="51599" y="2909248"/>
                  </a:lnTo>
                  <a:lnTo>
                    <a:pt x="73168" y="2950000"/>
                  </a:lnTo>
                  <a:lnTo>
                    <a:pt x="98044" y="2988580"/>
                  </a:lnTo>
                  <a:lnTo>
                    <a:pt x="126040" y="3024797"/>
                  </a:lnTo>
                  <a:lnTo>
                    <a:pt x="156965" y="3058463"/>
                  </a:lnTo>
                  <a:lnTo>
                    <a:pt x="190631" y="3089388"/>
                  </a:lnTo>
                  <a:lnTo>
                    <a:pt x="226848" y="3117384"/>
                  </a:lnTo>
                  <a:lnTo>
                    <a:pt x="265428" y="3142261"/>
                  </a:lnTo>
                  <a:lnTo>
                    <a:pt x="306180" y="3163829"/>
                  </a:lnTo>
                  <a:lnTo>
                    <a:pt x="348916" y="3181900"/>
                  </a:lnTo>
                  <a:lnTo>
                    <a:pt x="393447" y="3196285"/>
                  </a:lnTo>
                  <a:lnTo>
                    <a:pt x="439583" y="3206794"/>
                  </a:lnTo>
                  <a:lnTo>
                    <a:pt x="487135" y="3213239"/>
                  </a:lnTo>
                  <a:lnTo>
                    <a:pt x="535914" y="3215429"/>
                  </a:lnTo>
                  <a:lnTo>
                    <a:pt x="2980169" y="3215429"/>
                  </a:lnTo>
                  <a:lnTo>
                    <a:pt x="3028948" y="3213239"/>
                  </a:lnTo>
                  <a:lnTo>
                    <a:pt x="3076500" y="3206794"/>
                  </a:lnTo>
                  <a:lnTo>
                    <a:pt x="3122636" y="3196285"/>
                  </a:lnTo>
                  <a:lnTo>
                    <a:pt x="3167167" y="3181900"/>
                  </a:lnTo>
                  <a:lnTo>
                    <a:pt x="3209903" y="3163829"/>
                  </a:lnTo>
                  <a:lnTo>
                    <a:pt x="3250655" y="3142261"/>
                  </a:lnTo>
                  <a:lnTo>
                    <a:pt x="3289234" y="3117384"/>
                  </a:lnTo>
                  <a:lnTo>
                    <a:pt x="3325452" y="3089388"/>
                  </a:lnTo>
                  <a:lnTo>
                    <a:pt x="3359118" y="3058463"/>
                  </a:lnTo>
                  <a:lnTo>
                    <a:pt x="3390043" y="3024797"/>
                  </a:lnTo>
                  <a:lnTo>
                    <a:pt x="3418039" y="2988580"/>
                  </a:lnTo>
                  <a:lnTo>
                    <a:pt x="3442915" y="2950000"/>
                  </a:lnTo>
                  <a:lnTo>
                    <a:pt x="3464484" y="2909248"/>
                  </a:lnTo>
                  <a:lnTo>
                    <a:pt x="3482555" y="2866512"/>
                  </a:lnTo>
                  <a:lnTo>
                    <a:pt x="3496940" y="2821981"/>
                  </a:lnTo>
                  <a:lnTo>
                    <a:pt x="3507449" y="2775845"/>
                  </a:lnTo>
                  <a:lnTo>
                    <a:pt x="3513893" y="2728293"/>
                  </a:lnTo>
                  <a:lnTo>
                    <a:pt x="3516083" y="2679514"/>
                  </a:lnTo>
                  <a:lnTo>
                    <a:pt x="3516083" y="535914"/>
                  </a:lnTo>
                  <a:lnTo>
                    <a:pt x="3513893" y="487135"/>
                  </a:lnTo>
                  <a:lnTo>
                    <a:pt x="3507449" y="439583"/>
                  </a:lnTo>
                  <a:lnTo>
                    <a:pt x="3496940" y="393447"/>
                  </a:lnTo>
                  <a:lnTo>
                    <a:pt x="3482555" y="348916"/>
                  </a:lnTo>
                  <a:lnTo>
                    <a:pt x="3464484" y="306180"/>
                  </a:lnTo>
                  <a:lnTo>
                    <a:pt x="3442915" y="265428"/>
                  </a:lnTo>
                  <a:lnTo>
                    <a:pt x="3418039" y="226848"/>
                  </a:lnTo>
                  <a:lnTo>
                    <a:pt x="3390043" y="190631"/>
                  </a:lnTo>
                  <a:lnTo>
                    <a:pt x="3359118" y="156965"/>
                  </a:lnTo>
                  <a:lnTo>
                    <a:pt x="3325452" y="126040"/>
                  </a:lnTo>
                  <a:lnTo>
                    <a:pt x="3289234" y="98044"/>
                  </a:lnTo>
                  <a:lnTo>
                    <a:pt x="3250655" y="73168"/>
                  </a:lnTo>
                  <a:lnTo>
                    <a:pt x="3209903" y="51599"/>
                  </a:lnTo>
                  <a:lnTo>
                    <a:pt x="3167167" y="33528"/>
                  </a:lnTo>
                  <a:lnTo>
                    <a:pt x="3122636" y="19143"/>
                  </a:lnTo>
                  <a:lnTo>
                    <a:pt x="3076500" y="8634"/>
                  </a:lnTo>
                  <a:lnTo>
                    <a:pt x="3028948" y="2190"/>
                  </a:lnTo>
                  <a:lnTo>
                    <a:pt x="2980169" y="0"/>
                  </a:lnTo>
                  <a:close/>
                </a:path>
              </a:pathLst>
            </a:custGeom>
            <a:solidFill>
              <a:srgbClr val="D99694"/>
            </a:solidFill>
          </p:spPr>
          <p:txBody>
            <a:bodyPr wrap="square" lIns="0" tIns="0" rIns="0" bIns="0" rtlCol="0"/>
            <a:lstStyle/>
            <a:p>
              <a:endParaRPr/>
            </a:p>
          </p:txBody>
        </p:sp>
      </p:grpSp>
      <p:sp>
        <p:nvSpPr>
          <p:cNvPr id="7" name="object 7"/>
          <p:cNvSpPr txBox="1"/>
          <p:nvPr/>
        </p:nvSpPr>
        <p:spPr>
          <a:xfrm>
            <a:off x="7904691" y="3666235"/>
            <a:ext cx="2635885" cy="848360"/>
          </a:xfrm>
          <a:prstGeom prst="rect">
            <a:avLst/>
          </a:prstGeom>
        </p:spPr>
        <p:txBody>
          <a:bodyPr vert="horz" wrap="square" lIns="0" tIns="12700" rIns="0" bIns="0" rtlCol="0">
            <a:spAutoFit/>
          </a:bodyPr>
          <a:lstStyle/>
          <a:p>
            <a:pPr marL="12065" marR="5080" indent="1270" algn="ctr">
              <a:lnSpc>
                <a:spcPct val="100000"/>
              </a:lnSpc>
              <a:spcBef>
                <a:spcPts val="100"/>
              </a:spcBef>
            </a:pPr>
            <a:r>
              <a:rPr sz="1800" b="1" spc="-130" dirty="0">
                <a:solidFill>
                  <a:srgbClr val="FFFFFF"/>
                </a:solidFill>
                <a:latin typeface="Verdana"/>
                <a:cs typeface="Verdana"/>
              </a:rPr>
              <a:t>Compute</a:t>
            </a:r>
            <a:r>
              <a:rPr sz="1800" b="1" spc="-90" dirty="0">
                <a:solidFill>
                  <a:srgbClr val="FFFFFF"/>
                </a:solidFill>
                <a:latin typeface="Verdana"/>
                <a:cs typeface="Verdana"/>
              </a:rPr>
              <a:t> </a:t>
            </a:r>
            <a:r>
              <a:rPr sz="1800" b="1" spc="-180" dirty="0">
                <a:solidFill>
                  <a:srgbClr val="FFFFFF"/>
                </a:solidFill>
                <a:latin typeface="Verdana"/>
                <a:cs typeface="Verdana"/>
              </a:rPr>
              <a:t>estimate</a:t>
            </a:r>
            <a:r>
              <a:rPr sz="1800" b="1" spc="-85" dirty="0">
                <a:solidFill>
                  <a:srgbClr val="FFFFFF"/>
                </a:solidFill>
                <a:latin typeface="Verdana"/>
                <a:cs typeface="Verdana"/>
              </a:rPr>
              <a:t> </a:t>
            </a:r>
            <a:r>
              <a:rPr sz="1800" b="1" spc="-25" dirty="0">
                <a:solidFill>
                  <a:srgbClr val="FFFFFF"/>
                </a:solidFill>
                <a:latin typeface="Verdana"/>
                <a:cs typeface="Verdana"/>
              </a:rPr>
              <a:t>of </a:t>
            </a:r>
            <a:r>
              <a:rPr sz="1800" b="1" spc="-240" dirty="0">
                <a:solidFill>
                  <a:srgbClr val="FFFFFF"/>
                </a:solidFill>
                <a:latin typeface="Verdana"/>
                <a:cs typeface="Verdana"/>
              </a:rPr>
              <a:t>trend(t)</a:t>
            </a:r>
            <a:r>
              <a:rPr sz="1800" b="1" spc="-85" dirty="0">
                <a:solidFill>
                  <a:srgbClr val="FFFFFF"/>
                </a:solidFill>
                <a:latin typeface="Verdana"/>
                <a:cs typeface="Verdana"/>
              </a:rPr>
              <a:t> </a:t>
            </a:r>
            <a:r>
              <a:rPr sz="1800" b="1" spc="-114" dirty="0">
                <a:solidFill>
                  <a:srgbClr val="FFFFFF"/>
                </a:solidFill>
                <a:latin typeface="Verdana"/>
                <a:cs typeface="Verdana"/>
              </a:rPr>
              <a:t>and</a:t>
            </a:r>
            <a:r>
              <a:rPr sz="1800" b="1" spc="-90" dirty="0">
                <a:solidFill>
                  <a:srgbClr val="FFFFFF"/>
                </a:solidFill>
                <a:latin typeface="Verdana"/>
                <a:cs typeface="Verdana"/>
              </a:rPr>
              <a:t> </a:t>
            </a:r>
            <a:r>
              <a:rPr sz="1800" b="1" spc="-180" dirty="0">
                <a:solidFill>
                  <a:srgbClr val="FFFFFF"/>
                </a:solidFill>
                <a:latin typeface="Verdana"/>
                <a:cs typeface="Verdana"/>
              </a:rPr>
              <a:t>seasonal(t) </a:t>
            </a:r>
            <a:r>
              <a:rPr sz="1800" b="1" spc="-210" dirty="0">
                <a:solidFill>
                  <a:srgbClr val="FFFFFF"/>
                </a:solidFill>
                <a:latin typeface="Verdana"/>
                <a:cs typeface="Verdana"/>
              </a:rPr>
              <a:t>using</a:t>
            </a:r>
            <a:r>
              <a:rPr sz="1800" b="1" spc="-70" dirty="0">
                <a:solidFill>
                  <a:srgbClr val="FFFFFF"/>
                </a:solidFill>
                <a:latin typeface="Verdana"/>
                <a:cs typeface="Verdana"/>
              </a:rPr>
              <a:t> </a:t>
            </a:r>
            <a:r>
              <a:rPr sz="1800" b="1" spc="-295" dirty="0">
                <a:solidFill>
                  <a:srgbClr val="FFFFFF"/>
                </a:solidFill>
                <a:latin typeface="Verdana"/>
                <a:cs typeface="Verdana"/>
              </a:rPr>
              <a:t>LOESS</a:t>
            </a:r>
            <a:endParaRPr sz="1800">
              <a:latin typeface="Verdana"/>
              <a:cs typeface="Verdana"/>
            </a:endParaRPr>
          </a:p>
        </p:txBody>
      </p:sp>
      <p:sp>
        <p:nvSpPr>
          <p:cNvPr id="8" name="object 8"/>
          <p:cNvSpPr txBox="1"/>
          <p:nvPr/>
        </p:nvSpPr>
        <p:spPr>
          <a:xfrm>
            <a:off x="7687853" y="2596388"/>
            <a:ext cx="1143000" cy="299720"/>
          </a:xfrm>
          <a:prstGeom prst="rect">
            <a:avLst/>
          </a:prstGeom>
        </p:spPr>
        <p:txBody>
          <a:bodyPr vert="horz" wrap="square" lIns="0" tIns="12700" rIns="0" bIns="0" rtlCol="0">
            <a:spAutoFit/>
          </a:bodyPr>
          <a:lstStyle/>
          <a:p>
            <a:pPr marL="12700">
              <a:lnSpc>
                <a:spcPct val="100000"/>
              </a:lnSpc>
              <a:spcBef>
                <a:spcPts val="100"/>
              </a:spcBef>
            </a:pPr>
            <a:r>
              <a:rPr sz="1800" b="1" spc="-270" dirty="0">
                <a:latin typeface="Verdana"/>
                <a:cs typeface="Verdana"/>
              </a:rPr>
              <a:t>Inner</a:t>
            </a:r>
            <a:r>
              <a:rPr sz="1800" b="1" spc="-110" dirty="0">
                <a:latin typeface="Verdana"/>
                <a:cs typeface="Verdana"/>
              </a:rPr>
              <a:t> </a:t>
            </a:r>
            <a:r>
              <a:rPr sz="1800" b="1" spc="-80" dirty="0">
                <a:latin typeface="Verdana"/>
                <a:cs typeface="Verdana"/>
              </a:rPr>
              <a:t>loop</a:t>
            </a:r>
            <a:endParaRPr sz="1800">
              <a:latin typeface="Verdana"/>
              <a:cs typeface="Verdana"/>
            </a:endParaRPr>
          </a:p>
        </p:txBody>
      </p:sp>
      <p:grpSp>
        <p:nvGrpSpPr>
          <p:cNvPr id="9" name="object 9"/>
          <p:cNvGrpSpPr/>
          <p:nvPr/>
        </p:nvGrpSpPr>
        <p:grpSpPr>
          <a:xfrm>
            <a:off x="1178157" y="1796379"/>
            <a:ext cx="9594850" cy="4135120"/>
            <a:chOff x="1178157" y="1796379"/>
            <a:chExt cx="9594850" cy="4135120"/>
          </a:xfrm>
        </p:grpSpPr>
        <p:sp>
          <p:nvSpPr>
            <p:cNvPr id="10" name="object 10"/>
            <p:cNvSpPr/>
            <p:nvPr/>
          </p:nvSpPr>
          <p:spPr>
            <a:xfrm>
              <a:off x="9223829" y="1798702"/>
              <a:ext cx="0" cy="764540"/>
            </a:xfrm>
            <a:custGeom>
              <a:avLst/>
              <a:gdLst/>
              <a:ahLst/>
              <a:cxnLst/>
              <a:rect l="l" t="t" r="r" b="b"/>
              <a:pathLst>
                <a:path h="764539">
                  <a:moveTo>
                    <a:pt x="0" y="0"/>
                  </a:moveTo>
                  <a:lnTo>
                    <a:pt x="1" y="763993"/>
                  </a:lnTo>
                </a:path>
              </a:pathLst>
            </a:custGeom>
            <a:ln w="57150">
              <a:solidFill>
                <a:srgbClr val="D99694"/>
              </a:solidFill>
            </a:ln>
          </p:spPr>
          <p:txBody>
            <a:bodyPr wrap="square" lIns="0" tIns="0" rIns="0" bIns="0" rtlCol="0"/>
            <a:lstStyle/>
            <a:p>
              <a:endParaRPr/>
            </a:p>
          </p:txBody>
        </p:sp>
        <p:sp>
          <p:nvSpPr>
            <p:cNvPr id="11" name="object 11"/>
            <p:cNvSpPr/>
            <p:nvPr/>
          </p:nvSpPr>
          <p:spPr>
            <a:xfrm>
              <a:off x="2627007" y="1824954"/>
              <a:ext cx="6610350" cy="0"/>
            </a:xfrm>
            <a:custGeom>
              <a:avLst/>
              <a:gdLst/>
              <a:ahLst/>
              <a:cxnLst/>
              <a:rect l="l" t="t" r="r" b="b"/>
              <a:pathLst>
                <a:path w="6610350">
                  <a:moveTo>
                    <a:pt x="0" y="0"/>
                  </a:moveTo>
                  <a:lnTo>
                    <a:pt x="6610347" y="1"/>
                  </a:lnTo>
                </a:path>
              </a:pathLst>
            </a:custGeom>
            <a:ln w="57150">
              <a:solidFill>
                <a:srgbClr val="D99694"/>
              </a:solidFill>
            </a:ln>
          </p:spPr>
          <p:txBody>
            <a:bodyPr wrap="square" lIns="0" tIns="0" rIns="0" bIns="0" rtlCol="0"/>
            <a:lstStyle/>
            <a:p>
              <a:endParaRPr/>
            </a:p>
          </p:txBody>
        </p:sp>
        <p:sp>
          <p:nvSpPr>
            <p:cNvPr id="12" name="object 12"/>
            <p:cNvSpPr/>
            <p:nvPr/>
          </p:nvSpPr>
          <p:spPr>
            <a:xfrm>
              <a:off x="1240732" y="5869991"/>
              <a:ext cx="7983220" cy="16510"/>
            </a:xfrm>
            <a:custGeom>
              <a:avLst/>
              <a:gdLst/>
              <a:ahLst/>
              <a:cxnLst/>
              <a:rect l="l" t="t" r="r" b="b"/>
              <a:pathLst>
                <a:path w="7983220" h="16510">
                  <a:moveTo>
                    <a:pt x="0" y="0"/>
                  </a:moveTo>
                  <a:lnTo>
                    <a:pt x="7983097" y="16329"/>
                  </a:lnTo>
                </a:path>
              </a:pathLst>
            </a:custGeom>
            <a:ln w="57150">
              <a:solidFill>
                <a:srgbClr val="D99694"/>
              </a:solidFill>
            </a:ln>
          </p:spPr>
          <p:txBody>
            <a:bodyPr wrap="square" lIns="0" tIns="0" rIns="0" bIns="0" rtlCol="0"/>
            <a:lstStyle/>
            <a:p>
              <a:endParaRPr/>
            </a:p>
          </p:txBody>
        </p:sp>
        <p:sp>
          <p:nvSpPr>
            <p:cNvPr id="13" name="object 13"/>
            <p:cNvSpPr/>
            <p:nvPr/>
          </p:nvSpPr>
          <p:spPr>
            <a:xfrm>
              <a:off x="1178157" y="2260040"/>
              <a:ext cx="171450" cy="3609975"/>
            </a:xfrm>
            <a:custGeom>
              <a:avLst/>
              <a:gdLst/>
              <a:ahLst/>
              <a:cxnLst/>
              <a:rect l="l" t="t" r="r" b="b"/>
              <a:pathLst>
                <a:path w="171450" h="3609975">
                  <a:moveTo>
                    <a:pt x="114299" y="142873"/>
                  </a:moveTo>
                  <a:lnTo>
                    <a:pt x="57150" y="142873"/>
                  </a:lnTo>
                  <a:lnTo>
                    <a:pt x="57149" y="3609951"/>
                  </a:lnTo>
                  <a:lnTo>
                    <a:pt x="114299" y="3609951"/>
                  </a:lnTo>
                  <a:lnTo>
                    <a:pt x="114299" y="142873"/>
                  </a:lnTo>
                  <a:close/>
                </a:path>
                <a:path w="171450" h="3609975">
                  <a:moveTo>
                    <a:pt x="85725" y="0"/>
                  </a:moveTo>
                  <a:lnTo>
                    <a:pt x="0" y="171450"/>
                  </a:lnTo>
                  <a:lnTo>
                    <a:pt x="57149" y="171450"/>
                  </a:lnTo>
                  <a:lnTo>
                    <a:pt x="57150" y="142873"/>
                  </a:lnTo>
                  <a:lnTo>
                    <a:pt x="157161" y="142873"/>
                  </a:lnTo>
                  <a:lnTo>
                    <a:pt x="85725" y="0"/>
                  </a:lnTo>
                  <a:close/>
                </a:path>
                <a:path w="171450" h="3609975">
                  <a:moveTo>
                    <a:pt x="157161" y="142873"/>
                  </a:moveTo>
                  <a:lnTo>
                    <a:pt x="114299" y="142873"/>
                  </a:lnTo>
                  <a:lnTo>
                    <a:pt x="114299" y="171450"/>
                  </a:lnTo>
                  <a:lnTo>
                    <a:pt x="171449" y="171450"/>
                  </a:lnTo>
                  <a:lnTo>
                    <a:pt x="157161" y="142873"/>
                  </a:lnTo>
                  <a:close/>
                </a:path>
              </a:pathLst>
            </a:custGeom>
            <a:solidFill>
              <a:srgbClr val="D99694"/>
            </a:solidFill>
          </p:spPr>
          <p:txBody>
            <a:bodyPr wrap="square" lIns="0" tIns="0" rIns="0" bIns="0" rtlCol="0"/>
            <a:lstStyle/>
            <a:p>
              <a:endParaRPr/>
            </a:p>
          </p:txBody>
        </p:sp>
        <p:sp>
          <p:nvSpPr>
            <p:cNvPr id="14" name="object 14"/>
            <p:cNvSpPr/>
            <p:nvPr/>
          </p:nvSpPr>
          <p:spPr>
            <a:xfrm>
              <a:off x="9095013" y="2775856"/>
              <a:ext cx="1649730" cy="0"/>
            </a:xfrm>
            <a:custGeom>
              <a:avLst/>
              <a:gdLst/>
              <a:ahLst/>
              <a:cxnLst/>
              <a:rect l="l" t="t" r="r" b="b"/>
              <a:pathLst>
                <a:path w="1649729">
                  <a:moveTo>
                    <a:pt x="0" y="0"/>
                  </a:moveTo>
                  <a:lnTo>
                    <a:pt x="1649186" y="1"/>
                  </a:lnTo>
                </a:path>
              </a:pathLst>
            </a:custGeom>
            <a:ln w="57150">
              <a:solidFill>
                <a:srgbClr val="4F81BD"/>
              </a:solidFill>
            </a:ln>
          </p:spPr>
          <p:txBody>
            <a:bodyPr wrap="square" lIns="0" tIns="0" rIns="0" bIns="0" rtlCol="0"/>
            <a:lstStyle/>
            <a:p>
              <a:endParaRPr/>
            </a:p>
          </p:txBody>
        </p:sp>
        <p:sp>
          <p:nvSpPr>
            <p:cNvPr id="15" name="object 15"/>
            <p:cNvSpPr/>
            <p:nvPr/>
          </p:nvSpPr>
          <p:spPr>
            <a:xfrm>
              <a:off x="10744200" y="2759528"/>
              <a:ext cx="0" cy="2465705"/>
            </a:xfrm>
            <a:custGeom>
              <a:avLst/>
              <a:gdLst/>
              <a:ahLst/>
              <a:cxnLst/>
              <a:rect l="l" t="t" r="r" b="b"/>
              <a:pathLst>
                <a:path h="2465704">
                  <a:moveTo>
                    <a:pt x="0" y="0"/>
                  </a:moveTo>
                  <a:lnTo>
                    <a:pt x="1" y="2465614"/>
                  </a:lnTo>
                </a:path>
              </a:pathLst>
            </a:custGeom>
            <a:ln w="57150">
              <a:solidFill>
                <a:srgbClr val="4F81BD"/>
              </a:solidFill>
            </a:ln>
          </p:spPr>
          <p:txBody>
            <a:bodyPr wrap="square" lIns="0" tIns="0" rIns="0" bIns="0" rtlCol="0"/>
            <a:lstStyle/>
            <a:p>
              <a:endParaRPr/>
            </a:p>
          </p:txBody>
        </p:sp>
        <p:sp>
          <p:nvSpPr>
            <p:cNvPr id="16" name="object 16"/>
            <p:cNvSpPr/>
            <p:nvPr/>
          </p:nvSpPr>
          <p:spPr>
            <a:xfrm>
              <a:off x="7708738" y="5241470"/>
              <a:ext cx="3057525" cy="0"/>
            </a:xfrm>
            <a:custGeom>
              <a:avLst/>
              <a:gdLst/>
              <a:ahLst/>
              <a:cxnLst/>
              <a:rect l="l" t="t" r="r" b="b"/>
              <a:pathLst>
                <a:path w="3057525">
                  <a:moveTo>
                    <a:pt x="0" y="0"/>
                  </a:moveTo>
                  <a:lnTo>
                    <a:pt x="3057233" y="1"/>
                  </a:lnTo>
                </a:path>
              </a:pathLst>
            </a:custGeom>
            <a:ln w="57150">
              <a:solidFill>
                <a:srgbClr val="4F81BD"/>
              </a:solidFill>
            </a:ln>
          </p:spPr>
          <p:txBody>
            <a:bodyPr wrap="square" lIns="0" tIns="0" rIns="0" bIns="0" rtlCol="0"/>
            <a:lstStyle/>
            <a:p>
              <a:endParaRPr/>
            </a:p>
          </p:txBody>
        </p:sp>
        <p:sp>
          <p:nvSpPr>
            <p:cNvPr id="17" name="object 17"/>
            <p:cNvSpPr/>
            <p:nvPr/>
          </p:nvSpPr>
          <p:spPr>
            <a:xfrm>
              <a:off x="7646164" y="3210942"/>
              <a:ext cx="171450" cy="2054225"/>
            </a:xfrm>
            <a:custGeom>
              <a:avLst/>
              <a:gdLst/>
              <a:ahLst/>
              <a:cxnLst/>
              <a:rect l="l" t="t" r="r" b="b"/>
              <a:pathLst>
                <a:path w="171450" h="2054225">
                  <a:moveTo>
                    <a:pt x="114300" y="142875"/>
                  </a:moveTo>
                  <a:lnTo>
                    <a:pt x="57150" y="142875"/>
                  </a:lnTo>
                  <a:lnTo>
                    <a:pt x="57148" y="2053678"/>
                  </a:lnTo>
                  <a:lnTo>
                    <a:pt x="114298" y="2053678"/>
                  </a:lnTo>
                  <a:lnTo>
                    <a:pt x="114300" y="142875"/>
                  </a:lnTo>
                  <a:close/>
                </a:path>
                <a:path w="171450" h="2054225">
                  <a:moveTo>
                    <a:pt x="85725" y="0"/>
                  </a:moveTo>
                  <a:lnTo>
                    <a:pt x="0" y="171450"/>
                  </a:lnTo>
                  <a:lnTo>
                    <a:pt x="57149" y="171450"/>
                  </a:lnTo>
                  <a:lnTo>
                    <a:pt x="57150" y="142875"/>
                  </a:lnTo>
                  <a:lnTo>
                    <a:pt x="157162" y="142875"/>
                  </a:lnTo>
                  <a:lnTo>
                    <a:pt x="85725" y="0"/>
                  </a:lnTo>
                  <a:close/>
                </a:path>
                <a:path w="171450" h="2054225">
                  <a:moveTo>
                    <a:pt x="157162" y="142875"/>
                  </a:moveTo>
                  <a:lnTo>
                    <a:pt x="114300" y="142875"/>
                  </a:lnTo>
                  <a:lnTo>
                    <a:pt x="114299" y="171450"/>
                  </a:lnTo>
                  <a:lnTo>
                    <a:pt x="171450" y="171450"/>
                  </a:lnTo>
                  <a:lnTo>
                    <a:pt x="157162" y="142875"/>
                  </a:lnTo>
                  <a:close/>
                </a:path>
              </a:pathLst>
            </a:custGeom>
            <a:solidFill>
              <a:srgbClr val="4F81BD"/>
            </a:solidFill>
          </p:spPr>
          <p:txBody>
            <a:bodyPr wrap="square" lIns="0" tIns="0" rIns="0" bIns="0" rtlCol="0"/>
            <a:lstStyle/>
            <a:p>
              <a:endParaRPr/>
            </a:p>
          </p:txBody>
        </p:sp>
        <p:sp>
          <p:nvSpPr>
            <p:cNvPr id="18" name="object 18"/>
            <p:cNvSpPr/>
            <p:nvPr/>
          </p:nvSpPr>
          <p:spPr>
            <a:xfrm>
              <a:off x="9221467" y="5564825"/>
              <a:ext cx="2540" cy="337820"/>
            </a:xfrm>
            <a:custGeom>
              <a:avLst/>
              <a:gdLst/>
              <a:ahLst/>
              <a:cxnLst/>
              <a:rect l="l" t="t" r="r" b="b"/>
              <a:pathLst>
                <a:path w="2540" h="337820">
                  <a:moveTo>
                    <a:pt x="2362" y="0"/>
                  </a:moveTo>
                  <a:lnTo>
                    <a:pt x="0" y="337825"/>
                  </a:lnTo>
                </a:path>
              </a:pathLst>
            </a:custGeom>
            <a:ln w="57150">
              <a:solidFill>
                <a:srgbClr val="D99694"/>
              </a:solidFill>
            </a:ln>
          </p:spPr>
          <p:txBody>
            <a:bodyPr wrap="square" lIns="0" tIns="0" rIns="0" bIns="0" rtlCol="0"/>
            <a:lstStyle/>
            <a:p>
              <a:endParaRPr/>
            </a:p>
          </p:txBody>
        </p:sp>
      </p:grpSp>
      <p:sp>
        <p:nvSpPr>
          <p:cNvPr id="19" name="object 19"/>
          <p:cNvSpPr txBox="1"/>
          <p:nvPr/>
        </p:nvSpPr>
        <p:spPr>
          <a:xfrm>
            <a:off x="1156425" y="1648459"/>
            <a:ext cx="1525270" cy="837565"/>
          </a:xfrm>
          <a:prstGeom prst="rect">
            <a:avLst/>
          </a:prstGeom>
        </p:spPr>
        <p:txBody>
          <a:bodyPr vert="horz" wrap="square" lIns="0" tIns="12700" rIns="0" bIns="0" rtlCol="0">
            <a:spAutoFit/>
          </a:bodyPr>
          <a:lstStyle/>
          <a:p>
            <a:pPr marL="12700">
              <a:lnSpc>
                <a:spcPct val="100000"/>
              </a:lnSpc>
              <a:spcBef>
                <a:spcPts val="100"/>
              </a:spcBef>
            </a:pPr>
            <a:r>
              <a:rPr sz="1800" b="1" spc="-185" dirty="0">
                <a:latin typeface="Verdana"/>
                <a:cs typeface="Verdana"/>
              </a:rPr>
              <a:t>Outer</a:t>
            </a:r>
            <a:r>
              <a:rPr sz="1800" b="1" spc="-105" dirty="0">
                <a:latin typeface="Verdana"/>
                <a:cs typeface="Verdana"/>
              </a:rPr>
              <a:t> </a:t>
            </a:r>
            <a:r>
              <a:rPr sz="1800" b="1" spc="-20" dirty="0">
                <a:latin typeface="Verdana"/>
                <a:cs typeface="Verdana"/>
              </a:rPr>
              <a:t>loop</a:t>
            </a:r>
            <a:endParaRPr sz="1800">
              <a:latin typeface="Verdana"/>
              <a:cs typeface="Verdana"/>
            </a:endParaRPr>
          </a:p>
          <a:p>
            <a:pPr marL="539750">
              <a:lnSpc>
                <a:spcPct val="100000"/>
              </a:lnSpc>
              <a:spcBef>
                <a:spcPts val="1590"/>
              </a:spcBef>
            </a:pPr>
            <a:r>
              <a:rPr sz="2200" b="1" spc="-445" dirty="0">
                <a:latin typeface="Verdana"/>
                <a:cs typeface="Verdana"/>
              </a:rPr>
              <a:t>ITERATE</a:t>
            </a:r>
            <a:endParaRPr sz="2200">
              <a:latin typeface="Verdana"/>
              <a:cs typeface="Verdana"/>
            </a:endParaRPr>
          </a:p>
        </p:txBody>
      </p:sp>
      <p:sp>
        <p:nvSpPr>
          <p:cNvPr id="20" name="object 20"/>
          <p:cNvSpPr txBox="1"/>
          <p:nvPr/>
        </p:nvSpPr>
        <p:spPr>
          <a:xfrm>
            <a:off x="1684031" y="2493771"/>
            <a:ext cx="5375275" cy="665480"/>
          </a:xfrm>
          <a:prstGeom prst="rect">
            <a:avLst/>
          </a:prstGeom>
        </p:spPr>
        <p:txBody>
          <a:bodyPr vert="horz" wrap="square" lIns="0" tIns="48260" rIns="0" bIns="0" rtlCol="0">
            <a:spAutoFit/>
          </a:bodyPr>
          <a:lstStyle/>
          <a:p>
            <a:pPr marL="469900" marR="5080" indent="-457200">
              <a:lnSpc>
                <a:spcPts val="2400"/>
              </a:lnSpc>
              <a:spcBef>
                <a:spcPts val="380"/>
              </a:spcBef>
              <a:tabLst>
                <a:tab pos="469265" algn="l"/>
              </a:tabLst>
            </a:pPr>
            <a:r>
              <a:rPr sz="2200" b="1" spc="-285" dirty="0">
                <a:latin typeface="Verdana"/>
                <a:cs typeface="Verdana"/>
              </a:rPr>
              <a:t>1.</a:t>
            </a:r>
            <a:r>
              <a:rPr sz="2200" b="1" dirty="0">
                <a:latin typeface="Verdana"/>
                <a:cs typeface="Verdana"/>
              </a:rPr>
              <a:t>	</a:t>
            </a:r>
            <a:r>
              <a:rPr sz="2200" b="1" spc="-240" dirty="0">
                <a:latin typeface="Verdana"/>
                <a:cs typeface="Verdana"/>
              </a:rPr>
              <a:t>Extract</a:t>
            </a:r>
            <a:r>
              <a:rPr sz="2200" b="1" spc="-110" dirty="0">
                <a:latin typeface="Verdana"/>
                <a:cs typeface="Verdana"/>
              </a:rPr>
              <a:t> </a:t>
            </a:r>
            <a:r>
              <a:rPr sz="2200" b="1" spc="-229" dirty="0">
                <a:latin typeface="Verdana"/>
                <a:cs typeface="Verdana"/>
              </a:rPr>
              <a:t>seasonal(t)</a:t>
            </a:r>
            <a:r>
              <a:rPr sz="2200" b="1" spc="-110" dirty="0">
                <a:latin typeface="Verdana"/>
                <a:cs typeface="Verdana"/>
              </a:rPr>
              <a:t> </a:t>
            </a:r>
            <a:r>
              <a:rPr sz="2200" b="1" spc="-130" dirty="0">
                <a:latin typeface="Verdana"/>
                <a:cs typeface="Verdana"/>
              </a:rPr>
              <a:t>and</a:t>
            </a:r>
            <a:r>
              <a:rPr sz="2200" b="1" spc="-114" dirty="0">
                <a:latin typeface="Verdana"/>
                <a:cs typeface="Verdana"/>
              </a:rPr>
              <a:t> </a:t>
            </a:r>
            <a:r>
              <a:rPr sz="2200" b="1" spc="-280" dirty="0">
                <a:latin typeface="Verdana"/>
                <a:cs typeface="Verdana"/>
              </a:rPr>
              <a:t>trend(t)</a:t>
            </a:r>
            <a:r>
              <a:rPr sz="2200" b="1" spc="-95" dirty="0">
                <a:latin typeface="Verdana"/>
                <a:cs typeface="Verdana"/>
              </a:rPr>
              <a:t> </a:t>
            </a:r>
            <a:r>
              <a:rPr sz="2200" spc="-40" dirty="0">
                <a:latin typeface="Verdana"/>
                <a:cs typeface="Verdana"/>
              </a:rPr>
              <a:t>from </a:t>
            </a:r>
            <a:r>
              <a:rPr sz="2200" spc="-95" dirty="0">
                <a:latin typeface="Verdana"/>
                <a:cs typeface="Verdana"/>
              </a:rPr>
              <a:t>inner</a:t>
            </a:r>
            <a:r>
              <a:rPr sz="2200" spc="-160" dirty="0">
                <a:latin typeface="Verdana"/>
                <a:cs typeface="Verdana"/>
              </a:rPr>
              <a:t> </a:t>
            </a:r>
            <a:r>
              <a:rPr sz="2200" spc="-20" dirty="0">
                <a:latin typeface="Verdana"/>
                <a:cs typeface="Verdana"/>
              </a:rPr>
              <a:t>loop</a:t>
            </a:r>
            <a:endParaRPr sz="2200">
              <a:latin typeface="Verdana"/>
              <a:cs typeface="Verdana"/>
            </a:endParaRPr>
          </a:p>
        </p:txBody>
      </p:sp>
      <p:sp>
        <p:nvSpPr>
          <p:cNvPr id="21" name="object 21"/>
          <p:cNvSpPr txBox="1"/>
          <p:nvPr/>
        </p:nvSpPr>
        <p:spPr>
          <a:xfrm>
            <a:off x="1684031" y="3536188"/>
            <a:ext cx="4035425" cy="665480"/>
          </a:xfrm>
          <a:prstGeom prst="rect">
            <a:avLst/>
          </a:prstGeom>
        </p:spPr>
        <p:txBody>
          <a:bodyPr vert="horz" wrap="square" lIns="0" tIns="12700" rIns="0" bIns="0" rtlCol="0">
            <a:spAutoFit/>
          </a:bodyPr>
          <a:lstStyle/>
          <a:p>
            <a:pPr marL="12700">
              <a:lnSpc>
                <a:spcPts val="2520"/>
              </a:lnSpc>
              <a:spcBef>
                <a:spcPts val="100"/>
              </a:spcBef>
              <a:tabLst>
                <a:tab pos="469265" algn="l"/>
              </a:tabLst>
            </a:pPr>
            <a:r>
              <a:rPr sz="2200" b="1" spc="-285" dirty="0">
                <a:latin typeface="Verdana"/>
                <a:cs typeface="Verdana"/>
              </a:rPr>
              <a:t>2.</a:t>
            </a:r>
            <a:r>
              <a:rPr sz="2200" b="1" dirty="0">
                <a:latin typeface="Verdana"/>
                <a:cs typeface="Verdana"/>
              </a:rPr>
              <a:t>	</a:t>
            </a:r>
            <a:r>
              <a:rPr sz="2200" b="1" spc="-150" dirty="0">
                <a:latin typeface="Verdana"/>
                <a:cs typeface="Verdana"/>
              </a:rPr>
              <a:t>Compute</a:t>
            </a:r>
            <a:r>
              <a:rPr sz="2200" b="1" spc="-125" dirty="0">
                <a:latin typeface="Verdana"/>
                <a:cs typeface="Verdana"/>
              </a:rPr>
              <a:t> residuals:</a:t>
            </a:r>
            <a:endParaRPr sz="2200">
              <a:latin typeface="Verdana"/>
              <a:cs typeface="Verdana"/>
            </a:endParaRPr>
          </a:p>
          <a:p>
            <a:pPr marL="469900">
              <a:lnSpc>
                <a:spcPts val="2520"/>
              </a:lnSpc>
            </a:pPr>
            <a:r>
              <a:rPr sz="2200" spc="-170" dirty="0">
                <a:latin typeface="Verdana"/>
                <a:cs typeface="Verdana"/>
              </a:rPr>
              <a:t>y(t)</a:t>
            </a:r>
            <a:r>
              <a:rPr sz="2200" spc="-150" dirty="0">
                <a:latin typeface="Verdana"/>
                <a:cs typeface="Verdana"/>
              </a:rPr>
              <a:t> </a:t>
            </a:r>
            <a:r>
              <a:rPr sz="2200" spc="-310" dirty="0">
                <a:latin typeface="Verdana"/>
                <a:cs typeface="Verdana"/>
              </a:rPr>
              <a:t>–</a:t>
            </a:r>
            <a:r>
              <a:rPr sz="2200" spc="-150" dirty="0">
                <a:latin typeface="Verdana"/>
                <a:cs typeface="Verdana"/>
              </a:rPr>
              <a:t> </a:t>
            </a:r>
            <a:r>
              <a:rPr sz="2200" spc="-95" dirty="0">
                <a:latin typeface="Verdana"/>
                <a:cs typeface="Verdana"/>
              </a:rPr>
              <a:t>trend(t)</a:t>
            </a:r>
            <a:r>
              <a:rPr sz="2200" spc="-145" dirty="0">
                <a:latin typeface="Verdana"/>
                <a:cs typeface="Verdana"/>
              </a:rPr>
              <a:t> </a:t>
            </a:r>
            <a:r>
              <a:rPr sz="2200" spc="-310" dirty="0">
                <a:latin typeface="Verdana"/>
                <a:cs typeface="Verdana"/>
              </a:rPr>
              <a:t>–</a:t>
            </a:r>
            <a:r>
              <a:rPr sz="2200" spc="-150" dirty="0">
                <a:latin typeface="Verdana"/>
                <a:cs typeface="Verdana"/>
              </a:rPr>
              <a:t> </a:t>
            </a:r>
            <a:r>
              <a:rPr sz="2200" spc="-60" dirty="0">
                <a:latin typeface="Verdana"/>
                <a:cs typeface="Verdana"/>
              </a:rPr>
              <a:t>seasonal(t)</a:t>
            </a:r>
            <a:endParaRPr sz="2200">
              <a:latin typeface="Verdana"/>
              <a:cs typeface="Verdana"/>
            </a:endParaRPr>
          </a:p>
        </p:txBody>
      </p:sp>
      <p:sp>
        <p:nvSpPr>
          <p:cNvPr id="22" name="object 22"/>
          <p:cNvSpPr txBox="1"/>
          <p:nvPr/>
        </p:nvSpPr>
        <p:spPr>
          <a:xfrm>
            <a:off x="1658631" y="4575555"/>
            <a:ext cx="5586095" cy="958215"/>
          </a:xfrm>
          <a:prstGeom prst="rect">
            <a:avLst/>
          </a:prstGeom>
        </p:spPr>
        <p:txBody>
          <a:bodyPr vert="horz" wrap="square" lIns="0" tIns="48895" rIns="0" bIns="0" rtlCol="0">
            <a:spAutoFit/>
          </a:bodyPr>
          <a:lstStyle/>
          <a:p>
            <a:pPr marL="495300" marR="43180" indent="-457200" algn="just">
              <a:lnSpc>
                <a:spcPct val="89100"/>
              </a:lnSpc>
              <a:spcBef>
                <a:spcPts val="385"/>
              </a:spcBef>
            </a:pPr>
            <a:r>
              <a:rPr sz="2200" b="1" spc="-260" dirty="0">
                <a:latin typeface="Verdana"/>
                <a:cs typeface="Verdana"/>
              </a:rPr>
              <a:t>3.</a:t>
            </a:r>
            <a:r>
              <a:rPr sz="2200" b="1" spc="990" dirty="0">
                <a:latin typeface="Verdana"/>
                <a:cs typeface="Verdana"/>
              </a:rPr>
              <a:t> </a:t>
            </a:r>
            <a:r>
              <a:rPr sz="2200" b="1" spc="-150" dirty="0">
                <a:latin typeface="Verdana"/>
                <a:cs typeface="Verdana"/>
              </a:rPr>
              <a:t>Compute</a:t>
            </a:r>
            <a:r>
              <a:rPr sz="2200" b="1" spc="-135" dirty="0">
                <a:latin typeface="Verdana"/>
                <a:cs typeface="Verdana"/>
              </a:rPr>
              <a:t> </a:t>
            </a:r>
            <a:r>
              <a:rPr sz="2200" b="1" spc="-250" dirty="0">
                <a:latin typeface="Verdana"/>
                <a:cs typeface="Verdana"/>
              </a:rPr>
              <a:t>weights</a:t>
            </a:r>
            <a:r>
              <a:rPr sz="2200" b="1" spc="-150" dirty="0">
                <a:latin typeface="Verdana"/>
                <a:cs typeface="Verdana"/>
              </a:rPr>
              <a:t> </a:t>
            </a:r>
            <a:r>
              <a:rPr sz="2200" b="1" spc="-275" dirty="0">
                <a:latin typeface="Verdana"/>
                <a:cs typeface="Verdana"/>
              </a:rPr>
              <a:t>from</a:t>
            </a:r>
            <a:r>
              <a:rPr sz="2200" b="1" spc="-150" dirty="0">
                <a:latin typeface="Verdana"/>
                <a:cs typeface="Verdana"/>
              </a:rPr>
              <a:t> </a:t>
            </a:r>
            <a:r>
              <a:rPr sz="2200" b="1" spc="-225" dirty="0">
                <a:latin typeface="Verdana"/>
                <a:cs typeface="Verdana"/>
              </a:rPr>
              <a:t>residuals</a:t>
            </a:r>
            <a:r>
              <a:rPr sz="2200" b="1" spc="-150" dirty="0">
                <a:latin typeface="Verdana"/>
                <a:cs typeface="Verdana"/>
              </a:rPr>
              <a:t> </a:t>
            </a:r>
            <a:r>
              <a:rPr sz="2200" spc="-10" dirty="0">
                <a:latin typeface="Cambria Math"/>
                <a:cs typeface="Cambria Math"/>
              </a:rPr>
              <a:t>𝜌</a:t>
            </a:r>
            <a:r>
              <a:rPr sz="2400" spc="-15" baseline="-15625" dirty="0">
                <a:latin typeface="Cambria Math"/>
                <a:cs typeface="Cambria Math"/>
              </a:rPr>
              <a:t>𝑡</a:t>
            </a:r>
            <a:r>
              <a:rPr sz="2400" spc="600" baseline="-15625" dirty="0">
                <a:latin typeface="Cambria Math"/>
                <a:cs typeface="Cambria Math"/>
              </a:rPr>
              <a:t> </a:t>
            </a:r>
            <a:r>
              <a:rPr sz="2200" spc="-15" dirty="0">
                <a:latin typeface="Verdana"/>
                <a:cs typeface="Verdana"/>
              </a:rPr>
              <a:t>to</a:t>
            </a:r>
            <a:r>
              <a:rPr sz="2200" spc="-10" dirty="0">
                <a:latin typeface="Verdana"/>
                <a:cs typeface="Verdana"/>
              </a:rPr>
              <a:t> </a:t>
            </a:r>
            <a:r>
              <a:rPr sz="2200" spc="-80" dirty="0">
                <a:latin typeface="Verdana"/>
                <a:cs typeface="Verdana"/>
              </a:rPr>
              <a:t>pass</a:t>
            </a:r>
            <a:r>
              <a:rPr sz="2200" spc="-165" dirty="0">
                <a:latin typeface="Verdana"/>
                <a:cs typeface="Verdana"/>
              </a:rPr>
              <a:t> </a:t>
            </a:r>
            <a:r>
              <a:rPr sz="2200" spc="-15" dirty="0">
                <a:latin typeface="Verdana"/>
                <a:cs typeface="Verdana"/>
              </a:rPr>
              <a:t>to</a:t>
            </a:r>
            <a:r>
              <a:rPr sz="2200" spc="-165" dirty="0">
                <a:latin typeface="Verdana"/>
                <a:cs typeface="Verdana"/>
              </a:rPr>
              <a:t> </a:t>
            </a:r>
            <a:r>
              <a:rPr sz="2200" spc="-195" dirty="0">
                <a:latin typeface="Verdana"/>
                <a:cs typeface="Verdana"/>
              </a:rPr>
              <a:t>LOWESS</a:t>
            </a:r>
            <a:r>
              <a:rPr sz="2200" spc="-160" dirty="0">
                <a:latin typeface="Verdana"/>
                <a:cs typeface="Verdana"/>
              </a:rPr>
              <a:t> </a:t>
            </a:r>
            <a:r>
              <a:rPr sz="2200" spc="-114" dirty="0">
                <a:latin typeface="Verdana"/>
                <a:cs typeface="Verdana"/>
              </a:rPr>
              <a:t>in</a:t>
            </a:r>
            <a:r>
              <a:rPr sz="2200" spc="-165" dirty="0">
                <a:latin typeface="Verdana"/>
                <a:cs typeface="Verdana"/>
              </a:rPr>
              <a:t> </a:t>
            </a:r>
            <a:r>
              <a:rPr sz="2200" spc="-30" dirty="0">
                <a:latin typeface="Verdana"/>
                <a:cs typeface="Verdana"/>
              </a:rPr>
              <a:t>the</a:t>
            </a:r>
            <a:r>
              <a:rPr sz="2200" spc="-165" dirty="0">
                <a:latin typeface="Verdana"/>
                <a:cs typeface="Verdana"/>
              </a:rPr>
              <a:t> </a:t>
            </a:r>
            <a:r>
              <a:rPr sz="2200" spc="-95" dirty="0">
                <a:latin typeface="Verdana"/>
                <a:cs typeface="Verdana"/>
              </a:rPr>
              <a:t>inner</a:t>
            </a:r>
            <a:r>
              <a:rPr sz="2200" spc="-160" dirty="0">
                <a:latin typeface="Verdana"/>
                <a:cs typeface="Verdana"/>
              </a:rPr>
              <a:t> </a:t>
            </a:r>
            <a:r>
              <a:rPr sz="2200" spc="30" dirty="0">
                <a:latin typeface="Verdana"/>
                <a:cs typeface="Verdana"/>
              </a:rPr>
              <a:t>loop</a:t>
            </a:r>
            <a:r>
              <a:rPr sz="2200" spc="-165" dirty="0">
                <a:latin typeface="Verdana"/>
                <a:cs typeface="Verdana"/>
              </a:rPr>
              <a:t> </a:t>
            </a:r>
            <a:r>
              <a:rPr sz="2200" spc="-195" dirty="0">
                <a:latin typeface="Verdana"/>
                <a:cs typeface="Verdana"/>
              </a:rPr>
              <a:t>.</a:t>
            </a:r>
            <a:r>
              <a:rPr sz="2200" spc="-160" dirty="0">
                <a:latin typeface="Verdana"/>
                <a:cs typeface="Verdana"/>
              </a:rPr>
              <a:t> </a:t>
            </a:r>
            <a:r>
              <a:rPr sz="2200" spc="-240" dirty="0">
                <a:latin typeface="Verdana"/>
                <a:cs typeface="Verdana"/>
              </a:rPr>
              <a:t>This</a:t>
            </a:r>
            <a:r>
              <a:rPr sz="2200" spc="-204" dirty="0">
                <a:latin typeface="Verdana"/>
                <a:cs typeface="Verdana"/>
              </a:rPr>
              <a:t> </a:t>
            </a:r>
            <a:r>
              <a:rPr sz="2200" spc="-240" dirty="0">
                <a:latin typeface="Verdana"/>
                <a:cs typeface="Verdana"/>
              </a:rPr>
              <a:t>is</a:t>
            </a:r>
            <a:r>
              <a:rPr sz="2200" spc="-165" dirty="0">
                <a:latin typeface="Verdana"/>
                <a:cs typeface="Verdana"/>
              </a:rPr>
              <a:t> </a:t>
            </a:r>
            <a:r>
              <a:rPr sz="2200" spc="-15" dirty="0">
                <a:latin typeface="Verdana"/>
                <a:cs typeface="Verdana"/>
              </a:rPr>
              <a:t>to</a:t>
            </a:r>
            <a:r>
              <a:rPr sz="2200" spc="-165" dirty="0">
                <a:latin typeface="Verdana"/>
                <a:cs typeface="Verdana"/>
              </a:rPr>
              <a:t> </a:t>
            </a:r>
            <a:r>
              <a:rPr sz="2200" spc="-25" dirty="0">
                <a:latin typeface="Verdana"/>
                <a:cs typeface="Verdana"/>
              </a:rPr>
              <a:t>down-weight</a:t>
            </a:r>
            <a:r>
              <a:rPr sz="2200" spc="-160" dirty="0">
                <a:latin typeface="Verdana"/>
                <a:cs typeface="Verdana"/>
              </a:rPr>
              <a:t> </a:t>
            </a:r>
            <a:r>
              <a:rPr sz="2200" spc="-125" dirty="0">
                <a:latin typeface="Verdana"/>
                <a:cs typeface="Verdana"/>
              </a:rPr>
              <a:t>outliers.</a:t>
            </a:r>
            <a:endParaRPr sz="2200" dirty="0">
              <a:latin typeface="Verdana"/>
              <a:cs typeface="Verdana"/>
            </a:endParaRPr>
          </a:p>
        </p:txBody>
      </p:sp>
      <p:sp>
        <p:nvSpPr>
          <p:cNvPr id="23" name="object 23"/>
          <p:cNvSpPr/>
          <p:nvPr/>
        </p:nvSpPr>
        <p:spPr>
          <a:xfrm>
            <a:off x="7460651" y="2355163"/>
            <a:ext cx="3516629" cy="3215005"/>
          </a:xfrm>
          <a:custGeom>
            <a:avLst/>
            <a:gdLst/>
            <a:ahLst/>
            <a:cxnLst/>
            <a:rect l="l" t="t" r="r" b="b"/>
            <a:pathLst>
              <a:path w="3516629" h="3215004">
                <a:moveTo>
                  <a:pt x="2980273" y="0"/>
                </a:moveTo>
                <a:lnTo>
                  <a:pt x="535810" y="0"/>
                </a:lnTo>
                <a:lnTo>
                  <a:pt x="487040" y="2189"/>
                </a:lnTo>
                <a:lnTo>
                  <a:pt x="439497" y="8632"/>
                </a:lnTo>
                <a:lnTo>
                  <a:pt x="393370" y="19139"/>
                </a:lnTo>
                <a:lnTo>
                  <a:pt x="348848" y="33521"/>
                </a:lnTo>
                <a:lnTo>
                  <a:pt x="306120" y="51589"/>
                </a:lnTo>
                <a:lnTo>
                  <a:pt x="265376" y="73153"/>
                </a:lnTo>
                <a:lnTo>
                  <a:pt x="226804" y="98025"/>
                </a:lnTo>
                <a:lnTo>
                  <a:pt x="190594" y="126015"/>
                </a:lnTo>
                <a:lnTo>
                  <a:pt x="156935" y="156935"/>
                </a:lnTo>
                <a:lnTo>
                  <a:pt x="126015" y="190594"/>
                </a:lnTo>
                <a:lnTo>
                  <a:pt x="98025" y="226804"/>
                </a:lnTo>
                <a:lnTo>
                  <a:pt x="73153" y="265376"/>
                </a:lnTo>
                <a:lnTo>
                  <a:pt x="51589" y="306120"/>
                </a:lnTo>
                <a:lnTo>
                  <a:pt x="33521" y="348848"/>
                </a:lnTo>
                <a:lnTo>
                  <a:pt x="19139" y="393370"/>
                </a:lnTo>
                <a:lnTo>
                  <a:pt x="8632" y="439497"/>
                </a:lnTo>
                <a:lnTo>
                  <a:pt x="2189" y="487040"/>
                </a:lnTo>
                <a:lnTo>
                  <a:pt x="0" y="535810"/>
                </a:lnTo>
                <a:lnTo>
                  <a:pt x="0" y="2678988"/>
                </a:lnTo>
                <a:lnTo>
                  <a:pt x="2189" y="2727758"/>
                </a:lnTo>
                <a:lnTo>
                  <a:pt x="8632" y="2775301"/>
                </a:lnTo>
                <a:lnTo>
                  <a:pt x="19139" y="2821428"/>
                </a:lnTo>
                <a:lnTo>
                  <a:pt x="33521" y="2865950"/>
                </a:lnTo>
                <a:lnTo>
                  <a:pt x="51589" y="2908678"/>
                </a:lnTo>
                <a:lnTo>
                  <a:pt x="73153" y="2949423"/>
                </a:lnTo>
                <a:lnTo>
                  <a:pt x="98025" y="2987994"/>
                </a:lnTo>
                <a:lnTo>
                  <a:pt x="126015" y="3024205"/>
                </a:lnTo>
                <a:lnTo>
                  <a:pt x="156935" y="3057864"/>
                </a:lnTo>
                <a:lnTo>
                  <a:pt x="190594" y="3088784"/>
                </a:lnTo>
                <a:lnTo>
                  <a:pt x="226804" y="3116774"/>
                </a:lnTo>
                <a:lnTo>
                  <a:pt x="265376" y="3141646"/>
                </a:lnTo>
                <a:lnTo>
                  <a:pt x="306120" y="3163210"/>
                </a:lnTo>
                <a:lnTo>
                  <a:pt x="348848" y="3181278"/>
                </a:lnTo>
                <a:lnTo>
                  <a:pt x="393370" y="3195660"/>
                </a:lnTo>
                <a:lnTo>
                  <a:pt x="439497" y="3206167"/>
                </a:lnTo>
                <a:lnTo>
                  <a:pt x="487040" y="3212610"/>
                </a:lnTo>
                <a:lnTo>
                  <a:pt x="535810" y="3214800"/>
                </a:lnTo>
                <a:lnTo>
                  <a:pt x="2980273" y="3214800"/>
                </a:lnTo>
                <a:lnTo>
                  <a:pt x="3029043" y="3212610"/>
                </a:lnTo>
                <a:lnTo>
                  <a:pt x="3076586" y="3206167"/>
                </a:lnTo>
                <a:lnTo>
                  <a:pt x="3122713" y="3195660"/>
                </a:lnTo>
                <a:lnTo>
                  <a:pt x="3167235" y="3181278"/>
                </a:lnTo>
                <a:lnTo>
                  <a:pt x="3209962" y="3163210"/>
                </a:lnTo>
                <a:lnTo>
                  <a:pt x="3250707" y="3141646"/>
                </a:lnTo>
                <a:lnTo>
                  <a:pt x="3289279" y="3116774"/>
                </a:lnTo>
                <a:lnTo>
                  <a:pt x="3325489" y="3088784"/>
                </a:lnTo>
                <a:lnTo>
                  <a:pt x="3359148" y="3057864"/>
                </a:lnTo>
                <a:lnTo>
                  <a:pt x="3390068" y="3024205"/>
                </a:lnTo>
                <a:lnTo>
                  <a:pt x="3418058" y="2987994"/>
                </a:lnTo>
                <a:lnTo>
                  <a:pt x="3442930" y="2949423"/>
                </a:lnTo>
                <a:lnTo>
                  <a:pt x="3464494" y="2908678"/>
                </a:lnTo>
                <a:lnTo>
                  <a:pt x="3482562" y="2865950"/>
                </a:lnTo>
                <a:lnTo>
                  <a:pt x="3496944" y="2821428"/>
                </a:lnTo>
                <a:lnTo>
                  <a:pt x="3507451" y="2775301"/>
                </a:lnTo>
                <a:lnTo>
                  <a:pt x="3513894" y="2727758"/>
                </a:lnTo>
                <a:lnTo>
                  <a:pt x="3516083" y="2678988"/>
                </a:lnTo>
                <a:lnTo>
                  <a:pt x="3516083" y="535810"/>
                </a:lnTo>
                <a:lnTo>
                  <a:pt x="3513894" y="487040"/>
                </a:lnTo>
                <a:lnTo>
                  <a:pt x="3507451" y="439497"/>
                </a:lnTo>
                <a:lnTo>
                  <a:pt x="3496944" y="393370"/>
                </a:lnTo>
                <a:lnTo>
                  <a:pt x="3482562" y="348848"/>
                </a:lnTo>
                <a:lnTo>
                  <a:pt x="3464494" y="306120"/>
                </a:lnTo>
                <a:lnTo>
                  <a:pt x="3442930" y="265376"/>
                </a:lnTo>
                <a:lnTo>
                  <a:pt x="3418058" y="226804"/>
                </a:lnTo>
                <a:lnTo>
                  <a:pt x="3390068" y="190594"/>
                </a:lnTo>
                <a:lnTo>
                  <a:pt x="3359148" y="156935"/>
                </a:lnTo>
                <a:lnTo>
                  <a:pt x="3325489" y="126015"/>
                </a:lnTo>
                <a:lnTo>
                  <a:pt x="3289279" y="98025"/>
                </a:lnTo>
                <a:lnTo>
                  <a:pt x="3250707" y="73153"/>
                </a:lnTo>
                <a:lnTo>
                  <a:pt x="3209962" y="51589"/>
                </a:lnTo>
                <a:lnTo>
                  <a:pt x="3167235" y="33521"/>
                </a:lnTo>
                <a:lnTo>
                  <a:pt x="3122713" y="19139"/>
                </a:lnTo>
                <a:lnTo>
                  <a:pt x="3076586" y="8632"/>
                </a:lnTo>
                <a:lnTo>
                  <a:pt x="3029043" y="2189"/>
                </a:lnTo>
                <a:lnTo>
                  <a:pt x="2980273" y="0"/>
                </a:lnTo>
                <a:close/>
              </a:path>
            </a:pathLst>
          </a:custGeom>
          <a:solidFill>
            <a:srgbClr val="000000">
              <a:alpha val="72158"/>
            </a:srgbClr>
          </a:solidFill>
        </p:spPr>
        <p:txBody>
          <a:bodyPr wrap="square" lIns="0" tIns="0" rIns="0" bIns="0" rtlCol="0"/>
          <a:lstStyle/>
          <a:p>
            <a:endParaRPr/>
          </a:p>
        </p:txBody>
      </p:sp>
      <p:sp>
        <p:nvSpPr>
          <p:cNvPr id="24" name="object 24"/>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11</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244850">
              <a:lnSpc>
                <a:spcPct val="100000"/>
              </a:lnSpc>
              <a:spcBef>
                <a:spcPts val="100"/>
              </a:spcBef>
            </a:pPr>
            <a:r>
              <a:rPr spc="-465" dirty="0"/>
              <a:t>Implementation</a:t>
            </a:r>
          </a:p>
        </p:txBody>
      </p:sp>
      <p:pic>
        <p:nvPicPr>
          <p:cNvPr id="3" name="object 3"/>
          <p:cNvPicPr/>
          <p:nvPr/>
        </p:nvPicPr>
        <p:blipFill>
          <a:blip r:embed="rId2" cstate="print"/>
          <a:stretch>
            <a:fillRect/>
          </a:stretch>
        </p:blipFill>
        <p:spPr>
          <a:xfrm>
            <a:off x="406427" y="1600200"/>
            <a:ext cx="6633466" cy="4856416"/>
          </a:xfrm>
          <a:prstGeom prst="rect">
            <a:avLst/>
          </a:prstGeom>
        </p:spPr>
      </p:pic>
      <p:pic>
        <p:nvPicPr>
          <p:cNvPr id="4" name="object 4"/>
          <p:cNvPicPr/>
          <p:nvPr/>
        </p:nvPicPr>
        <p:blipFill>
          <a:blip r:embed="rId3" cstate="print"/>
          <a:stretch>
            <a:fillRect/>
          </a:stretch>
        </p:blipFill>
        <p:spPr>
          <a:xfrm>
            <a:off x="7479821" y="3288889"/>
            <a:ext cx="3856708" cy="2517058"/>
          </a:xfrm>
          <a:prstGeom prst="rect">
            <a:avLst/>
          </a:prstGeom>
        </p:spPr>
      </p:pic>
      <p:pic>
        <p:nvPicPr>
          <p:cNvPr id="5" name="object 5"/>
          <p:cNvPicPr/>
          <p:nvPr/>
        </p:nvPicPr>
        <p:blipFill>
          <a:blip r:embed="rId4" cstate="print"/>
          <a:stretch>
            <a:fillRect/>
          </a:stretch>
        </p:blipFill>
        <p:spPr>
          <a:xfrm>
            <a:off x="7452942" y="1705304"/>
            <a:ext cx="3667775" cy="1489693"/>
          </a:xfrm>
          <a:prstGeom prst="rect">
            <a:avLst/>
          </a:prstGeom>
        </p:spPr>
      </p:pic>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12</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557780">
              <a:lnSpc>
                <a:spcPct val="100000"/>
              </a:lnSpc>
              <a:spcBef>
                <a:spcPts val="100"/>
              </a:spcBef>
            </a:pPr>
            <a:r>
              <a:rPr spc="-365" dirty="0"/>
              <a:t>Example</a:t>
            </a:r>
            <a:r>
              <a:rPr spc="-285" dirty="0"/>
              <a:t> </a:t>
            </a:r>
            <a:r>
              <a:rPr spc="-620" dirty="0"/>
              <a:t>with</a:t>
            </a:r>
            <a:r>
              <a:rPr spc="-285" dirty="0"/>
              <a:t> </a:t>
            </a:r>
            <a:r>
              <a:rPr spc="-505" dirty="0"/>
              <a:t>outliers</a:t>
            </a:r>
          </a:p>
        </p:txBody>
      </p:sp>
      <p:pic>
        <p:nvPicPr>
          <p:cNvPr id="3" name="object 3"/>
          <p:cNvPicPr/>
          <p:nvPr/>
        </p:nvPicPr>
        <p:blipFill>
          <a:blip r:embed="rId2" cstate="print"/>
          <a:stretch>
            <a:fillRect/>
          </a:stretch>
        </p:blipFill>
        <p:spPr>
          <a:xfrm>
            <a:off x="609600" y="1417637"/>
            <a:ext cx="4518750" cy="4499999"/>
          </a:xfrm>
          <a:prstGeom prst="rect">
            <a:avLst/>
          </a:prstGeom>
        </p:spPr>
      </p:pic>
      <p:sp>
        <p:nvSpPr>
          <p:cNvPr id="4" name="object 4"/>
          <p:cNvSpPr txBox="1"/>
          <p:nvPr/>
        </p:nvSpPr>
        <p:spPr>
          <a:xfrm>
            <a:off x="1644990" y="6019291"/>
            <a:ext cx="2718435"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Verdana"/>
                <a:cs typeface="Verdana"/>
              </a:rPr>
              <a:t>Classical</a:t>
            </a:r>
            <a:r>
              <a:rPr sz="1800" spc="-75" dirty="0">
                <a:latin typeface="Verdana"/>
                <a:cs typeface="Verdana"/>
              </a:rPr>
              <a:t> </a:t>
            </a:r>
            <a:r>
              <a:rPr sz="1800" spc="-10" dirty="0">
                <a:latin typeface="Verdana"/>
                <a:cs typeface="Verdana"/>
              </a:rPr>
              <a:t>decomposition</a:t>
            </a:r>
            <a:endParaRPr sz="1800">
              <a:latin typeface="Verdana"/>
              <a:cs typeface="Verdana"/>
            </a:endParaRPr>
          </a:p>
        </p:txBody>
      </p:sp>
      <p:pic>
        <p:nvPicPr>
          <p:cNvPr id="5" name="object 5"/>
          <p:cNvPicPr/>
          <p:nvPr/>
        </p:nvPicPr>
        <p:blipFill>
          <a:blip r:embed="rId3" cstate="print"/>
          <a:stretch>
            <a:fillRect/>
          </a:stretch>
        </p:blipFill>
        <p:spPr>
          <a:xfrm>
            <a:off x="6687065" y="1417637"/>
            <a:ext cx="4493774" cy="4499999"/>
          </a:xfrm>
          <a:prstGeom prst="rect">
            <a:avLst/>
          </a:prstGeom>
        </p:spPr>
      </p:pic>
      <p:sp>
        <p:nvSpPr>
          <p:cNvPr id="6" name="object 6"/>
          <p:cNvSpPr txBox="1"/>
          <p:nvPr/>
        </p:nvSpPr>
        <p:spPr>
          <a:xfrm>
            <a:off x="8103420" y="5985764"/>
            <a:ext cx="2076450" cy="299720"/>
          </a:xfrm>
          <a:prstGeom prst="rect">
            <a:avLst/>
          </a:prstGeom>
        </p:spPr>
        <p:txBody>
          <a:bodyPr vert="horz" wrap="square" lIns="0" tIns="12700" rIns="0" bIns="0" rtlCol="0">
            <a:spAutoFit/>
          </a:bodyPr>
          <a:lstStyle/>
          <a:p>
            <a:pPr marL="12700">
              <a:lnSpc>
                <a:spcPct val="100000"/>
              </a:lnSpc>
              <a:spcBef>
                <a:spcPts val="100"/>
              </a:spcBef>
            </a:pPr>
            <a:r>
              <a:rPr sz="1800" spc="-285" dirty="0">
                <a:latin typeface="Verdana"/>
                <a:cs typeface="Verdana"/>
              </a:rPr>
              <a:t>STL</a:t>
            </a:r>
            <a:r>
              <a:rPr sz="1800" spc="-130" dirty="0">
                <a:latin typeface="Verdana"/>
                <a:cs typeface="Verdana"/>
              </a:rPr>
              <a:t> </a:t>
            </a:r>
            <a:r>
              <a:rPr sz="1800" spc="-10" dirty="0">
                <a:latin typeface="Verdana"/>
                <a:cs typeface="Verdana"/>
              </a:rPr>
              <a:t>decomposition</a:t>
            </a:r>
            <a:endParaRPr sz="1800">
              <a:latin typeface="Verdana"/>
              <a:cs typeface="Verdana"/>
            </a:endParaRPr>
          </a:p>
        </p:txBody>
      </p:sp>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4E29F-6CF5-42A5-94B8-C1E0507AD144}"/>
              </a:ext>
            </a:extLst>
          </p:cNvPr>
          <p:cNvSpPr>
            <a:spLocks noGrp="1"/>
          </p:cNvSpPr>
          <p:nvPr>
            <p:ph type="title"/>
          </p:nvPr>
        </p:nvSpPr>
        <p:spPr>
          <a:xfrm>
            <a:off x="707231" y="152400"/>
            <a:ext cx="10777537" cy="677108"/>
          </a:xfrm>
        </p:spPr>
        <p:txBody>
          <a:bodyPr/>
          <a:lstStyle/>
          <a:p>
            <a:r>
              <a:rPr lang="en-IN" dirty="0"/>
              <a:t>               Residuals</a:t>
            </a:r>
          </a:p>
        </p:txBody>
      </p:sp>
      <p:sp>
        <p:nvSpPr>
          <p:cNvPr id="6" name="TextBox 5">
            <a:extLst>
              <a:ext uri="{FF2B5EF4-FFF2-40B4-BE49-F238E27FC236}">
                <a16:creationId xmlns:a16="http://schemas.microsoft.com/office/drawing/2014/main" id="{5B02D3A3-723D-4DEC-89A0-CE80AF3BAB59}"/>
              </a:ext>
            </a:extLst>
          </p:cNvPr>
          <p:cNvSpPr txBox="1"/>
          <p:nvPr/>
        </p:nvSpPr>
        <p:spPr>
          <a:xfrm>
            <a:off x="609600" y="1231880"/>
            <a:ext cx="11277600" cy="5078313"/>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Random Noise: </a:t>
            </a:r>
            <a:r>
              <a:rPr lang="en-US" dirty="0">
                <a:latin typeface="Verdana" panose="020B0604030504040204" pitchFamily="34" charset="0"/>
                <a:ea typeface="Verdana" panose="020B0604030504040204" pitchFamily="34" charset="0"/>
              </a:rPr>
              <a:t>Purely random variations that cannot be attributed to trend, seasonality, or other systematic factors.</a:t>
            </a:r>
          </a:p>
          <a:p>
            <a:r>
              <a:rPr lang="en-US" b="1" dirty="0">
                <a:latin typeface="Verdana" panose="020B0604030504040204" pitchFamily="34" charset="0"/>
                <a:ea typeface="Verdana" panose="020B0604030504040204" pitchFamily="34" charset="0"/>
              </a:rPr>
              <a:t>Trend:</a:t>
            </a:r>
            <a:r>
              <a:rPr lang="en-US" dirty="0">
                <a:latin typeface="Verdana" panose="020B0604030504040204" pitchFamily="34" charset="0"/>
                <a:ea typeface="Verdana" panose="020B0604030504040204" pitchFamily="34" charset="0"/>
              </a:rPr>
              <a:t> Long-term progression or systematic movement in the data. If the trend is not adequately modeled, it will appear in the residuals.</a:t>
            </a:r>
          </a:p>
          <a:p>
            <a:r>
              <a:rPr lang="en-US" b="1" dirty="0">
                <a:latin typeface="Verdana" panose="020B0604030504040204" pitchFamily="34" charset="0"/>
                <a:ea typeface="Verdana" panose="020B0604030504040204" pitchFamily="34" charset="0"/>
              </a:rPr>
              <a:t>Seasonality:</a:t>
            </a:r>
            <a:r>
              <a:rPr lang="en-US" dirty="0">
                <a:latin typeface="Verdana" panose="020B0604030504040204" pitchFamily="34" charset="0"/>
                <a:ea typeface="Verdana" panose="020B0604030504040204" pitchFamily="34" charset="0"/>
              </a:rPr>
              <a:t> Regular, repeating patterns within fixed periods. If seasonality is not correctly accounted for, it will show up in the residuals.</a:t>
            </a:r>
          </a:p>
          <a:p>
            <a:r>
              <a:rPr lang="en-US" b="1" dirty="0">
                <a:latin typeface="Verdana" panose="020B0604030504040204" pitchFamily="34" charset="0"/>
                <a:ea typeface="Verdana" panose="020B0604030504040204" pitchFamily="34" charset="0"/>
              </a:rPr>
              <a:t>Cyclic Patterns: </a:t>
            </a:r>
            <a:r>
              <a:rPr lang="en-US" dirty="0">
                <a:latin typeface="Verdana" panose="020B0604030504040204" pitchFamily="34" charset="0"/>
                <a:ea typeface="Verdana" panose="020B0604030504040204" pitchFamily="34" charset="0"/>
              </a:rPr>
              <a:t>Long-term oscillations not of fixed period. These can be mistaken for trend or seasonality if not correctly identified.</a:t>
            </a:r>
          </a:p>
          <a:p>
            <a:r>
              <a:rPr lang="en-US" b="1" dirty="0">
                <a:latin typeface="Verdana" panose="020B0604030504040204" pitchFamily="34" charset="0"/>
                <a:ea typeface="Verdana" panose="020B0604030504040204" pitchFamily="34" charset="0"/>
              </a:rPr>
              <a:t>Outliers:</a:t>
            </a:r>
            <a:r>
              <a:rPr lang="en-US" dirty="0">
                <a:latin typeface="Verdana" panose="020B0604030504040204" pitchFamily="34" charset="0"/>
                <a:ea typeface="Verdana" panose="020B0604030504040204" pitchFamily="34" charset="0"/>
              </a:rPr>
              <a:t> Sudden, unexpected changes or spikes in the data. These can be caused by external events and often appear prominently in the residuals.</a:t>
            </a:r>
          </a:p>
          <a:p>
            <a:r>
              <a:rPr lang="en-US" b="1" dirty="0">
                <a:latin typeface="Verdana" panose="020B0604030504040204" pitchFamily="34" charset="0"/>
                <a:ea typeface="Verdana" panose="020B0604030504040204" pitchFamily="34" charset="0"/>
              </a:rPr>
              <a:t>Structural Breaks: </a:t>
            </a:r>
            <a:r>
              <a:rPr lang="en-US" dirty="0">
                <a:latin typeface="Verdana" panose="020B0604030504040204" pitchFamily="34" charset="0"/>
                <a:ea typeface="Verdana" panose="020B0604030504040204" pitchFamily="34" charset="0"/>
              </a:rPr>
              <a:t>Changes in the underlying process generating the time series, such as policy changes, economic shifts, or system upgrades.</a:t>
            </a:r>
          </a:p>
          <a:p>
            <a:r>
              <a:rPr lang="en-US" b="1" dirty="0">
                <a:latin typeface="Verdana" panose="020B0604030504040204" pitchFamily="34" charset="0"/>
                <a:ea typeface="Verdana" panose="020B0604030504040204" pitchFamily="34" charset="0"/>
              </a:rPr>
              <a:t>Model Misspecification: </a:t>
            </a:r>
            <a:r>
              <a:rPr lang="en-US" dirty="0">
                <a:latin typeface="Verdana" panose="020B0604030504040204" pitchFamily="34" charset="0"/>
                <a:ea typeface="Verdana" panose="020B0604030504040204" pitchFamily="34" charset="0"/>
              </a:rPr>
              <a:t>Incorrect assumptions or parameters in the decomposition model can lead to residuals capturing unmodeled aspects of the series.</a:t>
            </a:r>
          </a:p>
          <a:p>
            <a:r>
              <a:rPr lang="en-US" b="1" dirty="0">
                <a:latin typeface="Verdana" panose="020B0604030504040204" pitchFamily="34" charset="0"/>
                <a:ea typeface="Verdana" panose="020B0604030504040204" pitchFamily="34" charset="0"/>
              </a:rPr>
              <a:t>External Factors: </a:t>
            </a:r>
            <a:r>
              <a:rPr lang="en-US" dirty="0">
                <a:latin typeface="Verdana" panose="020B0604030504040204" pitchFamily="34" charset="0"/>
                <a:ea typeface="Verdana" panose="020B0604030504040204" pitchFamily="34" charset="0"/>
              </a:rPr>
              <a:t>Events or influences outside the data’s primary domain, such as economic crises, natural disasters, or major policy changes.</a:t>
            </a:r>
          </a:p>
          <a:p>
            <a:r>
              <a:rPr lang="en-US" b="1" dirty="0">
                <a:latin typeface="Verdana" panose="020B0604030504040204" pitchFamily="34" charset="0"/>
                <a:ea typeface="Verdana" panose="020B0604030504040204" pitchFamily="34" charset="0"/>
              </a:rPr>
              <a:t>Measurement Errors: </a:t>
            </a:r>
            <a:r>
              <a:rPr lang="en-US" dirty="0">
                <a:latin typeface="Verdana" panose="020B0604030504040204" pitchFamily="34" charset="0"/>
                <a:ea typeface="Verdana" panose="020B0604030504040204" pitchFamily="34" charset="0"/>
              </a:rPr>
              <a:t>Errors in data collection or recording that introduce anomalies or inaccuracies into the series.</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1769794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734820">
              <a:lnSpc>
                <a:spcPct val="100000"/>
              </a:lnSpc>
              <a:spcBef>
                <a:spcPts val="100"/>
              </a:spcBef>
            </a:pPr>
            <a:r>
              <a:rPr spc="-459" dirty="0"/>
              <a:t>Most</a:t>
            </a:r>
            <a:r>
              <a:rPr spc="-254" dirty="0"/>
              <a:t> </a:t>
            </a:r>
            <a:r>
              <a:rPr spc="-459" dirty="0"/>
              <a:t>important</a:t>
            </a:r>
            <a:r>
              <a:rPr spc="-250" dirty="0"/>
              <a:t> </a:t>
            </a:r>
            <a:r>
              <a:rPr spc="-420" dirty="0"/>
              <a:t>parameters</a:t>
            </a:r>
          </a:p>
        </p:txBody>
      </p:sp>
      <p:pic>
        <p:nvPicPr>
          <p:cNvPr id="3" name="object 3"/>
          <p:cNvPicPr/>
          <p:nvPr/>
        </p:nvPicPr>
        <p:blipFill>
          <a:blip r:embed="rId2" cstate="print"/>
          <a:stretch>
            <a:fillRect/>
          </a:stretch>
        </p:blipFill>
        <p:spPr>
          <a:xfrm>
            <a:off x="7197904" y="4206589"/>
            <a:ext cx="4430026" cy="1907413"/>
          </a:xfrm>
          <a:prstGeom prst="rect">
            <a:avLst/>
          </a:prstGeom>
        </p:spPr>
      </p:pic>
      <p:pic>
        <p:nvPicPr>
          <p:cNvPr id="4" name="object 4"/>
          <p:cNvPicPr/>
          <p:nvPr/>
        </p:nvPicPr>
        <p:blipFill>
          <a:blip r:embed="rId3" cstate="print"/>
          <a:stretch>
            <a:fillRect/>
          </a:stretch>
        </p:blipFill>
        <p:spPr>
          <a:xfrm>
            <a:off x="7242873" y="1749106"/>
            <a:ext cx="4229914" cy="1843737"/>
          </a:xfrm>
          <a:prstGeom prst="rect">
            <a:avLst/>
          </a:prstGeom>
        </p:spPr>
      </p:pic>
      <p:sp>
        <p:nvSpPr>
          <p:cNvPr id="5" name="object 5"/>
          <p:cNvSpPr txBox="1"/>
          <p:nvPr/>
        </p:nvSpPr>
        <p:spPr>
          <a:xfrm>
            <a:off x="1120139" y="1328420"/>
            <a:ext cx="8857615" cy="2805430"/>
          </a:xfrm>
          <a:prstGeom prst="rect">
            <a:avLst/>
          </a:prstGeom>
        </p:spPr>
        <p:txBody>
          <a:bodyPr vert="horz" wrap="square" lIns="0" tIns="30480" rIns="0" bIns="0" rtlCol="0">
            <a:spAutoFit/>
          </a:bodyPr>
          <a:lstStyle/>
          <a:p>
            <a:pPr marL="7934325">
              <a:lnSpc>
                <a:spcPct val="100000"/>
              </a:lnSpc>
              <a:spcBef>
                <a:spcPts val="240"/>
              </a:spcBef>
            </a:pPr>
            <a:r>
              <a:rPr sz="1800" dirty="0">
                <a:latin typeface="Cambria Math"/>
                <a:cs typeface="Cambria Math"/>
              </a:rPr>
              <a:t>𝑛</a:t>
            </a:r>
            <a:r>
              <a:rPr sz="1950" baseline="-14957" dirty="0">
                <a:latin typeface="Cambria Math"/>
                <a:cs typeface="Cambria Math"/>
              </a:rPr>
              <a:t>𝑠</a:t>
            </a:r>
            <a:r>
              <a:rPr sz="1950" spc="487" baseline="-14957" dirty="0">
                <a:latin typeface="Cambria Math"/>
                <a:cs typeface="Cambria Math"/>
              </a:rPr>
              <a:t> </a:t>
            </a:r>
            <a:r>
              <a:rPr sz="1800" spc="-400" dirty="0">
                <a:latin typeface="Verdana"/>
                <a:cs typeface="Verdana"/>
              </a:rPr>
              <a:t>=</a:t>
            </a:r>
            <a:r>
              <a:rPr sz="1800" spc="-130" dirty="0">
                <a:latin typeface="Verdana"/>
                <a:cs typeface="Verdana"/>
              </a:rPr>
              <a:t> </a:t>
            </a:r>
            <a:r>
              <a:rPr sz="1800" spc="-50" dirty="0">
                <a:latin typeface="Verdana"/>
                <a:cs typeface="Verdana"/>
              </a:rPr>
              <a:t>3</a:t>
            </a:r>
            <a:endParaRPr sz="1800">
              <a:latin typeface="Verdana"/>
              <a:cs typeface="Verdana"/>
            </a:endParaRPr>
          </a:p>
          <a:p>
            <a:pPr marL="323850" marR="4132579" indent="-285750">
              <a:lnSpc>
                <a:spcPct val="100600"/>
              </a:lnSpc>
              <a:spcBef>
                <a:spcPts val="175"/>
              </a:spcBef>
              <a:buFont typeface="Arial MT"/>
              <a:buChar char="•"/>
              <a:tabLst>
                <a:tab pos="323850" algn="l"/>
              </a:tabLst>
            </a:pPr>
            <a:r>
              <a:rPr sz="2400" dirty="0">
                <a:latin typeface="Cambria Math"/>
                <a:cs typeface="Cambria Math"/>
              </a:rPr>
              <a:t>𝑛</a:t>
            </a:r>
            <a:r>
              <a:rPr sz="2700" baseline="-15432" dirty="0">
                <a:latin typeface="Cambria Math"/>
                <a:cs typeface="Cambria Math"/>
              </a:rPr>
              <a:t>𝑠</a:t>
            </a:r>
            <a:r>
              <a:rPr sz="2700" spc="637" baseline="-15432" dirty="0">
                <a:latin typeface="Cambria Math"/>
                <a:cs typeface="Cambria Math"/>
              </a:rPr>
              <a:t> </a:t>
            </a:r>
            <a:r>
              <a:rPr sz="2400" spc="-110" dirty="0">
                <a:latin typeface="Verdana"/>
                <a:cs typeface="Verdana"/>
              </a:rPr>
              <a:t>(seasonal):</a:t>
            </a:r>
            <a:r>
              <a:rPr sz="2400" spc="-145" dirty="0">
                <a:latin typeface="Verdana"/>
                <a:cs typeface="Verdana"/>
              </a:rPr>
              <a:t> </a:t>
            </a:r>
            <a:r>
              <a:rPr sz="2400" spc="-10" dirty="0">
                <a:latin typeface="Verdana"/>
                <a:cs typeface="Verdana"/>
              </a:rPr>
              <a:t>Determines </a:t>
            </a:r>
            <a:r>
              <a:rPr sz="2400" spc="-110" dirty="0">
                <a:latin typeface="Verdana"/>
                <a:cs typeface="Verdana"/>
              </a:rPr>
              <a:t>smoothness</a:t>
            </a:r>
            <a:r>
              <a:rPr sz="2400" spc="-145" dirty="0">
                <a:latin typeface="Verdana"/>
                <a:cs typeface="Verdana"/>
              </a:rPr>
              <a:t> </a:t>
            </a:r>
            <a:r>
              <a:rPr sz="2400" spc="80" dirty="0">
                <a:latin typeface="Verdana"/>
                <a:cs typeface="Verdana"/>
              </a:rPr>
              <a:t>and</a:t>
            </a:r>
            <a:r>
              <a:rPr sz="2400" spc="-145" dirty="0">
                <a:latin typeface="Verdana"/>
                <a:cs typeface="Verdana"/>
              </a:rPr>
              <a:t> </a:t>
            </a:r>
            <a:r>
              <a:rPr sz="2400" spc="-130" dirty="0">
                <a:latin typeface="Verdana"/>
                <a:cs typeface="Verdana"/>
              </a:rPr>
              <a:t>uniformity</a:t>
            </a:r>
            <a:r>
              <a:rPr sz="2400" spc="-150" dirty="0">
                <a:latin typeface="Verdana"/>
                <a:cs typeface="Verdana"/>
              </a:rPr>
              <a:t> </a:t>
            </a:r>
            <a:r>
              <a:rPr sz="2400" spc="-25" dirty="0">
                <a:latin typeface="Verdana"/>
                <a:cs typeface="Verdana"/>
              </a:rPr>
              <a:t>of </a:t>
            </a:r>
            <a:r>
              <a:rPr sz="2400" spc="-40" dirty="0">
                <a:latin typeface="Verdana"/>
                <a:cs typeface="Verdana"/>
              </a:rPr>
              <a:t>seasonal</a:t>
            </a:r>
            <a:r>
              <a:rPr sz="2400" spc="-100" dirty="0">
                <a:latin typeface="Verdana"/>
                <a:cs typeface="Verdana"/>
              </a:rPr>
              <a:t> </a:t>
            </a:r>
            <a:r>
              <a:rPr sz="2400" dirty="0">
                <a:latin typeface="Verdana"/>
                <a:cs typeface="Verdana"/>
              </a:rPr>
              <a:t>component.</a:t>
            </a:r>
            <a:r>
              <a:rPr sz="2400" spc="-95" dirty="0">
                <a:latin typeface="Verdana"/>
                <a:cs typeface="Verdana"/>
              </a:rPr>
              <a:t> </a:t>
            </a:r>
            <a:r>
              <a:rPr sz="2400" spc="-20" dirty="0">
                <a:latin typeface="Verdana"/>
                <a:cs typeface="Verdana"/>
              </a:rPr>
              <a:t>Default </a:t>
            </a:r>
            <a:r>
              <a:rPr sz="2400" spc="-10" dirty="0">
                <a:latin typeface="Verdana"/>
                <a:cs typeface="Verdana"/>
              </a:rPr>
              <a:t>value</a:t>
            </a:r>
            <a:r>
              <a:rPr sz="2400" spc="-170" dirty="0">
                <a:latin typeface="Verdana"/>
                <a:cs typeface="Verdana"/>
              </a:rPr>
              <a:t> </a:t>
            </a:r>
            <a:r>
              <a:rPr sz="2400" dirty="0">
                <a:latin typeface="Verdana"/>
                <a:cs typeface="Verdana"/>
              </a:rPr>
              <a:t>of</a:t>
            </a:r>
            <a:r>
              <a:rPr sz="2400" spc="-180" dirty="0">
                <a:latin typeface="Verdana"/>
                <a:cs typeface="Verdana"/>
              </a:rPr>
              <a:t> </a:t>
            </a:r>
            <a:r>
              <a:rPr sz="2400" spc="-204" dirty="0">
                <a:latin typeface="Verdana"/>
                <a:cs typeface="Verdana"/>
              </a:rPr>
              <a:t>7</a:t>
            </a:r>
            <a:r>
              <a:rPr sz="2400" spc="-175" dirty="0">
                <a:latin typeface="Verdana"/>
                <a:cs typeface="Verdana"/>
              </a:rPr>
              <a:t> </a:t>
            </a:r>
            <a:r>
              <a:rPr sz="2400" spc="-50" dirty="0">
                <a:latin typeface="Verdana"/>
                <a:cs typeface="Verdana"/>
              </a:rPr>
              <a:t>typically</a:t>
            </a:r>
            <a:r>
              <a:rPr sz="2400" spc="-175" dirty="0">
                <a:latin typeface="Verdana"/>
                <a:cs typeface="Verdana"/>
              </a:rPr>
              <a:t> </a:t>
            </a:r>
            <a:r>
              <a:rPr sz="2400" spc="85" dirty="0">
                <a:latin typeface="Verdana"/>
                <a:cs typeface="Verdana"/>
              </a:rPr>
              <a:t>good </a:t>
            </a:r>
            <a:r>
              <a:rPr sz="2400" spc="-10" dirty="0">
                <a:latin typeface="Verdana"/>
                <a:cs typeface="Verdana"/>
              </a:rPr>
              <a:t>enough.</a:t>
            </a:r>
            <a:endParaRPr sz="2400">
              <a:latin typeface="Verdana"/>
              <a:cs typeface="Verdana"/>
            </a:endParaRPr>
          </a:p>
          <a:p>
            <a:pPr marL="7934325">
              <a:lnSpc>
                <a:spcPct val="100000"/>
              </a:lnSpc>
              <a:spcBef>
                <a:spcPts val="2760"/>
              </a:spcBef>
            </a:pPr>
            <a:r>
              <a:rPr sz="1800" dirty="0">
                <a:latin typeface="Cambria Math"/>
                <a:cs typeface="Cambria Math"/>
              </a:rPr>
              <a:t>𝑛</a:t>
            </a:r>
            <a:r>
              <a:rPr sz="1950" baseline="-14957" dirty="0">
                <a:latin typeface="Cambria Math"/>
                <a:cs typeface="Cambria Math"/>
              </a:rPr>
              <a:t>𝑠</a:t>
            </a:r>
            <a:r>
              <a:rPr sz="1950" spc="487" baseline="-14957" dirty="0">
                <a:latin typeface="Cambria Math"/>
                <a:cs typeface="Cambria Math"/>
              </a:rPr>
              <a:t> </a:t>
            </a:r>
            <a:r>
              <a:rPr sz="1800" spc="-400" dirty="0">
                <a:latin typeface="Verdana"/>
                <a:cs typeface="Verdana"/>
              </a:rPr>
              <a:t>=</a:t>
            </a:r>
            <a:r>
              <a:rPr sz="1800" spc="-130" dirty="0">
                <a:latin typeface="Verdana"/>
                <a:cs typeface="Verdana"/>
              </a:rPr>
              <a:t> </a:t>
            </a:r>
            <a:r>
              <a:rPr sz="1800" spc="-30" dirty="0">
                <a:latin typeface="Verdana"/>
                <a:cs typeface="Verdana"/>
              </a:rPr>
              <a:t>101</a:t>
            </a:r>
            <a:endParaRPr sz="1800">
              <a:latin typeface="Verdana"/>
              <a:cs typeface="Verdana"/>
            </a:endParaRPr>
          </a:p>
        </p:txBody>
      </p:sp>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14</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734820">
              <a:lnSpc>
                <a:spcPct val="100000"/>
              </a:lnSpc>
              <a:spcBef>
                <a:spcPts val="100"/>
              </a:spcBef>
            </a:pPr>
            <a:r>
              <a:rPr spc="-459" dirty="0"/>
              <a:t>Most</a:t>
            </a:r>
            <a:r>
              <a:rPr spc="-254" dirty="0"/>
              <a:t> </a:t>
            </a:r>
            <a:r>
              <a:rPr spc="-459" dirty="0"/>
              <a:t>important</a:t>
            </a:r>
            <a:r>
              <a:rPr spc="-250" dirty="0"/>
              <a:t> </a:t>
            </a:r>
            <a:r>
              <a:rPr spc="-420" dirty="0"/>
              <a:t>parameters</a:t>
            </a:r>
          </a:p>
        </p:txBody>
      </p:sp>
      <p:sp>
        <p:nvSpPr>
          <p:cNvPr id="3" name="object 3"/>
          <p:cNvSpPr txBox="1"/>
          <p:nvPr/>
        </p:nvSpPr>
        <p:spPr>
          <a:xfrm>
            <a:off x="1107439" y="1328420"/>
            <a:ext cx="8603615" cy="4554855"/>
          </a:xfrm>
          <a:prstGeom prst="rect">
            <a:avLst/>
          </a:prstGeom>
        </p:spPr>
        <p:txBody>
          <a:bodyPr vert="horz" wrap="square" lIns="0" tIns="30480" rIns="0" bIns="0" rtlCol="0">
            <a:spAutoFit/>
          </a:bodyPr>
          <a:lstStyle/>
          <a:p>
            <a:pPr marR="30480" algn="r">
              <a:lnSpc>
                <a:spcPct val="100000"/>
              </a:lnSpc>
              <a:spcBef>
                <a:spcPts val="240"/>
              </a:spcBef>
            </a:pPr>
            <a:r>
              <a:rPr sz="1800" dirty="0">
                <a:latin typeface="Cambria Math"/>
                <a:cs typeface="Cambria Math"/>
              </a:rPr>
              <a:t>𝑛</a:t>
            </a:r>
            <a:r>
              <a:rPr sz="1950" baseline="-14957" dirty="0">
                <a:latin typeface="Cambria Math"/>
                <a:cs typeface="Cambria Math"/>
              </a:rPr>
              <a:t>𝑠</a:t>
            </a:r>
            <a:r>
              <a:rPr sz="1950" spc="487" baseline="-14957" dirty="0">
                <a:latin typeface="Cambria Math"/>
                <a:cs typeface="Cambria Math"/>
              </a:rPr>
              <a:t> </a:t>
            </a:r>
            <a:r>
              <a:rPr sz="1800" spc="-400" dirty="0">
                <a:latin typeface="Verdana"/>
                <a:cs typeface="Verdana"/>
              </a:rPr>
              <a:t>=</a:t>
            </a:r>
            <a:r>
              <a:rPr sz="1800" spc="-130" dirty="0">
                <a:latin typeface="Verdana"/>
                <a:cs typeface="Verdana"/>
              </a:rPr>
              <a:t> </a:t>
            </a:r>
            <a:r>
              <a:rPr sz="1800" spc="-50" dirty="0">
                <a:latin typeface="Verdana"/>
                <a:cs typeface="Verdana"/>
              </a:rPr>
              <a:t>7</a:t>
            </a:r>
            <a:endParaRPr sz="1800">
              <a:latin typeface="Verdana"/>
              <a:cs typeface="Verdana"/>
            </a:endParaRPr>
          </a:p>
          <a:p>
            <a:pPr marL="336550" marR="3865879" indent="-285750">
              <a:lnSpc>
                <a:spcPct val="100600"/>
              </a:lnSpc>
              <a:spcBef>
                <a:spcPts val="175"/>
              </a:spcBef>
              <a:buFont typeface="Arial MT"/>
              <a:buChar char="•"/>
              <a:tabLst>
                <a:tab pos="336550" algn="l"/>
              </a:tabLst>
            </a:pPr>
            <a:r>
              <a:rPr sz="2400" dirty="0">
                <a:latin typeface="Cambria Math"/>
                <a:cs typeface="Cambria Math"/>
              </a:rPr>
              <a:t>𝑛</a:t>
            </a:r>
            <a:r>
              <a:rPr sz="2700" baseline="-15432" dirty="0">
                <a:latin typeface="Cambria Math"/>
                <a:cs typeface="Cambria Math"/>
              </a:rPr>
              <a:t>𝑠</a:t>
            </a:r>
            <a:r>
              <a:rPr sz="2700" spc="637" baseline="-15432" dirty="0">
                <a:latin typeface="Cambria Math"/>
                <a:cs typeface="Cambria Math"/>
              </a:rPr>
              <a:t> </a:t>
            </a:r>
            <a:r>
              <a:rPr sz="2400" spc="-110" dirty="0">
                <a:latin typeface="Verdana"/>
                <a:cs typeface="Verdana"/>
              </a:rPr>
              <a:t>(seasonal):</a:t>
            </a:r>
            <a:r>
              <a:rPr sz="2400" spc="-145" dirty="0">
                <a:latin typeface="Verdana"/>
                <a:cs typeface="Verdana"/>
              </a:rPr>
              <a:t> </a:t>
            </a:r>
            <a:r>
              <a:rPr sz="2400" spc="-10" dirty="0">
                <a:latin typeface="Verdana"/>
                <a:cs typeface="Verdana"/>
              </a:rPr>
              <a:t>Determines </a:t>
            </a:r>
            <a:r>
              <a:rPr sz="2400" spc="-110" dirty="0">
                <a:latin typeface="Verdana"/>
                <a:cs typeface="Verdana"/>
              </a:rPr>
              <a:t>smoothness</a:t>
            </a:r>
            <a:r>
              <a:rPr sz="2400" spc="-145" dirty="0">
                <a:latin typeface="Verdana"/>
                <a:cs typeface="Verdana"/>
              </a:rPr>
              <a:t> </a:t>
            </a:r>
            <a:r>
              <a:rPr sz="2400" spc="80" dirty="0">
                <a:latin typeface="Verdana"/>
                <a:cs typeface="Verdana"/>
              </a:rPr>
              <a:t>and</a:t>
            </a:r>
            <a:r>
              <a:rPr sz="2400" spc="-145" dirty="0">
                <a:latin typeface="Verdana"/>
                <a:cs typeface="Verdana"/>
              </a:rPr>
              <a:t> </a:t>
            </a:r>
            <a:r>
              <a:rPr sz="2400" spc="-130" dirty="0">
                <a:latin typeface="Verdana"/>
                <a:cs typeface="Verdana"/>
              </a:rPr>
              <a:t>uniformity</a:t>
            </a:r>
            <a:r>
              <a:rPr sz="2400" spc="-150" dirty="0">
                <a:latin typeface="Verdana"/>
                <a:cs typeface="Verdana"/>
              </a:rPr>
              <a:t> </a:t>
            </a:r>
            <a:r>
              <a:rPr sz="2400" spc="-25" dirty="0">
                <a:latin typeface="Verdana"/>
                <a:cs typeface="Verdana"/>
              </a:rPr>
              <a:t>of </a:t>
            </a:r>
            <a:r>
              <a:rPr sz="2400" spc="-40" dirty="0">
                <a:latin typeface="Verdana"/>
                <a:cs typeface="Verdana"/>
              </a:rPr>
              <a:t>seasonal</a:t>
            </a:r>
            <a:r>
              <a:rPr sz="2400" spc="-100" dirty="0">
                <a:latin typeface="Verdana"/>
                <a:cs typeface="Verdana"/>
              </a:rPr>
              <a:t> </a:t>
            </a:r>
            <a:r>
              <a:rPr sz="2400" dirty="0">
                <a:latin typeface="Verdana"/>
                <a:cs typeface="Verdana"/>
              </a:rPr>
              <a:t>component.</a:t>
            </a:r>
            <a:r>
              <a:rPr sz="2400" spc="-95" dirty="0">
                <a:latin typeface="Verdana"/>
                <a:cs typeface="Verdana"/>
              </a:rPr>
              <a:t> </a:t>
            </a:r>
            <a:r>
              <a:rPr sz="2400" spc="-20" dirty="0">
                <a:latin typeface="Verdana"/>
                <a:cs typeface="Verdana"/>
              </a:rPr>
              <a:t>Default </a:t>
            </a:r>
            <a:r>
              <a:rPr sz="2400" spc="-10" dirty="0">
                <a:latin typeface="Verdana"/>
                <a:cs typeface="Verdana"/>
              </a:rPr>
              <a:t>value</a:t>
            </a:r>
            <a:r>
              <a:rPr sz="2400" spc="-170" dirty="0">
                <a:latin typeface="Verdana"/>
                <a:cs typeface="Verdana"/>
              </a:rPr>
              <a:t> </a:t>
            </a:r>
            <a:r>
              <a:rPr sz="2400" dirty="0">
                <a:latin typeface="Verdana"/>
                <a:cs typeface="Verdana"/>
              </a:rPr>
              <a:t>of</a:t>
            </a:r>
            <a:r>
              <a:rPr sz="2400" spc="-180" dirty="0">
                <a:latin typeface="Verdana"/>
                <a:cs typeface="Verdana"/>
              </a:rPr>
              <a:t> </a:t>
            </a:r>
            <a:r>
              <a:rPr sz="2400" spc="-204" dirty="0">
                <a:latin typeface="Verdana"/>
                <a:cs typeface="Verdana"/>
              </a:rPr>
              <a:t>7</a:t>
            </a:r>
            <a:r>
              <a:rPr sz="2400" spc="-175" dirty="0">
                <a:latin typeface="Verdana"/>
                <a:cs typeface="Verdana"/>
              </a:rPr>
              <a:t> </a:t>
            </a:r>
            <a:r>
              <a:rPr sz="2400" spc="-50" dirty="0">
                <a:latin typeface="Verdana"/>
                <a:cs typeface="Verdana"/>
              </a:rPr>
              <a:t>typically</a:t>
            </a:r>
            <a:r>
              <a:rPr sz="2400" spc="-175" dirty="0">
                <a:latin typeface="Verdana"/>
                <a:cs typeface="Verdana"/>
              </a:rPr>
              <a:t> </a:t>
            </a:r>
            <a:r>
              <a:rPr sz="2400" spc="85" dirty="0">
                <a:latin typeface="Verdana"/>
                <a:cs typeface="Verdana"/>
              </a:rPr>
              <a:t>good </a:t>
            </a:r>
            <a:r>
              <a:rPr sz="2400" spc="-10" dirty="0">
                <a:latin typeface="Verdana"/>
                <a:cs typeface="Verdana"/>
              </a:rPr>
              <a:t>enough.</a:t>
            </a:r>
            <a:endParaRPr sz="2400">
              <a:latin typeface="Verdana"/>
              <a:cs typeface="Verdana"/>
            </a:endParaRPr>
          </a:p>
          <a:p>
            <a:pPr>
              <a:lnSpc>
                <a:spcPct val="100000"/>
              </a:lnSpc>
              <a:spcBef>
                <a:spcPts val="1019"/>
              </a:spcBef>
              <a:buFont typeface="Arial MT"/>
              <a:buChar char="•"/>
            </a:pPr>
            <a:endParaRPr sz="2400">
              <a:latin typeface="Verdana"/>
              <a:cs typeface="Verdana"/>
            </a:endParaRPr>
          </a:p>
          <a:p>
            <a:pPr marL="336550" marR="3679825" indent="-285750">
              <a:lnSpc>
                <a:spcPct val="102499"/>
              </a:lnSpc>
              <a:buFont typeface="Arial MT"/>
              <a:buChar char="•"/>
              <a:tabLst>
                <a:tab pos="336550" algn="l"/>
              </a:tabLst>
            </a:pPr>
            <a:r>
              <a:rPr sz="2400" spc="60" dirty="0">
                <a:latin typeface="Cambria Math"/>
                <a:cs typeface="Cambria Math"/>
              </a:rPr>
              <a:t>𝑛</a:t>
            </a:r>
            <a:r>
              <a:rPr sz="2700" spc="89" baseline="-15432" dirty="0">
                <a:latin typeface="Cambria Math"/>
                <a:cs typeface="Cambria Math"/>
              </a:rPr>
              <a:t>𝑝</a:t>
            </a:r>
            <a:r>
              <a:rPr sz="2700" spc="562" baseline="-15432" dirty="0">
                <a:latin typeface="Cambria Math"/>
                <a:cs typeface="Cambria Math"/>
              </a:rPr>
              <a:t> </a:t>
            </a:r>
            <a:r>
              <a:rPr sz="2400" spc="-100" dirty="0">
                <a:latin typeface="Verdana"/>
                <a:cs typeface="Verdana"/>
              </a:rPr>
              <a:t>(period):</a:t>
            </a:r>
            <a:r>
              <a:rPr sz="2400" spc="-160" dirty="0">
                <a:latin typeface="Verdana"/>
                <a:cs typeface="Verdana"/>
              </a:rPr>
              <a:t> </a:t>
            </a:r>
            <a:r>
              <a:rPr sz="2400" spc="-145" dirty="0">
                <a:latin typeface="Verdana"/>
                <a:cs typeface="Verdana"/>
              </a:rPr>
              <a:t>The</a:t>
            </a:r>
            <a:r>
              <a:rPr sz="2400" spc="-160" dirty="0">
                <a:latin typeface="Verdana"/>
                <a:cs typeface="Verdana"/>
              </a:rPr>
              <a:t> </a:t>
            </a:r>
            <a:r>
              <a:rPr sz="2400" spc="-10" dirty="0">
                <a:latin typeface="Verdana"/>
                <a:cs typeface="Verdana"/>
              </a:rPr>
              <a:t>seasonal </a:t>
            </a:r>
            <a:r>
              <a:rPr sz="2400" dirty="0">
                <a:latin typeface="Verdana"/>
                <a:cs typeface="Verdana"/>
              </a:rPr>
              <a:t>period</a:t>
            </a:r>
            <a:r>
              <a:rPr sz="2400" spc="-170" dirty="0">
                <a:latin typeface="Verdana"/>
                <a:cs typeface="Verdana"/>
              </a:rPr>
              <a:t> </a:t>
            </a:r>
            <a:r>
              <a:rPr sz="2400" spc="-110" dirty="0">
                <a:latin typeface="Verdana"/>
                <a:cs typeface="Verdana"/>
              </a:rPr>
              <a:t>(e.g.,</a:t>
            </a:r>
            <a:r>
              <a:rPr sz="2400" spc="-175" dirty="0">
                <a:latin typeface="Verdana"/>
                <a:cs typeface="Verdana"/>
              </a:rPr>
              <a:t> </a:t>
            </a:r>
            <a:r>
              <a:rPr sz="2400" spc="-110" dirty="0">
                <a:latin typeface="Verdana"/>
                <a:cs typeface="Verdana"/>
              </a:rPr>
              <a:t>for</a:t>
            </a:r>
            <a:r>
              <a:rPr sz="2400" spc="-165" dirty="0">
                <a:latin typeface="Verdana"/>
                <a:cs typeface="Verdana"/>
              </a:rPr>
              <a:t> </a:t>
            </a:r>
            <a:r>
              <a:rPr sz="2400" spc="-40" dirty="0">
                <a:latin typeface="Verdana"/>
                <a:cs typeface="Verdana"/>
              </a:rPr>
              <a:t>daily</a:t>
            </a:r>
            <a:r>
              <a:rPr sz="2400" spc="-175" dirty="0">
                <a:latin typeface="Verdana"/>
                <a:cs typeface="Verdana"/>
              </a:rPr>
              <a:t> </a:t>
            </a:r>
            <a:r>
              <a:rPr sz="2400" spc="95" dirty="0">
                <a:latin typeface="Verdana"/>
                <a:cs typeface="Verdana"/>
              </a:rPr>
              <a:t>data</a:t>
            </a:r>
            <a:r>
              <a:rPr sz="2400" spc="-175" dirty="0">
                <a:latin typeface="Verdana"/>
                <a:cs typeface="Verdana"/>
              </a:rPr>
              <a:t> </a:t>
            </a:r>
            <a:r>
              <a:rPr sz="2400" spc="55" dirty="0">
                <a:latin typeface="Verdana"/>
                <a:cs typeface="Verdana"/>
              </a:rPr>
              <a:t>and </a:t>
            </a:r>
            <a:r>
              <a:rPr sz="2400" spc="-55" dirty="0">
                <a:latin typeface="Verdana"/>
                <a:cs typeface="Verdana"/>
              </a:rPr>
              <a:t>weekly</a:t>
            </a:r>
            <a:r>
              <a:rPr sz="2400" spc="-140" dirty="0">
                <a:latin typeface="Verdana"/>
                <a:cs typeface="Verdana"/>
              </a:rPr>
              <a:t> </a:t>
            </a:r>
            <a:r>
              <a:rPr sz="2400" spc="-75" dirty="0">
                <a:latin typeface="Verdana"/>
                <a:cs typeface="Verdana"/>
              </a:rPr>
              <a:t>seasonality</a:t>
            </a:r>
            <a:r>
              <a:rPr sz="2400" spc="-140" dirty="0">
                <a:latin typeface="Verdana"/>
                <a:cs typeface="Verdana"/>
              </a:rPr>
              <a:t> </a:t>
            </a:r>
            <a:r>
              <a:rPr sz="2400" spc="-195" dirty="0">
                <a:latin typeface="Verdana"/>
                <a:cs typeface="Verdana"/>
              </a:rPr>
              <a:t>this</a:t>
            </a:r>
            <a:r>
              <a:rPr sz="2400" spc="-135" dirty="0">
                <a:latin typeface="Verdana"/>
                <a:cs typeface="Verdana"/>
              </a:rPr>
              <a:t> </a:t>
            </a:r>
            <a:r>
              <a:rPr sz="2400" spc="-10" dirty="0">
                <a:latin typeface="Verdana"/>
                <a:cs typeface="Verdana"/>
              </a:rPr>
              <a:t>would </a:t>
            </a:r>
            <a:r>
              <a:rPr sz="2400" spc="130" dirty="0">
                <a:latin typeface="Verdana"/>
                <a:cs typeface="Verdana"/>
              </a:rPr>
              <a:t>be</a:t>
            </a:r>
            <a:r>
              <a:rPr sz="2400" spc="-160" dirty="0">
                <a:latin typeface="Verdana"/>
                <a:cs typeface="Verdana"/>
              </a:rPr>
              <a:t> </a:t>
            </a:r>
            <a:r>
              <a:rPr sz="2400" spc="-210" dirty="0">
                <a:latin typeface="Verdana"/>
                <a:cs typeface="Verdana"/>
              </a:rPr>
              <a:t>7).</a:t>
            </a:r>
            <a:r>
              <a:rPr sz="2400" spc="-165" dirty="0">
                <a:latin typeface="Verdana"/>
                <a:cs typeface="Verdana"/>
              </a:rPr>
              <a:t> </a:t>
            </a:r>
            <a:r>
              <a:rPr sz="2400" spc="-90" dirty="0">
                <a:latin typeface="Verdana"/>
                <a:cs typeface="Verdana"/>
              </a:rPr>
              <a:t>Normally</a:t>
            </a:r>
            <a:r>
              <a:rPr sz="2400" spc="-160" dirty="0">
                <a:latin typeface="Verdana"/>
                <a:cs typeface="Verdana"/>
              </a:rPr>
              <a:t> </a:t>
            </a:r>
            <a:r>
              <a:rPr sz="2400" spc="-20" dirty="0">
                <a:latin typeface="Verdana"/>
                <a:cs typeface="Verdana"/>
              </a:rPr>
              <a:t>determined</a:t>
            </a:r>
            <a:r>
              <a:rPr sz="2400" spc="-160" dirty="0">
                <a:latin typeface="Verdana"/>
                <a:cs typeface="Verdana"/>
              </a:rPr>
              <a:t> </a:t>
            </a:r>
            <a:r>
              <a:rPr sz="2400" spc="-25" dirty="0">
                <a:latin typeface="Verdana"/>
                <a:cs typeface="Verdana"/>
              </a:rPr>
              <a:t>by </a:t>
            </a:r>
            <a:r>
              <a:rPr sz="2400" spc="-35" dirty="0">
                <a:latin typeface="Verdana"/>
                <a:cs typeface="Verdana"/>
              </a:rPr>
              <a:t>the</a:t>
            </a:r>
            <a:r>
              <a:rPr sz="2400" spc="-165" dirty="0">
                <a:latin typeface="Verdana"/>
                <a:cs typeface="Verdana"/>
              </a:rPr>
              <a:t> </a:t>
            </a:r>
            <a:r>
              <a:rPr sz="2400" spc="-95" dirty="0">
                <a:latin typeface="Verdana"/>
                <a:cs typeface="Verdana"/>
              </a:rPr>
              <a:t>use</a:t>
            </a:r>
            <a:r>
              <a:rPr sz="2400" spc="-165" dirty="0">
                <a:latin typeface="Verdana"/>
                <a:cs typeface="Verdana"/>
              </a:rPr>
              <a:t> </a:t>
            </a:r>
            <a:r>
              <a:rPr sz="2400" spc="50" dirty="0">
                <a:latin typeface="Verdana"/>
                <a:cs typeface="Verdana"/>
              </a:rPr>
              <a:t>case</a:t>
            </a:r>
            <a:endParaRPr sz="2400">
              <a:latin typeface="Verdana"/>
              <a:cs typeface="Verdana"/>
            </a:endParaRPr>
          </a:p>
        </p:txBody>
      </p:sp>
      <p:pic>
        <p:nvPicPr>
          <p:cNvPr id="4" name="object 4"/>
          <p:cNvPicPr/>
          <p:nvPr/>
        </p:nvPicPr>
        <p:blipFill>
          <a:blip r:embed="rId2" cstate="print"/>
          <a:stretch>
            <a:fillRect/>
          </a:stretch>
        </p:blipFill>
        <p:spPr>
          <a:xfrm>
            <a:off x="7242816" y="1788834"/>
            <a:ext cx="4224524" cy="1841387"/>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15</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16</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30480">
              <a:lnSpc>
                <a:spcPct val="100000"/>
              </a:lnSpc>
              <a:spcBef>
                <a:spcPts val="100"/>
              </a:spcBef>
            </a:pPr>
            <a:r>
              <a:rPr spc="-595" dirty="0"/>
              <a:t>How</a:t>
            </a:r>
            <a:r>
              <a:rPr spc="-265" dirty="0"/>
              <a:t> </a:t>
            </a:r>
            <a:r>
              <a:rPr spc="-455" dirty="0"/>
              <a:t>to</a:t>
            </a:r>
            <a:r>
              <a:rPr spc="-270" dirty="0"/>
              <a:t> </a:t>
            </a:r>
            <a:r>
              <a:rPr spc="-315" dirty="0"/>
              <a:t>handle</a:t>
            </a:r>
            <a:r>
              <a:rPr spc="-275" dirty="0"/>
              <a:t> </a:t>
            </a:r>
            <a:r>
              <a:rPr spc="-385" dirty="0"/>
              <a:t>multiplicative</a:t>
            </a:r>
            <a:r>
              <a:rPr spc="-270" dirty="0"/>
              <a:t> </a:t>
            </a:r>
            <a:r>
              <a:rPr spc="-455" dirty="0"/>
              <a:t>time</a:t>
            </a:r>
            <a:r>
              <a:rPr spc="-275" dirty="0"/>
              <a:t> </a:t>
            </a:r>
            <a:r>
              <a:rPr spc="-495" dirty="0"/>
              <a:t>series</a:t>
            </a:r>
          </a:p>
        </p:txBody>
      </p:sp>
      <p:sp>
        <p:nvSpPr>
          <p:cNvPr id="3" name="object 3"/>
          <p:cNvSpPr txBox="1"/>
          <p:nvPr/>
        </p:nvSpPr>
        <p:spPr>
          <a:xfrm>
            <a:off x="688340" y="1541780"/>
            <a:ext cx="9911715" cy="3113405"/>
          </a:xfrm>
          <a:prstGeom prst="rect">
            <a:avLst/>
          </a:prstGeom>
        </p:spPr>
        <p:txBody>
          <a:bodyPr vert="horz" wrap="square" lIns="0" tIns="91440" rIns="0" bIns="0" rtlCol="0">
            <a:spAutoFit/>
          </a:bodyPr>
          <a:lstStyle/>
          <a:p>
            <a:pPr marL="354965" indent="-342265">
              <a:lnSpc>
                <a:spcPct val="100000"/>
              </a:lnSpc>
              <a:spcBef>
                <a:spcPts val="720"/>
              </a:spcBef>
              <a:buFont typeface="Arial MT"/>
              <a:buChar char="•"/>
              <a:tabLst>
                <a:tab pos="354965" algn="l"/>
              </a:tabLst>
            </a:pPr>
            <a:r>
              <a:rPr sz="2400" spc="-380" dirty="0">
                <a:latin typeface="Verdana"/>
                <a:cs typeface="Verdana"/>
              </a:rPr>
              <a:t>STL</a:t>
            </a:r>
            <a:r>
              <a:rPr sz="2400" spc="-170" dirty="0">
                <a:latin typeface="Verdana"/>
                <a:cs typeface="Verdana"/>
              </a:rPr>
              <a:t> </a:t>
            </a:r>
            <a:r>
              <a:rPr sz="2400" spc="-120" dirty="0">
                <a:latin typeface="Verdana"/>
                <a:cs typeface="Verdana"/>
              </a:rPr>
              <a:t>assumes</a:t>
            </a:r>
            <a:r>
              <a:rPr sz="2400" spc="-165" dirty="0">
                <a:latin typeface="Verdana"/>
                <a:cs typeface="Verdana"/>
              </a:rPr>
              <a:t> </a:t>
            </a:r>
            <a:r>
              <a:rPr sz="2400" spc="-40" dirty="0">
                <a:latin typeface="Verdana"/>
                <a:cs typeface="Verdana"/>
              </a:rPr>
              <a:t>the</a:t>
            </a:r>
            <a:r>
              <a:rPr sz="2400" spc="-165" dirty="0">
                <a:latin typeface="Verdana"/>
                <a:cs typeface="Verdana"/>
              </a:rPr>
              <a:t> </a:t>
            </a:r>
            <a:r>
              <a:rPr sz="2400" spc="-80" dirty="0">
                <a:latin typeface="Verdana"/>
                <a:cs typeface="Verdana"/>
              </a:rPr>
              <a:t>time</a:t>
            </a:r>
            <a:r>
              <a:rPr sz="2400" spc="-170" dirty="0">
                <a:latin typeface="Verdana"/>
                <a:cs typeface="Verdana"/>
              </a:rPr>
              <a:t> </a:t>
            </a:r>
            <a:r>
              <a:rPr sz="2400" spc="-150" dirty="0">
                <a:latin typeface="Verdana"/>
                <a:cs typeface="Verdana"/>
              </a:rPr>
              <a:t>series</a:t>
            </a:r>
            <a:r>
              <a:rPr sz="2400" spc="-165" dirty="0">
                <a:latin typeface="Verdana"/>
                <a:cs typeface="Verdana"/>
              </a:rPr>
              <a:t> </a:t>
            </a:r>
            <a:r>
              <a:rPr sz="2400" spc="-265" dirty="0">
                <a:latin typeface="Verdana"/>
                <a:cs typeface="Verdana"/>
              </a:rPr>
              <a:t>is</a:t>
            </a:r>
            <a:r>
              <a:rPr sz="2400" spc="-160" dirty="0">
                <a:latin typeface="Verdana"/>
                <a:cs typeface="Verdana"/>
              </a:rPr>
              <a:t> </a:t>
            </a:r>
            <a:r>
              <a:rPr sz="2400" spc="-10" dirty="0">
                <a:latin typeface="Verdana"/>
                <a:cs typeface="Verdana"/>
              </a:rPr>
              <a:t>additive</a:t>
            </a:r>
            <a:endParaRPr sz="2400">
              <a:latin typeface="Verdana"/>
              <a:cs typeface="Verdana"/>
            </a:endParaRPr>
          </a:p>
          <a:p>
            <a:pPr marL="354965" indent="-342265">
              <a:lnSpc>
                <a:spcPct val="100000"/>
              </a:lnSpc>
              <a:spcBef>
                <a:spcPts val="625"/>
              </a:spcBef>
              <a:buFont typeface="Arial MT"/>
              <a:buChar char="•"/>
              <a:tabLst>
                <a:tab pos="354965" algn="l"/>
              </a:tabLst>
            </a:pPr>
            <a:r>
              <a:rPr sz="2400" spc="-295" dirty="0">
                <a:latin typeface="Verdana"/>
                <a:cs typeface="Verdana"/>
              </a:rPr>
              <a:t>If</a:t>
            </a:r>
            <a:r>
              <a:rPr sz="2400" spc="-175" dirty="0">
                <a:latin typeface="Verdana"/>
                <a:cs typeface="Verdana"/>
              </a:rPr>
              <a:t> </a:t>
            </a:r>
            <a:r>
              <a:rPr sz="2400" spc="-80" dirty="0">
                <a:latin typeface="Verdana"/>
                <a:cs typeface="Verdana"/>
              </a:rPr>
              <a:t>time</a:t>
            </a:r>
            <a:r>
              <a:rPr sz="2400" spc="-170" dirty="0">
                <a:latin typeface="Verdana"/>
                <a:cs typeface="Verdana"/>
              </a:rPr>
              <a:t> </a:t>
            </a:r>
            <a:r>
              <a:rPr sz="2400" spc="-150" dirty="0">
                <a:latin typeface="Verdana"/>
                <a:cs typeface="Verdana"/>
              </a:rPr>
              <a:t>series</a:t>
            </a:r>
            <a:r>
              <a:rPr sz="2400" spc="-165" dirty="0">
                <a:latin typeface="Verdana"/>
                <a:cs typeface="Verdana"/>
              </a:rPr>
              <a:t> </a:t>
            </a:r>
            <a:r>
              <a:rPr sz="2400" spc="-265" dirty="0">
                <a:latin typeface="Verdana"/>
                <a:cs typeface="Verdana"/>
              </a:rPr>
              <a:t>is</a:t>
            </a:r>
            <a:r>
              <a:rPr sz="2400" spc="-165" dirty="0">
                <a:latin typeface="Verdana"/>
                <a:cs typeface="Verdana"/>
              </a:rPr>
              <a:t> </a:t>
            </a:r>
            <a:r>
              <a:rPr sz="2400" spc="-60" dirty="0">
                <a:latin typeface="Verdana"/>
                <a:cs typeface="Verdana"/>
              </a:rPr>
              <a:t>multiplicative</a:t>
            </a:r>
            <a:r>
              <a:rPr sz="2400" spc="-170" dirty="0">
                <a:latin typeface="Verdana"/>
                <a:cs typeface="Verdana"/>
              </a:rPr>
              <a:t> </a:t>
            </a:r>
            <a:r>
              <a:rPr sz="2400" spc="-95" dirty="0">
                <a:latin typeface="Verdana"/>
                <a:cs typeface="Verdana"/>
              </a:rPr>
              <a:t>use</a:t>
            </a:r>
            <a:r>
              <a:rPr sz="2400" spc="-170" dirty="0">
                <a:latin typeface="Verdana"/>
                <a:cs typeface="Verdana"/>
              </a:rPr>
              <a:t> </a:t>
            </a:r>
            <a:r>
              <a:rPr sz="2400" dirty="0">
                <a:latin typeface="Verdana"/>
                <a:cs typeface="Verdana"/>
              </a:rPr>
              <a:t>log</a:t>
            </a:r>
            <a:r>
              <a:rPr sz="2400" spc="-175" dirty="0">
                <a:latin typeface="Verdana"/>
                <a:cs typeface="Verdana"/>
              </a:rPr>
              <a:t> </a:t>
            </a:r>
            <a:r>
              <a:rPr sz="2400" spc="-120" dirty="0">
                <a:latin typeface="Verdana"/>
                <a:cs typeface="Verdana"/>
              </a:rPr>
              <a:t>transform</a:t>
            </a:r>
            <a:r>
              <a:rPr sz="2400" spc="-175" dirty="0">
                <a:latin typeface="Verdana"/>
                <a:cs typeface="Verdana"/>
              </a:rPr>
              <a:t> </a:t>
            </a:r>
            <a:r>
              <a:rPr sz="2400" spc="-10" dirty="0">
                <a:latin typeface="Verdana"/>
                <a:cs typeface="Verdana"/>
              </a:rPr>
              <a:t>to</a:t>
            </a:r>
            <a:r>
              <a:rPr sz="2400" spc="-165" dirty="0">
                <a:latin typeface="Verdana"/>
                <a:cs typeface="Verdana"/>
              </a:rPr>
              <a:t> </a:t>
            </a:r>
            <a:r>
              <a:rPr sz="2400" dirty="0">
                <a:latin typeface="Verdana"/>
                <a:cs typeface="Verdana"/>
              </a:rPr>
              <a:t>make</a:t>
            </a:r>
            <a:r>
              <a:rPr sz="2400" spc="-170" dirty="0">
                <a:latin typeface="Verdana"/>
                <a:cs typeface="Verdana"/>
              </a:rPr>
              <a:t> it</a:t>
            </a:r>
            <a:r>
              <a:rPr sz="2400" spc="-175" dirty="0">
                <a:latin typeface="Verdana"/>
                <a:cs typeface="Verdana"/>
              </a:rPr>
              <a:t> </a:t>
            </a:r>
            <a:r>
              <a:rPr sz="2400" spc="-10" dirty="0">
                <a:latin typeface="Verdana"/>
                <a:cs typeface="Verdana"/>
              </a:rPr>
              <a:t>additive</a:t>
            </a:r>
            <a:endParaRPr sz="2400">
              <a:latin typeface="Verdana"/>
              <a:cs typeface="Verdana"/>
            </a:endParaRPr>
          </a:p>
          <a:p>
            <a:pPr>
              <a:lnSpc>
                <a:spcPct val="100000"/>
              </a:lnSpc>
              <a:spcBef>
                <a:spcPts val="1090"/>
              </a:spcBef>
              <a:buFont typeface="Arial MT"/>
              <a:buChar char="•"/>
            </a:pPr>
            <a:endParaRPr sz="2400">
              <a:latin typeface="Verdana"/>
              <a:cs typeface="Verdana"/>
            </a:endParaRPr>
          </a:p>
          <a:p>
            <a:pPr marL="1905000">
              <a:lnSpc>
                <a:spcPct val="100000"/>
              </a:lnSpc>
              <a:spcBef>
                <a:spcPts val="5"/>
              </a:spcBef>
            </a:pPr>
            <a:r>
              <a:rPr sz="2400" dirty="0">
                <a:latin typeface="Verdana"/>
                <a:cs typeface="Verdana"/>
              </a:rPr>
              <a:t>log</a:t>
            </a:r>
            <a:r>
              <a:rPr sz="2400" spc="-175" dirty="0">
                <a:latin typeface="Verdana"/>
                <a:cs typeface="Verdana"/>
              </a:rPr>
              <a:t> y(t)</a:t>
            </a:r>
            <a:r>
              <a:rPr sz="2400" spc="-170" dirty="0">
                <a:latin typeface="Verdana"/>
                <a:cs typeface="Verdana"/>
              </a:rPr>
              <a:t> </a:t>
            </a:r>
            <a:r>
              <a:rPr sz="2400" spc="-515" dirty="0">
                <a:latin typeface="Verdana"/>
                <a:cs typeface="Verdana"/>
              </a:rPr>
              <a:t>=</a:t>
            </a:r>
            <a:r>
              <a:rPr sz="2400" spc="-175" dirty="0">
                <a:latin typeface="Verdana"/>
                <a:cs typeface="Verdana"/>
              </a:rPr>
              <a:t> </a:t>
            </a:r>
            <a:r>
              <a:rPr sz="2400" dirty="0">
                <a:latin typeface="Verdana"/>
                <a:cs typeface="Verdana"/>
              </a:rPr>
              <a:t>log</a:t>
            </a:r>
            <a:r>
              <a:rPr sz="2400" spc="-175" dirty="0">
                <a:latin typeface="Verdana"/>
                <a:cs typeface="Verdana"/>
              </a:rPr>
              <a:t> </a:t>
            </a:r>
            <a:r>
              <a:rPr sz="2400" spc="-114" dirty="0">
                <a:latin typeface="Verdana"/>
                <a:cs typeface="Verdana"/>
              </a:rPr>
              <a:t>(trend(t)</a:t>
            </a:r>
            <a:r>
              <a:rPr sz="2400" spc="-170" dirty="0">
                <a:latin typeface="Verdana"/>
                <a:cs typeface="Verdana"/>
              </a:rPr>
              <a:t> </a:t>
            </a:r>
            <a:r>
              <a:rPr sz="2400" spc="-285" dirty="0">
                <a:latin typeface="Verdana"/>
                <a:cs typeface="Verdana"/>
              </a:rPr>
              <a:t>x</a:t>
            </a:r>
            <a:r>
              <a:rPr sz="2400" spc="-170" dirty="0">
                <a:latin typeface="Verdana"/>
                <a:cs typeface="Verdana"/>
              </a:rPr>
              <a:t> </a:t>
            </a:r>
            <a:r>
              <a:rPr sz="2400" spc="-80" dirty="0">
                <a:latin typeface="Verdana"/>
                <a:cs typeface="Verdana"/>
              </a:rPr>
              <a:t>seasonal(t)</a:t>
            </a:r>
            <a:r>
              <a:rPr sz="2400" spc="-170" dirty="0">
                <a:latin typeface="Verdana"/>
                <a:cs typeface="Verdana"/>
              </a:rPr>
              <a:t> </a:t>
            </a:r>
            <a:r>
              <a:rPr sz="2400" spc="-285" dirty="0">
                <a:latin typeface="Verdana"/>
                <a:cs typeface="Verdana"/>
              </a:rPr>
              <a:t>x</a:t>
            </a:r>
            <a:r>
              <a:rPr sz="2400" spc="-175" dirty="0">
                <a:latin typeface="Verdana"/>
                <a:cs typeface="Verdana"/>
              </a:rPr>
              <a:t> </a:t>
            </a:r>
            <a:r>
              <a:rPr sz="2400" spc="-20" dirty="0">
                <a:latin typeface="Verdana"/>
                <a:cs typeface="Verdana"/>
              </a:rPr>
              <a:t>residual(t))</a:t>
            </a:r>
            <a:endParaRPr sz="2400">
              <a:latin typeface="Verdana"/>
              <a:cs typeface="Verdana"/>
            </a:endParaRPr>
          </a:p>
          <a:p>
            <a:pPr marL="1658620">
              <a:lnSpc>
                <a:spcPct val="100000"/>
              </a:lnSpc>
              <a:spcBef>
                <a:spcPts val="620"/>
              </a:spcBef>
            </a:pPr>
            <a:r>
              <a:rPr sz="2400" dirty="0">
                <a:latin typeface="Verdana"/>
                <a:cs typeface="Verdana"/>
              </a:rPr>
              <a:t>log</a:t>
            </a:r>
            <a:r>
              <a:rPr sz="2400" spc="-185" dirty="0">
                <a:latin typeface="Verdana"/>
                <a:cs typeface="Verdana"/>
              </a:rPr>
              <a:t> </a:t>
            </a:r>
            <a:r>
              <a:rPr sz="2400" spc="-175" dirty="0">
                <a:latin typeface="Verdana"/>
                <a:cs typeface="Verdana"/>
              </a:rPr>
              <a:t>y(t)</a:t>
            </a:r>
            <a:r>
              <a:rPr sz="2400" spc="-165" dirty="0">
                <a:latin typeface="Verdana"/>
                <a:cs typeface="Verdana"/>
              </a:rPr>
              <a:t> </a:t>
            </a:r>
            <a:r>
              <a:rPr sz="2400" spc="-515" dirty="0">
                <a:latin typeface="Verdana"/>
                <a:cs typeface="Verdana"/>
              </a:rPr>
              <a:t>=</a:t>
            </a:r>
            <a:r>
              <a:rPr sz="2400" spc="-175" dirty="0">
                <a:latin typeface="Verdana"/>
                <a:cs typeface="Verdana"/>
              </a:rPr>
              <a:t> </a:t>
            </a:r>
            <a:r>
              <a:rPr sz="2400" dirty="0">
                <a:latin typeface="Verdana"/>
                <a:cs typeface="Verdana"/>
              </a:rPr>
              <a:t>log</a:t>
            </a:r>
            <a:r>
              <a:rPr sz="2400" spc="-170" dirty="0">
                <a:latin typeface="Verdana"/>
                <a:cs typeface="Verdana"/>
              </a:rPr>
              <a:t> </a:t>
            </a:r>
            <a:r>
              <a:rPr sz="2400" spc="-105" dirty="0">
                <a:latin typeface="Verdana"/>
                <a:cs typeface="Verdana"/>
              </a:rPr>
              <a:t>trend(t)</a:t>
            </a:r>
            <a:r>
              <a:rPr sz="2400" spc="-165" dirty="0">
                <a:latin typeface="Verdana"/>
                <a:cs typeface="Verdana"/>
              </a:rPr>
              <a:t> </a:t>
            </a:r>
            <a:r>
              <a:rPr sz="2400" spc="-515" dirty="0">
                <a:latin typeface="Verdana"/>
                <a:cs typeface="Verdana"/>
              </a:rPr>
              <a:t>+</a:t>
            </a:r>
            <a:r>
              <a:rPr sz="2400" spc="-175" dirty="0">
                <a:latin typeface="Verdana"/>
                <a:cs typeface="Verdana"/>
              </a:rPr>
              <a:t> </a:t>
            </a:r>
            <a:r>
              <a:rPr sz="2400" dirty="0">
                <a:latin typeface="Verdana"/>
                <a:cs typeface="Verdana"/>
              </a:rPr>
              <a:t>log</a:t>
            </a:r>
            <a:r>
              <a:rPr sz="2400" spc="-170" dirty="0">
                <a:latin typeface="Verdana"/>
                <a:cs typeface="Verdana"/>
              </a:rPr>
              <a:t> </a:t>
            </a:r>
            <a:r>
              <a:rPr sz="2400" spc="-80" dirty="0">
                <a:latin typeface="Verdana"/>
                <a:cs typeface="Verdana"/>
              </a:rPr>
              <a:t>seasonal(t)</a:t>
            </a:r>
            <a:r>
              <a:rPr sz="2400" spc="-165" dirty="0">
                <a:latin typeface="Verdana"/>
                <a:cs typeface="Verdana"/>
              </a:rPr>
              <a:t> </a:t>
            </a:r>
            <a:r>
              <a:rPr sz="2400" spc="-515" dirty="0">
                <a:latin typeface="Verdana"/>
                <a:cs typeface="Verdana"/>
              </a:rPr>
              <a:t>+</a:t>
            </a:r>
            <a:r>
              <a:rPr sz="2400" spc="-175" dirty="0">
                <a:latin typeface="Verdana"/>
                <a:cs typeface="Verdana"/>
              </a:rPr>
              <a:t> </a:t>
            </a:r>
            <a:r>
              <a:rPr sz="2400" dirty="0">
                <a:latin typeface="Verdana"/>
                <a:cs typeface="Verdana"/>
              </a:rPr>
              <a:t>log</a:t>
            </a:r>
            <a:r>
              <a:rPr sz="2400" spc="-170" dirty="0">
                <a:latin typeface="Verdana"/>
                <a:cs typeface="Verdana"/>
              </a:rPr>
              <a:t> </a:t>
            </a:r>
            <a:r>
              <a:rPr sz="2400" spc="-10" dirty="0">
                <a:latin typeface="Verdana"/>
                <a:cs typeface="Verdana"/>
              </a:rPr>
              <a:t>residual(t)</a:t>
            </a:r>
            <a:endParaRPr sz="2400">
              <a:latin typeface="Verdana"/>
              <a:cs typeface="Verdana"/>
            </a:endParaRPr>
          </a:p>
          <a:p>
            <a:pPr>
              <a:lnSpc>
                <a:spcPct val="100000"/>
              </a:lnSpc>
              <a:spcBef>
                <a:spcPts val="1115"/>
              </a:spcBef>
            </a:pPr>
            <a:endParaRPr sz="2400">
              <a:latin typeface="Verdana"/>
              <a:cs typeface="Verdana"/>
            </a:endParaRPr>
          </a:p>
          <a:p>
            <a:pPr marL="354965" indent="-342265">
              <a:lnSpc>
                <a:spcPct val="100000"/>
              </a:lnSpc>
              <a:buFont typeface="Arial MT"/>
              <a:buChar char="•"/>
              <a:tabLst>
                <a:tab pos="354965" algn="l"/>
              </a:tabLst>
            </a:pPr>
            <a:r>
              <a:rPr sz="2400" spc="-160" dirty="0">
                <a:latin typeface="Verdana"/>
                <a:cs typeface="Verdana"/>
              </a:rPr>
              <a:t>Transform </a:t>
            </a:r>
            <a:r>
              <a:rPr sz="2400" spc="95" dirty="0">
                <a:latin typeface="Verdana"/>
                <a:cs typeface="Verdana"/>
              </a:rPr>
              <a:t>back</a:t>
            </a:r>
            <a:r>
              <a:rPr sz="2400" spc="-165" dirty="0">
                <a:latin typeface="Verdana"/>
                <a:cs typeface="Verdana"/>
              </a:rPr>
              <a:t> </a:t>
            </a:r>
            <a:r>
              <a:rPr sz="2400" spc="-20" dirty="0">
                <a:latin typeface="Verdana"/>
                <a:cs typeface="Verdana"/>
              </a:rPr>
              <a:t>to</a:t>
            </a:r>
            <a:r>
              <a:rPr sz="2400" spc="-150" dirty="0">
                <a:latin typeface="Verdana"/>
                <a:cs typeface="Verdana"/>
              </a:rPr>
              <a:t> </a:t>
            </a:r>
            <a:r>
              <a:rPr sz="2400" spc="-75" dirty="0">
                <a:latin typeface="Verdana"/>
                <a:cs typeface="Verdana"/>
              </a:rPr>
              <a:t>original</a:t>
            </a:r>
            <a:r>
              <a:rPr sz="2400" spc="-165" dirty="0">
                <a:latin typeface="Verdana"/>
                <a:cs typeface="Verdana"/>
              </a:rPr>
              <a:t> </a:t>
            </a:r>
            <a:r>
              <a:rPr sz="2400" dirty="0">
                <a:latin typeface="Verdana"/>
                <a:cs typeface="Verdana"/>
              </a:rPr>
              <a:t>scale</a:t>
            </a:r>
            <a:r>
              <a:rPr sz="2400" spc="-155" dirty="0">
                <a:latin typeface="Verdana"/>
                <a:cs typeface="Verdana"/>
              </a:rPr>
              <a:t> </a:t>
            </a:r>
            <a:r>
              <a:rPr sz="2400" dirty="0">
                <a:latin typeface="Verdana"/>
                <a:cs typeface="Verdana"/>
              </a:rPr>
              <a:t>by</a:t>
            </a:r>
            <a:r>
              <a:rPr sz="2400" spc="-155" dirty="0">
                <a:latin typeface="Verdana"/>
                <a:cs typeface="Verdana"/>
              </a:rPr>
              <a:t> </a:t>
            </a:r>
            <a:r>
              <a:rPr sz="2400" spc="-60" dirty="0">
                <a:latin typeface="Verdana"/>
                <a:cs typeface="Verdana"/>
              </a:rPr>
              <a:t>taking</a:t>
            </a:r>
            <a:r>
              <a:rPr sz="2400" spc="-160" dirty="0">
                <a:latin typeface="Verdana"/>
                <a:cs typeface="Verdana"/>
              </a:rPr>
              <a:t> </a:t>
            </a:r>
            <a:r>
              <a:rPr sz="2400" spc="-110" dirty="0">
                <a:latin typeface="Verdana"/>
                <a:cs typeface="Verdana"/>
              </a:rPr>
              <a:t>inverse</a:t>
            </a:r>
            <a:r>
              <a:rPr sz="2400" spc="-150" dirty="0">
                <a:latin typeface="Verdana"/>
                <a:cs typeface="Verdana"/>
              </a:rPr>
              <a:t> </a:t>
            </a:r>
            <a:r>
              <a:rPr sz="2400" dirty="0">
                <a:latin typeface="Verdana"/>
                <a:cs typeface="Verdana"/>
              </a:rPr>
              <a:t>log</a:t>
            </a:r>
            <a:r>
              <a:rPr sz="2400" spc="-160" dirty="0">
                <a:latin typeface="Verdana"/>
                <a:cs typeface="Verdana"/>
              </a:rPr>
              <a:t> </a:t>
            </a:r>
            <a:r>
              <a:rPr sz="2400" spc="-10" dirty="0">
                <a:latin typeface="Verdana"/>
                <a:cs typeface="Verdana"/>
              </a:rPr>
              <a:t>transform</a:t>
            </a:r>
            <a:endParaRPr sz="2400">
              <a:latin typeface="Verdana"/>
              <a:cs typeface="Verdana"/>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06824" y="2920491"/>
            <a:ext cx="3038475" cy="817880"/>
          </a:xfrm>
          <a:prstGeom prst="rect">
            <a:avLst/>
          </a:prstGeom>
        </p:spPr>
        <p:txBody>
          <a:bodyPr vert="horz" wrap="square" lIns="0" tIns="12700" rIns="0" bIns="0" rtlCol="0">
            <a:spAutoFit/>
          </a:bodyPr>
          <a:lstStyle/>
          <a:p>
            <a:pPr marL="12700">
              <a:lnSpc>
                <a:spcPct val="100000"/>
              </a:lnSpc>
              <a:spcBef>
                <a:spcPts val="100"/>
              </a:spcBef>
            </a:pPr>
            <a:r>
              <a:rPr sz="5200" b="1" spc="-630" dirty="0">
                <a:latin typeface="Verdana"/>
                <a:cs typeface="Verdana"/>
              </a:rPr>
              <a:t>Summary</a:t>
            </a:r>
            <a:endParaRPr sz="5200">
              <a:latin typeface="Verdana"/>
              <a:cs typeface="Verdana"/>
            </a:endParaRPr>
          </a:p>
        </p:txBody>
      </p:sp>
      <p:grpSp>
        <p:nvGrpSpPr>
          <p:cNvPr id="3" name="object 3"/>
          <p:cNvGrpSpPr/>
          <p:nvPr/>
        </p:nvGrpSpPr>
        <p:grpSpPr>
          <a:xfrm>
            <a:off x="5080508" y="687406"/>
            <a:ext cx="6289040" cy="1312545"/>
            <a:chOff x="5080508" y="687406"/>
            <a:chExt cx="6289040" cy="1312545"/>
          </a:xfrm>
        </p:grpSpPr>
        <p:sp>
          <p:nvSpPr>
            <p:cNvPr id="4" name="object 4"/>
            <p:cNvSpPr/>
            <p:nvPr/>
          </p:nvSpPr>
          <p:spPr>
            <a:xfrm>
              <a:off x="5093208" y="700106"/>
              <a:ext cx="6263640" cy="1287145"/>
            </a:xfrm>
            <a:custGeom>
              <a:avLst/>
              <a:gdLst/>
              <a:ahLst/>
              <a:cxnLst/>
              <a:rect l="l" t="t" r="r" b="b"/>
              <a:pathLst>
                <a:path w="6263640" h="1287145">
                  <a:moveTo>
                    <a:pt x="6049200" y="0"/>
                  </a:moveTo>
                  <a:lnTo>
                    <a:pt x="214439" y="0"/>
                  </a:lnTo>
                  <a:lnTo>
                    <a:pt x="165270" y="5663"/>
                  </a:lnTo>
                  <a:lnTo>
                    <a:pt x="120134" y="21795"/>
                  </a:lnTo>
                  <a:lnTo>
                    <a:pt x="80318" y="47110"/>
                  </a:lnTo>
                  <a:lnTo>
                    <a:pt x="47110" y="80318"/>
                  </a:lnTo>
                  <a:lnTo>
                    <a:pt x="21795" y="120135"/>
                  </a:lnTo>
                  <a:lnTo>
                    <a:pt x="5663" y="165271"/>
                  </a:lnTo>
                  <a:lnTo>
                    <a:pt x="0" y="214440"/>
                  </a:lnTo>
                  <a:lnTo>
                    <a:pt x="0" y="1072193"/>
                  </a:lnTo>
                  <a:lnTo>
                    <a:pt x="5663" y="1121363"/>
                  </a:lnTo>
                  <a:lnTo>
                    <a:pt x="21795" y="1166499"/>
                  </a:lnTo>
                  <a:lnTo>
                    <a:pt x="47110" y="1206315"/>
                  </a:lnTo>
                  <a:lnTo>
                    <a:pt x="80318" y="1239524"/>
                  </a:lnTo>
                  <a:lnTo>
                    <a:pt x="120134" y="1264838"/>
                  </a:lnTo>
                  <a:lnTo>
                    <a:pt x="165270" y="1280970"/>
                  </a:lnTo>
                  <a:lnTo>
                    <a:pt x="214439" y="1286634"/>
                  </a:lnTo>
                  <a:lnTo>
                    <a:pt x="6049200" y="1286634"/>
                  </a:lnTo>
                  <a:lnTo>
                    <a:pt x="6098369" y="1280970"/>
                  </a:lnTo>
                  <a:lnTo>
                    <a:pt x="6143505" y="1264838"/>
                  </a:lnTo>
                  <a:lnTo>
                    <a:pt x="6183321" y="1239524"/>
                  </a:lnTo>
                  <a:lnTo>
                    <a:pt x="6216529" y="1206315"/>
                  </a:lnTo>
                  <a:lnTo>
                    <a:pt x="6241844" y="1166499"/>
                  </a:lnTo>
                  <a:lnTo>
                    <a:pt x="6257976" y="1121363"/>
                  </a:lnTo>
                  <a:lnTo>
                    <a:pt x="6263640" y="1072193"/>
                  </a:lnTo>
                  <a:lnTo>
                    <a:pt x="6263640" y="214440"/>
                  </a:lnTo>
                  <a:lnTo>
                    <a:pt x="6257976" y="165271"/>
                  </a:lnTo>
                  <a:lnTo>
                    <a:pt x="6241844" y="120135"/>
                  </a:lnTo>
                  <a:lnTo>
                    <a:pt x="6216529" y="80318"/>
                  </a:lnTo>
                  <a:lnTo>
                    <a:pt x="6183321" y="47110"/>
                  </a:lnTo>
                  <a:lnTo>
                    <a:pt x="6143505" y="21795"/>
                  </a:lnTo>
                  <a:lnTo>
                    <a:pt x="6098369" y="5663"/>
                  </a:lnTo>
                  <a:lnTo>
                    <a:pt x="6049200" y="0"/>
                  </a:lnTo>
                  <a:close/>
                </a:path>
              </a:pathLst>
            </a:custGeom>
            <a:solidFill>
              <a:srgbClr val="4F81BD"/>
            </a:solidFill>
          </p:spPr>
          <p:txBody>
            <a:bodyPr wrap="square" lIns="0" tIns="0" rIns="0" bIns="0" rtlCol="0"/>
            <a:lstStyle/>
            <a:p>
              <a:endParaRPr/>
            </a:p>
          </p:txBody>
        </p:sp>
        <p:sp>
          <p:nvSpPr>
            <p:cNvPr id="5" name="object 5"/>
            <p:cNvSpPr/>
            <p:nvPr/>
          </p:nvSpPr>
          <p:spPr>
            <a:xfrm>
              <a:off x="5093208" y="700106"/>
              <a:ext cx="6263640" cy="1287145"/>
            </a:xfrm>
            <a:custGeom>
              <a:avLst/>
              <a:gdLst/>
              <a:ahLst/>
              <a:cxnLst/>
              <a:rect l="l" t="t" r="r" b="b"/>
              <a:pathLst>
                <a:path w="6263640" h="1287145">
                  <a:moveTo>
                    <a:pt x="0" y="214440"/>
                  </a:moveTo>
                  <a:lnTo>
                    <a:pt x="5663" y="165270"/>
                  </a:lnTo>
                  <a:lnTo>
                    <a:pt x="21795" y="120134"/>
                  </a:lnTo>
                  <a:lnTo>
                    <a:pt x="47109" y="80318"/>
                  </a:lnTo>
                  <a:lnTo>
                    <a:pt x="80318" y="47110"/>
                  </a:lnTo>
                  <a:lnTo>
                    <a:pt x="120134" y="21795"/>
                  </a:lnTo>
                  <a:lnTo>
                    <a:pt x="165270" y="5663"/>
                  </a:lnTo>
                  <a:lnTo>
                    <a:pt x="214439" y="0"/>
                  </a:lnTo>
                  <a:lnTo>
                    <a:pt x="6049201" y="0"/>
                  </a:lnTo>
                  <a:lnTo>
                    <a:pt x="6098369" y="5663"/>
                  </a:lnTo>
                  <a:lnTo>
                    <a:pt x="6143505" y="21795"/>
                  </a:lnTo>
                  <a:lnTo>
                    <a:pt x="6183321" y="47110"/>
                  </a:lnTo>
                  <a:lnTo>
                    <a:pt x="6216530" y="80318"/>
                  </a:lnTo>
                  <a:lnTo>
                    <a:pt x="6241844" y="120134"/>
                  </a:lnTo>
                  <a:lnTo>
                    <a:pt x="6257976" y="165270"/>
                  </a:lnTo>
                  <a:lnTo>
                    <a:pt x="6263640" y="214440"/>
                  </a:lnTo>
                  <a:lnTo>
                    <a:pt x="6263640" y="1072194"/>
                  </a:lnTo>
                  <a:lnTo>
                    <a:pt x="6257976" y="1121363"/>
                  </a:lnTo>
                  <a:lnTo>
                    <a:pt x="6241844" y="1166499"/>
                  </a:lnTo>
                  <a:lnTo>
                    <a:pt x="6216530" y="1206315"/>
                  </a:lnTo>
                  <a:lnTo>
                    <a:pt x="6183321" y="1239523"/>
                  </a:lnTo>
                  <a:lnTo>
                    <a:pt x="6143505" y="1264838"/>
                  </a:lnTo>
                  <a:lnTo>
                    <a:pt x="6098369" y="1280970"/>
                  </a:lnTo>
                  <a:lnTo>
                    <a:pt x="6049201" y="1286634"/>
                  </a:lnTo>
                  <a:lnTo>
                    <a:pt x="214439" y="1286634"/>
                  </a:lnTo>
                  <a:lnTo>
                    <a:pt x="165270" y="1280970"/>
                  </a:lnTo>
                  <a:lnTo>
                    <a:pt x="120134" y="1264838"/>
                  </a:lnTo>
                  <a:lnTo>
                    <a:pt x="80318" y="1239523"/>
                  </a:lnTo>
                  <a:lnTo>
                    <a:pt x="47109" y="1206315"/>
                  </a:lnTo>
                  <a:lnTo>
                    <a:pt x="21795" y="1166499"/>
                  </a:lnTo>
                  <a:lnTo>
                    <a:pt x="5663" y="1121363"/>
                  </a:lnTo>
                  <a:lnTo>
                    <a:pt x="0" y="1072194"/>
                  </a:lnTo>
                  <a:lnTo>
                    <a:pt x="0" y="214440"/>
                  </a:lnTo>
                  <a:close/>
                </a:path>
              </a:pathLst>
            </a:custGeom>
            <a:ln w="25400">
              <a:solidFill>
                <a:srgbClr val="4F81BD"/>
              </a:solidFill>
            </a:ln>
          </p:spPr>
          <p:txBody>
            <a:bodyPr wrap="square" lIns="0" tIns="0" rIns="0" bIns="0" rtlCol="0"/>
            <a:lstStyle/>
            <a:p>
              <a:endParaRPr/>
            </a:p>
          </p:txBody>
        </p:sp>
      </p:grpSp>
      <p:sp>
        <p:nvSpPr>
          <p:cNvPr id="6" name="object 6"/>
          <p:cNvSpPr txBox="1">
            <a:spLocks noGrp="1"/>
          </p:cNvSpPr>
          <p:nvPr>
            <p:ph type="title"/>
          </p:nvPr>
        </p:nvSpPr>
        <p:spPr>
          <a:xfrm>
            <a:off x="5230945" y="969264"/>
            <a:ext cx="5310505" cy="708660"/>
          </a:xfrm>
          <a:prstGeom prst="rect">
            <a:avLst/>
          </a:prstGeom>
        </p:spPr>
        <p:txBody>
          <a:bodyPr vert="horz" wrap="square" lIns="0" tIns="38100" rIns="0" bIns="0" rtlCol="0">
            <a:spAutoFit/>
          </a:bodyPr>
          <a:lstStyle/>
          <a:p>
            <a:pPr marL="12700" marR="5080">
              <a:lnSpc>
                <a:spcPts val="2620"/>
              </a:lnSpc>
              <a:spcBef>
                <a:spcPts val="300"/>
              </a:spcBef>
            </a:pPr>
            <a:r>
              <a:rPr sz="2300" b="0" spc="-365" dirty="0">
                <a:solidFill>
                  <a:srgbClr val="FFFFFF"/>
                </a:solidFill>
                <a:latin typeface="Verdana"/>
                <a:cs typeface="Verdana"/>
              </a:rPr>
              <a:t>STL</a:t>
            </a:r>
            <a:r>
              <a:rPr sz="2300" b="0" spc="-160" dirty="0">
                <a:solidFill>
                  <a:srgbClr val="FFFFFF"/>
                </a:solidFill>
                <a:latin typeface="Verdana"/>
                <a:cs typeface="Verdana"/>
              </a:rPr>
              <a:t> </a:t>
            </a:r>
            <a:r>
              <a:rPr sz="2300" b="0" spc="-75" dirty="0">
                <a:solidFill>
                  <a:srgbClr val="FFFFFF"/>
                </a:solidFill>
                <a:latin typeface="Verdana"/>
                <a:cs typeface="Verdana"/>
              </a:rPr>
              <a:t>extracts</a:t>
            </a:r>
            <a:r>
              <a:rPr sz="2300" b="0" spc="-155" dirty="0">
                <a:solidFill>
                  <a:srgbClr val="FFFFFF"/>
                </a:solidFill>
                <a:latin typeface="Verdana"/>
                <a:cs typeface="Verdana"/>
              </a:rPr>
              <a:t> </a:t>
            </a:r>
            <a:r>
              <a:rPr sz="2300" b="0" spc="-30" dirty="0">
                <a:solidFill>
                  <a:srgbClr val="FFFFFF"/>
                </a:solidFill>
                <a:latin typeface="Verdana"/>
                <a:cs typeface="Verdana"/>
              </a:rPr>
              <a:t>the</a:t>
            </a:r>
            <a:r>
              <a:rPr sz="2300" b="0" spc="-160" dirty="0">
                <a:solidFill>
                  <a:srgbClr val="FFFFFF"/>
                </a:solidFill>
                <a:latin typeface="Verdana"/>
                <a:cs typeface="Verdana"/>
              </a:rPr>
              <a:t> </a:t>
            </a:r>
            <a:r>
              <a:rPr sz="2300" b="0" spc="-75" dirty="0">
                <a:solidFill>
                  <a:srgbClr val="FFFFFF"/>
                </a:solidFill>
                <a:latin typeface="Verdana"/>
                <a:cs typeface="Verdana"/>
              </a:rPr>
              <a:t>seasonality</a:t>
            </a:r>
            <a:r>
              <a:rPr sz="2300" b="0" spc="-155" dirty="0">
                <a:solidFill>
                  <a:srgbClr val="FFFFFF"/>
                </a:solidFill>
                <a:latin typeface="Verdana"/>
                <a:cs typeface="Verdana"/>
              </a:rPr>
              <a:t> </a:t>
            </a:r>
            <a:r>
              <a:rPr sz="2300" b="0" spc="75" dirty="0">
                <a:solidFill>
                  <a:srgbClr val="FFFFFF"/>
                </a:solidFill>
                <a:latin typeface="Verdana"/>
                <a:cs typeface="Verdana"/>
              </a:rPr>
              <a:t>and</a:t>
            </a:r>
            <a:r>
              <a:rPr sz="2300" b="0" spc="-155" dirty="0">
                <a:solidFill>
                  <a:srgbClr val="FFFFFF"/>
                </a:solidFill>
                <a:latin typeface="Verdana"/>
                <a:cs typeface="Verdana"/>
              </a:rPr>
              <a:t> </a:t>
            </a:r>
            <a:r>
              <a:rPr sz="2300" b="0" spc="-10" dirty="0">
                <a:solidFill>
                  <a:srgbClr val="FFFFFF"/>
                </a:solidFill>
                <a:latin typeface="Verdana"/>
                <a:cs typeface="Verdana"/>
              </a:rPr>
              <a:t>trend </a:t>
            </a:r>
            <a:r>
              <a:rPr sz="2300" b="0" spc="-90" dirty="0">
                <a:solidFill>
                  <a:srgbClr val="FFFFFF"/>
                </a:solidFill>
                <a:latin typeface="Verdana"/>
                <a:cs typeface="Verdana"/>
              </a:rPr>
              <a:t>iteratively</a:t>
            </a:r>
            <a:r>
              <a:rPr sz="2300" b="0" spc="-135" dirty="0">
                <a:solidFill>
                  <a:srgbClr val="FFFFFF"/>
                </a:solidFill>
                <a:latin typeface="Verdana"/>
                <a:cs typeface="Verdana"/>
              </a:rPr>
              <a:t> </a:t>
            </a:r>
            <a:r>
              <a:rPr sz="2300" b="0" spc="-105" dirty="0">
                <a:solidFill>
                  <a:srgbClr val="FFFFFF"/>
                </a:solidFill>
                <a:latin typeface="Verdana"/>
                <a:cs typeface="Verdana"/>
              </a:rPr>
              <a:t>using</a:t>
            </a:r>
            <a:r>
              <a:rPr sz="2300" b="0" spc="-130" dirty="0">
                <a:solidFill>
                  <a:srgbClr val="FFFFFF"/>
                </a:solidFill>
                <a:latin typeface="Verdana"/>
                <a:cs typeface="Verdana"/>
              </a:rPr>
              <a:t> </a:t>
            </a:r>
            <a:r>
              <a:rPr sz="2300" b="0" spc="-25" dirty="0">
                <a:solidFill>
                  <a:srgbClr val="FFFFFF"/>
                </a:solidFill>
                <a:latin typeface="Verdana"/>
                <a:cs typeface="Verdana"/>
              </a:rPr>
              <a:t>LOESS</a:t>
            </a:r>
            <a:endParaRPr sz="2300">
              <a:latin typeface="Verdana"/>
              <a:cs typeface="Verdana"/>
            </a:endParaRPr>
          </a:p>
        </p:txBody>
      </p:sp>
      <p:grpSp>
        <p:nvGrpSpPr>
          <p:cNvPr id="7" name="object 7"/>
          <p:cNvGrpSpPr/>
          <p:nvPr/>
        </p:nvGrpSpPr>
        <p:grpSpPr>
          <a:xfrm>
            <a:off x="5080508" y="2040280"/>
            <a:ext cx="6289040" cy="1312545"/>
            <a:chOff x="5080508" y="2040280"/>
            <a:chExt cx="6289040" cy="1312545"/>
          </a:xfrm>
        </p:grpSpPr>
        <p:sp>
          <p:nvSpPr>
            <p:cNvPr id="8" name="object 8"/>
            <p:cNvSpPr/>
            <p:nvPr/>
          </p:nvSpPr>
          <p:spPr>
            <a:xfrm>
              <a:off x="5093208" y="2052980"/>
              <a:ext cx="6263640" cy="1287145"/>
            </a:xfrm>
            <a:custGeom>
              <a:avLst/>
              <a:gdLst/>
              <a:ahLst/>
              <a:cxnLst/>
              <a:rect l="l" t="t" r="r" b="b"/>
              <a:pathLst>
                <a:path w="6263640" h="1287145">
                  <a:moveTo>
                    <a:pt x="6049200" y="0"/>
                  </a:moveTo>
                  <a:lnTo>
                    <a:pt x="214439" y="0"/>
                  </a:lnTo>
                  <a:lnTo>
                    <a:pt x="165270" y="5663"/>
                  </a:lnTo>
                  <a:lnTo>
                    <a:pt x="120134" y="21795"/>
                  </a:lnTo>
                  <a:lnTo>
                    <a:pt x="80318" y="47110"/>
                  </a:lnTo>
                  <a:lnTo>
                    <a:pt x="47110" y="80318"/>
                  </a:lnTo>
                  <a:lnTo>
                    <a:pt x="21795" y="120135"/>
                  </a:lnTo>
                  <a:lnTo>
                    <a:pt x="5663" y="165271"/>
                  </a:lnTo>
                  <a:lnTo>
                    <a:pt x="0" y="214440"/>
                  </a:lnTo>
                  <a:lnTo>
                    <a:pt x="0" y="1072193"/>
                  </a:lnTo>
                  <a:lnTo>
                    <a:pt x="5663" y="1121363"/>
                  </a:lnTo>
                  <a:lnTo>
                    <a:pt x="21795" y="1166499"/>
                  </a:lnTo>
                  <a:lnTo>
                    <a:pt x="47110" y="1206315"/>
                  </a:lnTo>
                  <a:lnTo>
                    <a:pt x="80318" y="1239524"/>
                  </a:lnTo>
                  <a:lnTo>
                    <a:pt x="120134" y="1264838"/>
                  </a:lnTo>
                  <a:lnTo>
                    <a:pt x="165270" y="1280970"/>
                  </a:lnTo>
                  <a:lnTo>
                    <a:pt x="214439" y="1286634"/>
                  </a:lnTo>
                  <a:lnTo>
                    <a:pt x="6049200" y="1286634"/>
                  </a:lnTo>
                  <a:lnTo>
                    <a:pt x="6098369" y="1280970"/>
                  </a:lnTo>
                  <a:lnTo>
                    <a:pt x="6143505" y="1264838"/>
                  </a:lnTo>
                  <a:lnTo>
                    <a:pt x="6183321" y="1239524"/>
                  </a:lnTo>
                  <a:lnTo>
                    <a:pt x="6216529" y="1206315"/>
                  </a:lnTo>
                  <a:lnTo>
                    <a:pt x="6241844" y="1166499"/>
                  </a:lnTo>
                  <a:lnTo>
                    <a:pt x="6257976" y="1121363"/>
                  </a:lnTo>
                  <a:lnTo>
                    <a:pt x="6263640" y="1072193"/>
                  </a:lnTo>
                  <a:lnTo>
                    <a:pt x="6263640" y="214440"/>
                  </a:lnTo>
                  <a:lnTo>
                    <a:pt x="6257976" y="165271"/>
                  </a:lnTo>
                  <a:lnTo>
                    <a:pt x="6241844" y="120135"/>
                  </a:lnTo>
                  <a:lnTo>
                    <a:pt x="6216529" y="80318"/>
                  </a:lnTo>
                  <a:lnTo>
                    <a:pt x="6183321" y="47110"/>
                  </a:lnTo>
                  <a:lnTo>
                    <a:pt x="6143505" y="21795"/>
                  </a:lnTo>
                  <a:lnTo>
                    <a:pt x="6098369" y="5663"/>
                  </a:lnTo>
                  <a:lnTo>
                    <a:pt x="6049200" y="0"/>
                  </a:lnTo>
                  <a:close/>
                </a:path>
              </a:pathLst>
            </a:custGeom>
            <a:solidFill>
              <a:srgbClr val="4F81BD"/>
            </a:solidFill>
          </p:spPr>
          <p:txBody>
            <a:bodyPr wrap="square" lIns="0" tIns="0" rIns="0" bIns="0" rtlCol="0"/>
            <a:lstStyle/>
            <a:p>
              <a:endParaRPr/>
            </a:p>
          </p:txBody>
        </p:sp>
        <p:sp>
          <p:nvSpPr>
            <p:cNvPr id="9" name="object 9"/>
            <p:cNvSpPr/>
            <p:nvPr/>
          </p:nvSpPr>
          <p:spPr>
            <a:xfrm>
              <a:off x="5093208" y="2052980"/>
              <a:ext cx="6263640" cy="1287145"/>
            </a:xfrm>
            <a:custGeom>
              <a:avLst/>
              <a:gdLst/>
              <a:ahLst/>
              <a:cxnLst/>
              <a:rect l="l" t="t" r="r" b="b"/>
              <a:pathLst>
                <a:path w="6263640" h="1287145">
                  <a:moveTo>
                    <a:pt x="0" y="214440"/>
                  </a:moveTo>
                  <a:lnTo>
                    <a:pt x="5663" y="165270"/>
                  </a:lnTo>
                  <a:lnTo>
                    <a:pt x="21795" y="120134"/>
                  </a:lnTo>
                  <a:lnTo>
                    <a:pt x="47109" y="80318"/>
                  </a:lnTo>
                  <a:lnTo>
                    <a:pt x="80318" y="47110"/>
                  </a:lnTo>
                  <a:lnTo>
                    <a:pt x="120134" y="21795"/>
                  </a:lnTo>
                  <a:lnTo>
                    <a:pt x="165270" y="5663"/>
                  </a:lnTo>
                  <a:lnTo>
                    <a:pt x="214439" y="0"/>
                  </a:lnTo>
                  <a:lnTo>
                    <a:pt x="6049201" y="0"/>
                  </a:lnTo>
                  <a:lnTo>
                    <a:pt x="6098369" y="5663"/>
                  </a:lnTo>
                  <a:lnTo>
                    <a:pt x="6143505" y="21795"/>
                  </a:lnTo>
                  <a:lnTo>
                    <a:pt x="6183321" y="47110"/>
                  </a:lnTo>
                  <a:lnTo>
                    <a:pt x="6216530" y="80318"/>
                  </a:lnTo>
                  <a:lnTo>
                    <a:pt x="6241844" y="120134"/>
                  </a:lnTo>
                  <a:lnTo>
                    <a:pt x="6257976" y="165270"/>
                  </a:lnTo>
                  <a:lnTo>
                    <a:pt x="6263640" y="214440"/>
                  </a:lnTo>
                  <a:lnTo>
                    <a:pt x="6263640" y="1072194"/>
                  </a:lnTo>
                  <a:lnTo>
                    <a:pt x="6257976" y="1121363"/>
                  </a:lnTo>
                  <a:lnTo>
                    <a:pt x="6241844" y="1166499"/>
                  </a:lnTo>
                  <a:lnTo>
                    <a:pt x="6216530" y="1206315"/>
                  </a:lnTo>
                  <a:lnTo>
                    <a:pt x="6183321" y="1239523"/>
                  </a:lnTo>
                  <a:lnTo>
                    <a:pt x="6143505" y="1264838"/>
                  </a:lnTo>
                  <a:lnTo>
                    <a:pt x="6098369" y="1280970"/>
                  </a:lnTo>
                  <a:lnTo>
                    <a:pt x="6049201" y="1286634"/>
                  </a:lnTo>
                  <a:lnTo>
                    <a:pt x="214439" y="1286634"/>
                  </a:lnTo>
                  <a:lnTo>
                    <a:pt x="165270" y="1280970"/>
                  </a:lnTo>
                  <a:lnTo>
                    <a:pt x="120134" y="1264838"/>
                  </a:lnTo>
                  <a:lnTo>
                    <a:pt x="80318" y="1239523"/>
                  </a:lnTo>
                  <a:lnTo>
                    <a:pt x="47109" y="1206315"/>
                  </a:lnTo>
                  <a:lnTo>
                    <a:pt x="21795" y="1166499"/>
                  </a:lnTo>
                  <a:lnTo>
                    <a:pt x="5663" y="1121363"/>
                  </a:lnTo>
                  <a:lnTo>
                    <a:pt x="0" y="1072194"/>
                  </a:lnTo>
                  <a:lnTo>
                    <a:pt x="0" y="214440"/>
                  </a:lnTo>
                  <a:close/>
                </a:path>
              </a:pathLst>
            </a:custGeom>
            <a:ln w="25400">
              <a:solidFill>
                <a:srgbClr val="EEECE1"/>
              </a:solidFill>
            </a:ln>
          </p:spPr>
          <p:txBody>
            <a:bodyPr wrap="square" lIns="0" tIns="0" rIns="0" bIns="0" rtlCol="0"/>
            <a:lstStyle/>
            <a:p>
              <a:endParaRPr/>
            </a:p>
          </p:txBody>
        </p:sp>
      </p:grpSp>
      <p:sp>
        <p:nvSpPr>
          <p:cNvPr id="10" name="object 10"/>
          <p:cNvSpPr txBox="1"/>
          <p:nvPr/>
        </p:nvSpPr>
        <p:spPr>
          <a:xfrm>
            <a:off x="5230945" y="2484120"/>
            <a:ext cx="3060700" cy="375920"/>
          </a:xfrm>
          <a:prstGeom prst="rect">
            <a:avLst/>
          </a:prstGeom>
        </p:spPr>
        <p:txBody>
          <a:bodyPr vert="horz" wrap="square" lIns="0" tIns="12700" rIns="0" bIns="0" rtlCol="0">
            <a:spAutoFit/>
          </a:bodyPr>
          <a:lstStyle/>
          <a:p>
            <a:pPr marL="12700">
              <a:lnSpc>
                <a:spcPct val="100000"/>
              </a:lnSpc>
              <a:spcBef>
                <a:spcPts val="100"/>
              </a:spcBef>
            </a:pPr>
            <a:r>
              <a:rPr sz="2300" spc="-365" dirty="0">
                <a:solidFill>
                  <a:srgbClr val="FFFFFF"/>
                </a:solidFill>
                <a:latin typeface="Verdana"/>
                <a:cs typeface="Verdana"/>
              </a:rPr>
              <a:t>STL</a:t>
            </a:r>
            <a:r>
              <a:rPr sz="2300" spc="-165" dirty="0">
                <a:solidFill>
                  <a:srgbClr val="FFFFFF"/>
                </a:solidFill>
                <a:latin typeface="Verdana"/>
                <a:cs typeface="Verdana"/>
              </a:rPr>
              <a:t> </a:t>
            </a:r>
            <a:r>
              <a:rPr sz="2300" spc="-250" dirty="0">
                <a:solidFill>
                  <a:srgbClr val="FFFFFF"/>
                </a:solidFill>
                <a:latin typeface="Verdana"/>
                <a:cs typeface="Verdana"/>
              </a:rPr>
              <a:t>is</a:t>
            </a:r>
            <a:r>
              <a:rPr sz="2300" spc="-160" dirty="0">
                <a:solidFill>
                  <a:srgbClr val="FFFFFF"/>
                </a:solidFill>
                <a:latin typeface="Verdana"/>
                <a:cs typeface="Verdana"/>
              </a:rPr>
              <a:t> </a:t>
            </a:r>
            <a:r>
              <a:rPr sz="2300" spc="-100" dirty="0">
                <a:solidFill>
                  <a:srgbClr val="FFFFFF"/>
                </a:solidFill>
                <a:latin typeface="Verdana"/>
                <a:cs typeface="Verdana"/>
              </a:rPr>
              <a:t>robust</a:t>
            </a:r>
            <a:r>
              <a:rPr sz="2300" spc="-165" dirty="0">
                <a:solidFill>
                  <a:srgbClr val="FFFFFF"/>
                </a:solidFill>
                <a:latin typeface="Verdana"/>
                <a:cs typeface="Verdana"/>
              </a:rPr>
              <a:t> </a:t>
            </a:r>
            <a:r>
              <a:rPr sz="2300" spc="-20" dirty="0">
                <a:solidFill>
                  <a:srgbClr val="FFFFFF"/>
                </a:solidFill>
                <a:latin typeface="Verdana"/>
                <a:cs typeface="Verdana"/>
              </a:rPr>
              <a:t>to</a:t>
            </a:r>
            <a:r>
              <a:rPr sz="2300" spc="-160" dirty="0">
                <a:solidFill>
                  <a:srgbClr val="FFFFFF"/>
                </a:solidFill>
                <a:latin typeface="Verdana"/>
                <a:cs typeface="Verdana"/>
              </a:rPr>
              <a:t> </a:t>
            </a:r>
            <a:r>
              <a:rPr sz="2300" spc="-105" dirty="0">
                <a:solidFill>
                  <a:srgbClr val="FFFFFF"/>
                </a:solidFill>
                <a:latin typeface="Verdana"/>
                <a:cs typeface="Verdana"/>
              </a:rPr>
              <a:t>outliers</a:t>
            </a:r>
            <a:endParaRPr sz="2300">
              <a:latin typeface="Verdana"/>
              <a:cs typeface="Verdana"/>
            </a:endParaRPr>
          </a:p>
        </p:txBody>
      </p:sp>
      <p:grpSp>
        <p:nvGrpSpPr>
          <p:cNvPr id="11" name="object 11"/>
          <p:cNvGrpSpPr/>
          <p:nvPr/>
        </p:nvGrpSpPr>
        <p:grpSpPr>
          <a:xfrm>
            <a:off x="5080508" y="3393155"/>
            <a:ext cx="6289040" cy="1312545"/>
            <a:chOff x="5080508" y="3393155"/>
            <a:chExt cx="6289040" cy="1312545"/>
          </a:xfrm>
        </p:grpSpPr>
        <p:sp>
          <p:nvSpPr>
            <p:cNvPr id="12" name="object 12"/>
            <p:cNvSpPr/>
            <p:nvPr/>
          </p:nvSpPr>
          <p:spPr>
            <a:xfrm>
              <a:off x="5093208" y="3405855"/>
              <a:ext cx="6263640" cy="1287145"/>
            </a:xfrm>
            <a:custGeom>
              <a:avLst/>
              <a:gdLst/>
              <a:ahLst/>
              <a:cxnLst/>
              <a:rect l="l" t="t" r="r" b="b"/>
              <a:pathLst>
                <a:path w="6263640" h="1287145">
                  <a:moveTo>
                    <a:pt x="6049200" y="0"/>
                  </a:moveTo>
                  <a:lnTo>
                    <a:pt x="214439" y="0"/>
                  </a:lnTo>
                  <a:lnTo>
                    <a:pt x="165270" y="5663"/>
                  </a:lnTo>
                  <a:lnTo>
                    <a:pt x="120134" y="21795"/>
                  </a:lnTo>
                  <a:lnTo>
                    <a:pt x="80318" y="47110"/>
                  </a:lnTo>
                  <a:lnTo>
                    <a:pt x="47110" y="80318"/>
                  </a:lnTo>
                  <a:lnTo>
                    <a:pt x="21795" y="120135"/>
                  </a:lnTo>
                  <a:lnTo>
                    <a:pt x="5663" y="165271"/>
                  </a:lnTo>
                  <a:lnTo>
                    <a:pt x="0" y="214440"/>
                  </a:lnTo>
                  <a:lnTo>
                    <a:pt x="0" y="1072194"/>
                  </a:lnTo>
                  <a:lnTo>
                    <a:pt x="5663" y="1121363"/>
                  </a:lnTo>
                  <a:lnTo>
                    <a:pt x="21795" y="1166499"/>
                  </a:lnTo>
                  <a:lnTo>
                    <a:pt x="47110" y="1206315"/>
                  </a:lnTo>
                  <a:lnTo>
                    <a:pt x="80318" y="1239524"/>
                  </a:lnTo>
                  <a:lnTo>
                    <a:pt x="120134" y="1264838"/>
                  </a:lnTo>
                  <a:lnTo>
                    <a:pt x="165270" y="1280970"/>
                  </a:lnTo>
                  <a:lnTo>
                    <a:pt x="214439" y="1286634"/>
                  </a:lnTo>
                  <a:lnTo>
                    <a:pt x="6049200" y="1286634"/>
                  </a:lnTo>
                  <a:lnTo>
                    <a:pt x="6098369" y="1280970"/>
                  </a:lnTo>
                  <a:lnTo>
                    <a:pt x="6143505" y="1264838"/>
                  </a:lnTo>
                  <a:lnTo>
                    <a:pt x="6183321" y="1239524"/>
                  </a:lnTo>
                  <a:lnTo>
                    <a:pt x="6216529" y="1206315"/>
                  </a:lnTo>
                  <a:lnTo>
                    <a:pt x="6241844" y="1166499"/>
                  </a:lnTo>
                  <a:lnTo>
                    <a:pt x="6257976" y="1121363"/>
                  </a:lnTo>
                  <a:lnTo>
                    <a:pt x="6263640" y="1072194"/>
                  </a:lnTo>
                  <a:lnTo>
                    <a:pt x="6263640" y="214440"/>
                  </a:lnTo>
                  <a:lnTo>
                    <a:pt x="6257976" y="165271"/>
                  </a:lnTo>
                  <a:lnTo>
                    <a:pt x="6241844" y="120135"/>
                  </a:lnTo>
                  <a:lnTo>
                    <a:pt x="6216529" y="80318"/>
                  </a:lnTo>
                  <a:lnTo>
                    <a:pt x="6183321" y="47110"/>
                  </a:lnTo>
                  <a:lnTo>
                    <a:pt x="6143505" y="21795"/>
                  </a:lnTo>
                  <a:lnTo>
                    <a:pt x="6098369" y="5663"/>
                  </a:lnTo>
                  <a:lnTo>
                    <a:pt x="6049200" y="0"/>
                  </a:lnTo>
                  <a:close/>
                </a:path>
              </a:pathLst>
            </a:custGeom>
            <a:solidFill>
              <a:srgbClr val="4F81BD"/>
            </a:solidFill>
          </p:spPr>
          <p:txBody>
            <a:bodyPr wrap="square" lIns="0" tIns="0" rIns="0" bIns="0" rtlCol="0"/>
            <a:lstStyle/>
            <a:p>
              <a:endParaRPr/>
            </a:p>
          </p:txBody>
        </p:sp>
        <p:sp>
          <p:nvSpPr>
            <p:cNvPr id="13" name="object 13"/>
            <p:cNvSpPr/>
            <p:nvPr/>
          </p:nvSpPr>
          <p:spPr>
            <a:xfrm>
              <a:off x="5093208" y="3405855"/>
              <a:ext cx="6263640" cy="1287145"/>
            </a:xfrm>
            <a:custGeom>
              <a:avLst/>
              <a:gdLst/>
              <a:ahLst/>
              <a:cxnLst/>
              <a:rect l="l" t="t" r="r" b="b"/>
              <a:pathLst>
                <a:path w="6263640" h="1287145">
                  <a:moveTo>
                    <a:pt x="0" y="214440"/>
                  </a:moveTo>
                  <a:lnTo>
                    <a:pt x="5663" y="165270"/>
                  </a:lnTo>
                  <a:lnTo>
                    <a:pt x="21795" y="120134"/>
                  </a:lnTo>
                  <a:lnTo>
                    <a:pt x="47109" y="80318"/>
                  </a:lnTo>
                  <a:lnTo>
                    <a:pt x="80318" y="47110"/>
                  </a:lnTo>
                  <a:lnTo>
                    <a:pt x="120134" y="21795"/>
                  </a:lnTo>
                  <a:lnTo>
                    <a:pt x="165270" y="5663"/>
                  </a:lnTo>
                  <a:lnTo>
                    <a:pt x="214439" y="0"/>
                  </a:lnTo>
                  <a:lnTo>
                    <a:pt x="6049201" y="0"/>
                  </a:lnTo>
                  <a:lnTo>
                    <a:pt x="6098369" y="5663"/>
                  </a:lnTo>
                  <a:lnTo>
                    <a:pt x="6143505" y="21795"/>
                  </a:lnTo>
                  <a:lnTo>
                    <a:pt x="6183321" y="47110"/>
                  </a:lnTo>
                  <a:lnTo>
                    <a:pt x="6216530" y="80318"/>
                  </a:lnTo>
                  <a:lnTo>
                    <a:pt x="6241844" y="120134"/>
                  </a:lnTo>
                  <a:lnTo>
                    <a:pt x="6257976" y="165270"/>
                  </a:lnTo>
                  <a:lnTo>
                    <a:pt x="6263640" y="214440"/>
                  </a:lnTo>
                  <a:lnTo>
                    <a:pt x="6263640" y="1072194"/>
                  </a:lnTo>
                  <a:lnTo>
                    <a:pt x="6257976" y="1121363"/>
                  </a:lnTo>
                  <a:lnTo>
                    <a:pt x="6241844" y="1166499"/>
                  </a:lnTo>
                  <a:lnTo>
                    <a:pt x="6216530" y="1206315"/>
                  </a:lnTo>
                  <a:lnTo>
                    <a:pt x="6183321" y="1239523"/>
                  </a:lnTo>
                  <a:lnTo>
                    <a:pt x="6143505" y="1264838"/>
                  </a:lnTo>
                  <a:lnTo>
                    <a:pt x="6098369" y="1280970"/>
                  </a:lnTo>
                  <a:lnTo>
                    <a:pt x="6049201" y="1286634"/>
                  </a:lnTo>
                  <a:lnTo>
                    <a:pt x="214439" y="1286634"/>
                  </a:lnTo>
                  <a:lnTo>
                    <a:pt x="165270" y="1280970"/>
                  </a:lnTo>
                  <a:lnTo>
                    <a:pt x="120134" y="1264838"/>
                  </a:lnTo>
                  <a:lnTo>
                    <a:pt x="80318" y="1239523"/>
                  </a:lnTo>
                  <a:lnTo>
                    <a:pt x="47109" y="1206315"/>
                  </a:lnTo>
                  <a:lnTo>
                    <a:pt x="21795" y="1166499"/>
                  </a:lnTo>
                  <a:lnTo>
                    <a:pt x="5663" y="1121363"/>
                  </a:lnTo>
                  <a:lnTo>
                    <a:pt x="0" y="1072194"/>
                  </a:lnTo>
                  <a:lnTo>
                    <a:pt x="0" y="214440"/>
                  </a:lnTo>
                  <a:close/>
                </a:path>
              </a:pathLst>
            </a:custGeom>
            <a:ln w="25400">
              <a:solidFill>
                <a:srgbClr val="EEECE1"/>
              </a:solidFill>
            </a:ln>
          </p:spPr>
          <p:txBody>
            <a:bodyPr wrap="square" lIns="0" tIns="0" rIns="0" bIns="0" rtlCol="0"/>
            <a:lstStyle/>
            <a:p>
              <a:endParaRPr/>
            </a:p>
          </p:txBody>
        </p:sp>
      </p:grpSp>
      <p:sp>
        <p:nvSpPr>
          <p:cNvPr id="14" name="object 14"/>
          <p:cNvSpPr txBox="1"/>
          <p:nvPr/>
        </p:nvSpPr>
        <p:spPr>
          <a:xfrm>
            <a:off x="5230945" y="3514344"/>
            <a:ext cx="5652135" cy="1025525"/>
          </a:xfrm>
          <a:prstGeom prst="rect">
            <a:avLst/>
          </a:prstGeom>
        </p:spPr>
        <p:txBody>
          <a:bodyPr vert="horz" wrap="square" lIns="0" tIns="38735" rIns="0" bIns="0" rtlCol="0">
            <a:spAutoFit/>
          </a:bodyPr>
          <a:lstStyle/>
          <a:p>
            <a:pPr marL="12700" marR="5080">
              <a:lnSpc>
                <a:spcPct val="92600"/>
              </a:lnSpc>
              <a:spcBef>
                <a:spcPts val="305"/>
              </a:spcBef>
            </a:pPr>
            <a:r>
              <a:rPr sz="2300" spc="-120" dirty="0">
                <a:solidFill>
                  <a:srgbClr val="FFFFFF"/>
                </a:solidFill>
                <a:latin typeface="Verdana"/>
                <a:cs typeface="Verdana"/>
              </a:rPr>
              <a:t>There</a:t>
            </a:r>
            <a:r>
              <a:rPr sz="2300" spc="-165" dirty="0">
                <a:solidFill>
                  <a:srgbClr val="FFFFFF"/>
                </a:solidFill>
                <a:latin typeface="Verdana"/>
                <a:cs typeface="Verdana"/>
              </a:rPr>
              <a:t> </a:t>
            </a:r>
            <a:r>
              <a:rPr sz="2300" dirty="0">
                <a:solidFill>
                  <a:srgbClr val="FFFFFF"/>
                </a:solidFill>
                <a:latin typeface="Verdana"/>
                <a:cs typeface="Verdana"/>
              </a:rPr>
              <a:t>are</a:t>
            </a:r>
            <a:r>
              <a:rPr sz="2300" spc="-160" dirty="0">
                <a:solidFill>
                  <a:srgbClr val="FFFFFF"/>
                </a:solidFill>
                <a:latin typeface="Verdana"/>
                <a:cs typeface="Verdana"/>
              </a:rPr>
              <a:t> </a:t>
            </a:r>
            <a:r>
              <a:rPr sz="2300" dirty="0">
                <a:solidFill>
                  <a:srgbClr val="FFFFFF"/>
                </a:solidFill>
                <a:latin typeface="Verdana"/>
                <a:cs typeface="Verdana"/>
              </a:rPr>
              <a:t>two</a:t>
            </a:r>
            <a:r>
              <a:rPr sz="2300" spc="-160" dirty="0">
                <a:solidFill>
                  <a:srgbClr val="FFFFFF"/>
                </a:solidFill>
                <a:latin typeface="Verdana"/>
                <a:cs typeface="Verdana"/>
              </a:rPr>
              <a:t> </a:t>
            </a:r>
            <a:r>
              <a:rPr sz="2300" spc="-40" dirty="0">
                <a:solidFill>
                  <a:srgbClr val="FFFFFF"/>
                </a:solidFill>
                <a:latin typeface="Verdana"/>
                <a:cs typeface="Verdana"/>
              </a:rPr>
              <a:t>main</a:t>
            </a:r>
            <a:r>
              <a:rPr sz="2300" spc="-165" dirty="0">
                <a:solidFill>
                  <a:srgbClr val="FFFFFF"/>
                </a:solidFill>
                <a:latin typeface="Verdana"/>
                <a:cs typeface="Verdana"/>
              </a:rPr>
              <a:t> </a:t>
            </a:r>
            <a:r>
              <a:rPr sz="2300" spc="-50" dirty="0">
                <a:solidFill>
                  <a:srgbClr val="FFFFFF"/>
                </a:solidFill>
                <a:latin typeface="Verdana"/>
                <a:cs typeface="Verdana"/>
              </a:rPr>
              <a:t>parameters</a:t>
            </a:r>
            <a:r>
              <a:rPr sz="2300" spc="-160" dirty="0">
                <a:solidFill>
                  <a:srgbClr val="FFFFFF"/>
                </a:solidFill>
                <a:latin typeface="Verdana"/>
                <a:cs typeface="Verdana"/>
              </a:rPr>
              <a:t> </a:t>
            </a:r>
            <a:r>
              <a:rPr sz="2300" spc="-20" dirty="0">
                <a:solidFill>
                  <a:srgbClr val="FFFFFF"/>
                </a:solidFill>
                <a:latin typeface="Verdana"/>
                <a:cs typeface="Verdana"/>
              </a:rPr>
              <a:t>to</a:t>
            </a:r>
            <a:r>
              <a:rPr sz="2300" spc="-160" dirty="0">
                <a:solidFill>
                  <a:srgbClr val="FFFFFF"/>
                </a:solidFill>
                <a:latin typeface="Verdana"/>
                <a:cs typeface="Verdana"/>
              </a:rPr>
              <a:t> </a:t>
            </a:r>
            <a:r>
              <a:rPr sz="2300" spc="-120" dirty="0">
                <a:solidFill>
                  <a:srgbClr val="FFFFFF"/>
                </a:solidFill>
                <a:latin typeface="Verdana"/>
                <a:cs typeface="Verdana"/>
              </a:rPr>
              <a:t>set</a:t>
            </a:r>
            <a:r>
              <a:rPr sz="2300" spc="-165" dirty="0">
                <a:solidFill>
                  <a:srgbClr val="FFFFFF"/>
                </a:solidFill>
                <a:latin typeface="Verdana"/>
                <a:cs typeface="Verdana"/>
              </a:rPr>
              <a:t> </a:t>
            </a:r>
            <a:r>
              <a:rPr sz="2300" spc="-25" dirty="0">
                <a:solidFill>
                  <a:srgbClr val="FFFFFF"/>
                </a:solidFill>
                <a:latin typeface="Verdana"/>
                <a:cs typeface="Verdana"/>
              </a:rPr>
              <a:t>in </a:t>
            </a:r>
            <a:r>
              <a:rPr sz="2300" dirty="0">
                <a:solidFill>
                  <a:srgbClr val="FFFFFF"/>
                </a:solidFill>
                <a:latin typeface="Verdana"/>
                <a:cs typeface="Verdana"/>
              </a:rPr>
              <a:t>practice,</a:t>
            </a:r>
            <a:r>
              <a:rPr sz="2300" spc="-100" dirty="0">
                <a:solidFill>
                  <a:srgbClr val="FFFFFF"/>
                </a:solidFill>
                <a:latin typeface="Verdana"/>
                <a:cs typeface="Verdana"/>
              </a:rPr>
              <a:t> </a:t>
            </a:r>
            <a:r>
              <a:rPr sz="2300" spc="-30" dirty="0">
                <a:solidFill>
                  <a:srgbClr val="FFFFFF"/>
                </a:solidFill>
                <a:latin typeface="Verdana"/>
                <a:cs typeface="Verdana"/>
              </a:rPr>
              <a:t>the</a:t>
            </a:r>
            <a:r>
              <a:rPr sz="2300" spc="-100" dirty="0">
                <a:solidFill>
                  <a:srgbClr val="FFFFFF"/>
                </a:solidFill>
                <a:latin typeface="Verdana"/>
                <a:cs typeface="Verdana"/>
              </a:rPr>
              <a:t> </a:t>
            </a:r>
            <a:r>
              <a:rPr sz="2300" spc="-55" dirty="0">
                <a:solidFill>
                  <a:srgbClr val="FFFFFF"/>
                </a:solidFill>
                <a:latin typeface="Verdana"/>
                <a:cs typeface="Verdana"/>
              </a:rPr>
              <a:t>remaining</a:t>
            </a:r>
            <a:r>
              <a:rPr sz="2300" spc="-95" dirty="0">
                <a:solidFill>
                  <a:srgbClr val="FFFFFF"/>
                </a:solidFill>
                <a:latin typeface="Verdana"/>
                <a:cs typeface="Verdana"/>
              </a:rPr>
              <a:t> </a:t>
            </a:r>
            <a:r>
              <a:rPr sz="2300" spc="-10" dirty="0">
                <a:solidFill>
                  <a:srgbClr val="FFFFFF"/>
                </a:solidFill>
                <a:latin typeface="Verdana"/>
                <a:cs typeface="Verdana"/>
              </a:rPr>
              <a:t>default </a:t>
            </a:r>
            <a:r>
              <a:rPr sz="2300" spc="-50" dirty="0">
                <a:solidFill>
                  <a:srgbClr val="FFFFFF"/>
                </a:solidFill>
                <a:latin typeface="Verdana"/>
                <a:cs typeface="Verdana"/>
              </a:rPr>
              <a:t>parameters</a:t>
            </a:r>
            <a:r>
              <a:rPr sz="2300" spc="-150" dirty="0">
                <a:solidFill>
                  <a:srgbClr val="FFFFFF"/>
                </a:solidFill>
                <a:latin typeface="Verdana"/>
                <a:cs typeface="Verdana"/>
              </a:rPr>
              <a:t> </a:t>
            </a:r>
            <a:r>
              <a:rPr sz="2300" dirty="0">
                <a:solidFill>
                  <a:srgbClr val="FFFFFF"/>
                </a:solidFill>
                <a:latin typeface="Verdana"/>
                <a:cs typeface="Verdana"/>
              </a:rPr>
              <a:t>are</a:t>
            </a:r>
            <a:r>
              <a:rPr sz="2300" spc="-150" dirty="0">
                <a:solidFill>
                  <a:srgbClr val="FFFFFF"/>
                </a:solidFill>
                <a:latin typeface="Verdana"/>
                <a:cs typeface="Verdana"/>
              </a:rPr>
              <a:t> </a:t>
            </a:r>
            <a:r>
              <a:rPr sz="2300" spc="-85" dirty="0">
                <a:solidFill>
                  <a:srgbClr val="FFFFFF"/>
                </a:solidFill>
                <a:latin typeface="Verdana"/>
                <a:cs typeface="Verdana"/>
              </a:rPr>
              <a:t>normally</a:t>
            </a:r>
            <a:r>
              <a:rPr sz="2300" spc="-150" dirty="0">
                <a:solidFill>
                  <a:srgbClr val="FFFFFF"/>
                </a:solidFill>
                <a:latin typeface="Verdana"/>
                <a:cs typeface="Verdana"/>
              </a:rPr>
              <a:t> </a:t>
            </a:r>
            <a:r>
              <a:rPr sz="2300" spc="-10" dirty="0">
                <a:solidFill>
                  <a:srgbClr val="FFFFFF"/>
                </a:solidFill>
                <a:latin typeface="Verdana"/>
                <a:cs typeface="Verdana"/>
              </a:rPr>
              <a:t>sufficient</a:t>
            </a:r>
            <a:endParaRPr sz="2300">
              <a:latin typeface="Verdana"/>
              <a:cs typeface="Verdana"/>
            </a:endParaRPr>
          </a:p>
        </p:txBody>
      </p:sp>
      <p:grpSp>
        <p:nvGrpSpPr>
          <p:cNvPr id="15" name="object 15"/>
          <p:cNvGrpSpPr/>
          <p:nvPr/>
        </p:nvGrpSpPr>
        <p:grpSpPr>
          <a:xfrm>
            <a:off x="5080508" y="4746030"/>
            <a:ext cx="6289040" cy="1312545"/>
            <a:chOff x="5080508" y="4746030"/>
            <a:chExt cx="6289040" cy="1312545"/>
          </a:xfrm>
        </p:grpSpPr>
        <p:sp>
          <p:nvSpPr>
            <p:cNvPr id="16" name="object 16"/>
            <p:cNvSpPr/>
            <p:nvPr/>
          </p:nvSpPr>
          <p:spPr>
            <a:xfrm>
              <a:off x="5093208" y="4758730"/>
              <a:ext cx="6263640" cy="1287145"/>
            </a:xfrm>
            <a:custGeom>
              <a:avLst/>
              <a:gdLst/>
              <a:ahLst/>
              <a:cxnLst/>
              <a:rect l="l" t="t" r="r" b="b"/>
              <a:pathLst>
                <a:path w="6263640" h="1287145">
                  <a:moveTo>
                    <a:pt x="6049200" y="0"/>
                  </a:moveTo>
                  <a:lnTo>
                    <a:pt x="214439" y="0"/>
                  </a:lnTo>
                  <a:lnTo>
                    <a:pt x="165270" y="5663"/>
                  </a:lnTo>
                  <a:lnTo>
                    <a:pt x="120134" y="21795"/>
                  </a:lnTo>
                  <a:lnTo>
                    <a:pt x="80318" y="47109"/>
                  </a:lnTo>
                  <a:lnTo>
                    <a:pt x="47110" y="80318"/>
                  </a:lnTo>
                  <a:lnTo>
                    <a:pt x="21795" y="120134"/>
                  </a:lnTo>
                  <a:lnTo>
                    <a:pt x="5663" y="165270"/>
                  </a:lnTo>
                  <a:lnTo>
                    <a:pt x="0" y="214439"/>
                  </a:lnTo>
                  <a:lnTo>
                    <a:pt x="0" y="1072193"/>
                  </a:lnTo>
                  <a:lnTo>
                    <a:pt x="5663" y="1121362"/>
                  </a:lnTo>
                  <a:lnTo>
                    <a:pt x="21795" y="1166498"/>
                  </a:lnTo>
                  <a:lnTo>
                    <a:pt x="47110" y="1206314"/>
                  </a:lnTo>
                  <a:lnTo>
                    <a:pt x="80318" y="1239523"/>
                  </a:lnTo>
                  <a:lnTo>
                    <a:pt x="120134" y="1264837"/>
                  </a:lnTo>
                  <a:lnTo>
                    <a:pt x="165270" y="1280969"/>
                  </a:lnTo>
                  <a:lnTo>
                    <a:pt x="214439" y="1286633"/>
                  </a:lnTo>
                  <a:lnTo>
                    <a:pt x="6049200" y="1286633"/>
                  </a:lnTo>
                  <a:lnTo>
                    <a:pt x="6098369" y="1280969"/>
                  </a:lnTo>
                  <a:lnTo>
                    <a:pt x="6143505" y="1264837"/>
                  </a:lnTo>
                  <a:lnTo>
                    <a:pt x="6183321" y="1239523"/>
                  </a:lnTo>
                  <a:lnTo>
                    <a:pt x="6216529" y="1206314"/>
                  </a:lnTo>
                  <a:lnTo>
                    <a:pt x="6241844" y="1166498"/>
                  </a:lnTo>
                  <a:lnTo>
                    <a:pt x="6257976" y="1121362"/>
                  </a:lnTo>
                  <a:lnTo>
                    <a:pt x="6263640" y="1072193"/>
                  </a:lnTo>
                  <a:lnTo>
                    <a:pt x="6263640" y="214439"/>
                  </a:lnTo>
                  <a:lnTo>
                    <a:pt x="6257976" y="165270"/>
                  </a:lnTo>
                  <a:lnTo>
                    <a:pt x="6241844" y="120134"/>
                  </a:lnTo>
                  <a:lnTo>
                    <a:pt x="6216529" y="80318"/>
                  </a:lnTo>
                  <a:lnTo>
                    <a:pt x="6183321" y="47109"/>
                  </a:lnTo>
                  <a:lnTo>
                    <a:pt x="6143505" y="21795"/>
                  </a:lnTo>
                  <a:lnTo>
                    <a:pt x="6098369" y="5663"/>
                  </a:lnTo>
                  <a:lnTo>
                    <a:pt x="6049200" y="0"/>
                  </a:lnTo>
                  <a:close/>
                </a:path>
              </a:pathLst>
            </a:custGeom>
            <a:solidFill>
              <a:srgbClr val="4F81BD"/>
            </a:solidFill>
          </p:spPr>
          <p:txBody>
            <a:bodyPr wrap="square" lIns="0" tIns="0" rIns="0" bIns="0" rtlCol="0"/>
            <a:lstStyle/>
            <a:p>
              <a:endParaRPr/>
            </a:p>
          </p:txBody>
        </p:sp>
        <p:sp>
          <p:nvSpPr>
            <p:cNvPr id="17" name="object 17"/>
            <p:cNvSpPr/>
            <p:nvPr/>
          </p:nvSpPr>
          <p:spPr>
            <a:xfrm>
              <a:off x="5093208" y="4758730"/>
              <a:ext cx="6263640" cy="1287145"/>
            </a:xfrm>
            <a:custGeom>
              <a:avLst/>
              <a:gdLst/>
              <a:ahLst/>
              <a:cxnLst/>
              <a:rect l="l" t="t" r="r" b="b"/>
              <a:pathLst>
                <a:path w="6263640" h="1287145">
                  <a:moveTo>
                    <a:pt x="0" y="214440"/>
                  </a:moveTo>
                  <a:lnTo>
                    <a:pt x="5663" y="165270"/>
                  </a:lnTo>
                  <a:lnTo>
                    <a:pt x="21795" y="120134"/>
                  </a:lnTo>
                  <a:lnTo>
                    <a:pt x="47109" y="80318"/>
                  </a:lnTo>
                  <a:lnTo>
                    <a:pt x="80318" y="47110"/>
                  </a:lnTo>
                  <a:lnTo>
                    <a:pt x="120134" y="21795"/>
                  </a:lnTo>
                  <a:lnTo>
                    <a:pt x="165270" y="5663"/>
                  </a:lnTo>
                  <a:lnTo>
                    <a:pt x="214439" y="0"/>
                  </a:lnTo>
                  <a:lnTo>
                    <a:pt x="6049201" y="0"/>
                  </a:lnTo>
                  <a:lnTo>
                    <a:pt x="6098369" y="5663"/>
                  </a:lnTo>
                  <a:lnTo>
                    <a:pt x="6143505" y="21795"/>
                  </a:lnTo>
                  <a:lnTo>
                    <a:pt x="6183321" y="47110"/>
                  </a:lnTo>
                  <a:lnTo>
                    <a:pt x="6216530" y="80318"/>
                  </a:lnTo>
                  <a:lnTo>
                    <a:pt x="6241844" y="120134"/>
                  </a:lnTo>
                  <a:lnTo>
                    <a:pt x="6257976" y="165270"/>
                  </a:lnTo>
                  <a:lnTo>
                    <a:pt x="6263640" y="214440"/>
                  </a:lnTo>
                  <a:lnTo>
                    <a:pt x="6263640" y="1072194"/>
                  </a:lnTo>
                  <a:lnTo>
                    <a:pt x="6257976" y="1121363"/>
                  </a:lnTo>
                  <a:lnTo>
                    <a:pt x="6241844" y="1166499"/>
                  </a:lnTo>
                  <a:lnTo>
                    <a:pt x="6216530" y="1206315"/>
                  </a:lnTo>
                  <a:lnTo>
                    <a:pt x="6183321" y="1239523"/>
                  </a:lnTo>
                  <a:lnTo>
                    <a:pt x="6143505" y="1264838"/>
                  </a:lnTo>
                  <a:lnTo>
                    <a:pt x="6098369" y="1280970"/>
                  </a:lnTo>
                  <a:lnTo>
                    <a:pt x="6049201" y="1286634"/>
                  </a:lnTo>
                  <a:lnTo>
                    <a:pt x="214439" y="1286634"/>
                  </a:lnTo>
                  <a:lnTo>
                    <a:pt x="165270" y="1280970"/>
                  </a:lnTo>
                  <a:lnTo>
                    <a:pt x="120134" y="1264838"/>
                  </a:lnTo>
                  <a:lnTo>
                    <a:pt x="80318" y="1239523"/>
                  </a:lnTo>
                  <a:lnTo>
                    <a:pt x="47109" y="1206315"/>
                  </a:lnTo>
                  <a:lnTo>
                    <a:pt x="21795" y="1166499"/>
                  </a:lnTo>
                  <a:lnTo>
                    <a:pt x="5663" y="1121363"/>
                  </a:lnTo>
                  <a:lnTo>
                    <a:pt x="0" y="1072194"/>
                  </a:lnTo>
                  <a:lnTo>
                    <a:pt x="0" y="214440"/>
                  </a:lnTo>
                  <a:close/>
                </a:path>
              </a:pathLst>
            </a:custGeom>
            <a:ln w="25400">
              <a:solidFill>
                <a:srgbClr val="EEECE1"/>
              </a:solidFill>
            </a:ln>
          </p:spPr>
          <p:txBody>
            <a:bodyPr wrap="square" lIns="0" tIns="0" rIns="0" bIns="0" rtlCol="0"/>
            <a:lstStyle/>
            <a:p>
              <a:endParaRPr/>
            </a:p>
          </p:txBody>
        </p:sp>
      </p:grpSp>
      <p:sp>
        <p:nvSpPr>
          <p:cNvPr id="18" name="object 18"/>
          <p:cNvSpPr txBox="1"/>
          <p:nvPr/>
        </p:nvSpPr>
        <p:spPr>
          <a:xfrm>
            <a:off x="5230945" y="5029200"/>
            <a:ext cx="5967730" cy="705485"/>
          </a:xfrm>
          <a:prstGeom prst="rect">
            <a:avLst/>
          </a:prstGeom>
        </p:spPr>
        <p:txBody>
          <a:bodyPr vert="horz" wrap="square" lIns="0" tIns="41275" rIns="0" bIns="0" rtlCol="0">
            <a:spAutoFit/>
          </a:bodyPr>
          <a:lstStyle/>
          <a:p>
            <a:pPr marL="12700" marR="5080">
              <a:lnSpc>
                <a:spcPts val="2590"/>
              </a:lnSpc>
              <a:spcBef>
                <a:spcPts val="325"/>
              </a:spcBef>
            </a:pPr>
            <a:r>
              <a:rPr sz="2300" spc="-140" dirty="0">
                <a:solidFill>
                  <a:srgbClr val="FFFFFF"/>
                </a:solidFill>
                <a:latin typeface="Verdana"/>
                <a:cs typeface="Verdana"/>
              </a:rPr>
              <a:t>The</a:t>
            </a:r>
            <a:r>
              <a:rPr sz="2300" spc="-100" dirty="0">
                <a:solidFill>
                  <a:srgbClr val="FFFFFF"/>
                </a:solidFill>
                <a:latin typeface="Verdana"/>
                <a:cs typeface="Verdana"/>
              </a:rPr>
              <a:t> </a:t>
            </a:r>
            <a:r>
              <a:rPr sz="2300" spc="-45" dirty="0">
                <a:solidFill>
                  <a:srgbClr val="FFFFFF"/>
                </a:solidFill>
                <a:latin typeface="Verdana"/>
                <a:cs typeface="Verdana"/>
              </a:rPr>
              <a:t>seasonal</a:t>
            </a:r>
            <a:r>
              <a:rPr sz="2300" spc="-100" dirty="0">
                <a:solidFill>
                  <a:srgbClr val="FFFFFF"/>
                </a:solidFill>
                <a:latin typeface="Verdana"/>
                <a:cs typeface="Verdana"/>
              </a:rPr>
              <a:t> </a:t>
            </a:r>
            <a:r>
              <a:rPr sz="2300" dirty="0">
                <a:solidFill>
                  <a:srgbClr val="FFFFFF"/>
                </a:solidFill>
                <a:latin typeface="Verdana"/>
                <a:cs typeface="Verdana"/>
              </a:rPr>
              <a:t>component</a:t>
            </a:r>
            <a:r>
              <a:rPr sz="2300" spc="-95" dirty="0">
                <a:solidFill>
                  <a:srgbClr val="FFFFFF"/>
                </a:solidFill>
                <a:latin typeface="Verdana"/>
                <a:cs typeface="Verdana"/>
              </a:rPr>
              <a:t> </a:t>
            </a:r>
            <a:r>
              <a:rPr sz="2300" spc="130" dirty="0">
                <a:solidFill>
                  <a:srgbClr val="FFFFFF"/>
                </a:solidFill>
                <a:latin typeface="Verdana"/>
                <a:cs typeface="Verdana"/>
              </a:rPr>
              <a:t>can</a:t>
            </a:r>
            <a:r>
              <a:rPr sz="2300" spc="-100" dirty="0">
                <a:solidFill>
                  <a:srgbClr val="FFFFFF"/>
                </a:solidFill>
                <a:latin typeface="Verdana"/>
                <a:cs typeface="Verdana"/>
              </a:rPr>
              <a:t> </a:t>
            </a:r>
            <a:r>
              <a:rPr sz="2300" spc="-90" dirty="0">
                <a:solidFill>
                  <a:srgbClr val="FFFFFF"/>
                </a:solidFill>
                <a:latin typeface="Verdana"/>
                <a:cs typeface="Verdana"/>
              </a:rPr>
              <a:t>vary</a:t>
            </a:r>
            <a:r>
              <a:rPr sz="2300" spc="-100" dirty="0">
                <a:solidFill>
                  <a:srgbClr val="FFFFFF"/>
                </a:solidFill>
                <a:latin typeface="Verdana"/>
                <a:cs typeface="Verdana"/>
              </a:rPr>
              <a:t> </a:t>
            </a:r>
            <a:r>
              <a:rPr sz="2300" spc="-120" dirty="0">
                <a:solidFill>
                  <a:srgbClr val="FFFFFF"/>
                </a:solidFill>
                <a:latin typeface="Verdana"/>
                <a:cs typeface="Verdana"/>
              </a:rPr>
              <a:t>in</a:t>
            </a:r>
            <a:r>
              <a:rPr sz="2300" spc="-95" dirty="0">
                <a:solidFill>
                  <a:srgbClr val="FFFFFF"/>
                </a:solidFill>
                <a:latin typeface="Verdana"/>
                <a:cs typeface="Verdana"/>
              </a:rPr>
              <a:t> </a:t>
            </a:r>
            <a:r>
              <a:rPr sz="2300" spc="-20" dirty="0">
                <a:solidFill>
                  <a:srgbClr val="FFFFFF"/>
                </a:solidFill>
                <a:latin typeface="Verdana"/>
                <a:cs typeface="Verdana"/>
              </a:rPr>
              <a:t>time </a:t>
            </a:r>
            <a:r>
              <a:rPr sz="2300" spc="75" dirty="0">
                <a:solidFill>
                  <a:srgbClr val="FFFFFF"/>
                </a:solidFill>
                <a:latin typeface="Verdana"/>
                <a:cs typeface="Verdana"/>
              </a:rPr>
              <a:t>and</a:t>
            </a:r>
            <a:r>
              <a:rPr sz="2300" spc="-155" dirty="0">
                <a:solidFill>
                  <a:srgbClr val="FFFFFF"/>
                </a:solidFill>
                <a:latin typeface="Verdana"/>
                <a:cs typeface="Verdana"/>
              </a:rPr>
              <a:t> </a:t>
            </a:r>
            <a:r>
              <a:rPr sz="2300" spc="-250" dirty="0">
                <a:solidFill>
                  <a:srgbClr val="FFFFFF"/>
                </a:solidFill>
                <a:latin typeface="Verdana"/>
                <a:cs typeface="Verdana"/>
              </a:rPr>
              <a:t>is</a:t>
            </a:r>
            <a:r>
              <a:rPr sz="2300" spc="-150" dirty="0">
                <a:solidFill>
                  <a:srgbClr val="FFFFFF"/>
                </a:solidFill>
                <a:latin typeface="Verdana"/>
                <a:cs typeface="Verdana"/>
              </a:rPr>
              <a:t> </a:t>
            </a:r>
            <a:r>
              <a:rPr sz="2300" spc="-40" dirty="0">
                <a:solidFill>
                  <a:srgbClr val="FFFFFF"/>
                </a:solidFill>
                <a:latin typeface="Verdana"/>
                <a:cs typeface="Verdana"/>
              </a:rPr>
              <a:t>not</a:t>
            </a:r>
            <a:r>
              <a:rPr sz="2300" spc="-150" dirty="0">
                <a:solidFill>
                  <a:srgbClr val="FFFFFF"/>
                </a:solidFill>
                <a:latin typeface="Verdana"/>
                <a:cs typeface="Verdana"/>
              </a:rPr>
              <a:t> </a:t>
            </a:r>
            <a:r>
              <a:rPr sz="2300" spc="-75" dirty="0">
                <a:solidFill>
                  <a:srgbClr val="FFFFFF"/>
                </a:solidFill>
                <a:latin typeface="Verdana"/>
                <a:cs typeface="Verdana"/>
              </a:rPr>
              <a:t>necessarily</a:t>
            </a:r>
            <a:r>
              <a:rPr sz="2300" spc="-150" dirty="0">
                <a:solidFill>
                  <a:srgbClr val="FFFFFF"/>
                </a:solidFill>
                <a:latin typeface="Verdana"/>
                <a:cs typeface="Verdana"/>
              </a:rPr>
              <a:t> </a:t>
            </a:r>
            <a:r>
              <a:rPr sz="2300" spc="-10" dirty="0">
                <a:solidFill>
                  <a:srgbClr val="FFFFFF"/>
                </a:solidFill>
                <a:latin typeface="Verdana"/>
                <a:cs typeface="Verdana"/>
              </a:rPr>
              <a:t>periodic</a:t>
            </a:r>
            <a:endParaRPr sz="2300">
              <a:latin typeface="Verdana"/>
              <a:cs typeface="Verdana"/>
            </a:endParaRPr>
          </a:p>
        </p:txBody>
      </p:sp>
      <p:sp>
        <p:nvSpPr>
          <p:cNvPr id="19" name="object 19"/>
          <p:cNvSpPr txBox="1"/>
          <p:nvPr/>
        </p:nvSpPr>
        <p:spPr>
          <a:xfrm>
            <a:off x="11080115" y="6432927"/>
            <a:ext cx="193675" cy="212725"/>
          </a:xfrm>
          <a:prstGeom prst="rect">
            <a:avLst/>
          </a:prstGeom>
        </p:spPr>
        <p:txBody>
          <a:bodyPr vert="horz" wrap="square" lIns="0" tIns="13335" rIns="0" bIns="0" rtlCol="0">
            <a:spAutoFit/>
          </a:bodyPr>
          <a:lstStyle/>
          <a:p>
            <a:pPr marL="12700">
              <a:lnSpc>
                <a:spcPct val="100000"/>
              </a:lnSpc>
              <a:spcBef>
                <a:spcPts val="105"/>
              </a:spcBef>
            </a:pPr>
            <a:r>
              <a:rPr sz="1200" spc="-75" dirty="0">
                <a:solidFill>
                  <a:srgbClr val="898989"/>
                </a:solidFill>
                <a:latin typeface="Verdana"/>
                <a:cs typeface="Verdana"/>
              </a:rPr>
              <a:t>17</a:t>
            </a:r>
            <a:endParaRPr sz="1200">
              <a:latin typeface="Verdana"/>
              <a:cs typeface="Verdana"/>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FE06E-7921-4AAD-AA88-F39A4662F9DB}"/>
              </a:ext>
            </a:extLst>
          </p:cNvPr>
          <p:cNvSpPr>
            <a:spLocks noGrp="1"/>
          </p:cNvSpPr>
          <p:nvPr>
            <p:ph type="title"/>
          </p:nvPr>
        </p:nvSpPr>
        <p:spPr>
          <a:xfrm>
            <a:off x="688339" y="515619"/>
            <a:ext cx="10796430" cy="677108"/>
          </a:xfrm>
        </p:spPr>
        <p:txBody>
          <a:bodyPr/>
          <a:lstStyle/>
          <a:p>
            <a:r>
              <a:rPr lang="en-IN" dirty="0"/>
              <a:t>      Stationary Time Series</a:t>
            </a:r>
          </a:p>
        </p:txBody>
      </p:sp>
      <p:pic>
        <p:nvPicPr>
          <p:cNvPr id="5" name="Picture 4">
            <a:extLst>
              <a:ext uri="{FF2B5EF4-FFF2-40B4-BE49-F238E27FC236}">
                <a16:creationId xmlns:a16="http://schemas.microsoft.com/office/drawing/2014/main" id="{9E64E763-E9B7-4DCF-BFAF-00FB203B6DF3}"/>
              </a:ext>
            </a:extLst>
          </p:cNvPr>
          <p:cNvPicPr>
            <a:picLocks noChangeAspect="1"/>
          </p:cNvPicPr>
          <p:nvPr/>
        </p:nvPicPr>
        <p:blipFill>
          <a:blip r:embed="rId2"/>
          <a:stretch>
            <a:fillRect/>
          </a:stretch>
        </p:blipFill>
        <p:spPr>
          <a:xfrm>
            <a:off x="152400" y="1295400"/>
            <a:ext cx="5334000" cy="2265866"/>
          </a:xfrm>
          <a:prstGeom prst="rect">
            <a:avLst/>
          </a:prstGeom>
        </p:spPr>
      </p:pic>
      <p:sp>
        <p:nvSpPr>
          <p:cNvPr id="8" name="TextBox 7">
            <a:extLst>
              <a:ext uri="{FF2B5EF4-FFF2-40B4-BE49-F238E27FC236}">
                <a16:creationId xmlns:a16="http://schemas.microsoft.com/office/drawing/2014/main" id="{9A85C064-0990-46BA-A745-53BEB39C6AB7}"/>
              </a:ext>
            </a:extLst>
          </p:cNvPr>
          <p:cNvSpPr txBox="1"/>
          <p:nvPr/>
        </p:nvSpPr>
        <p:spPr>
          <a:xfrm>
            <a:off x="5766955" y="1600200"/>
            <a:ext cx="6196445" cy="2031325"/>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Constant Mean: </a:t>
            </a:r>
            <a:r>
              <a:rPr lang="en-US" dirty="0">
                <a:latin typeface="Verdana" panose="020B0604030504040204" pitchFamily="34" charset="0"/>
                <a:ea typeface="Verdana" panose="020B0604030504040204" pitchFamily="34" charset="0"/>
              </a:rPr>
              <a:t>The mean value of the series remains constant over time.</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Constant Variance: </a:t>
            </a:r>
            <a:r>
              <a:rPr lang="en-US" dirty="0">
                <a:latin typeface="Verdana" panose="020B0604030504040204" pitchFamily="34" charset="0"/>
                <a:ea typeface="Verdana" panose="020B0604030504040204" pitchFamily="34" charset="0"/>
              </a:rPr>
              <a:t>The variance of the series does not change over time.</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7860366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FE06E-7921-4AAD-AA88-F39A4662F9DB}"/>
              </a:ext>
            </a:extLst>
          </p:cNvPr>
          <p:cNvSpPr>
            <a:spLocks noGrp="1"/>
          </p:cNvSpPr>
          <p:nvPr>
            <p:ph type="title"/>
          </p:nvPr>
        </p:nvSpPr>
        <p:spPr>
          <a:xfrm>
            <a:off x="688339" y="152400"/>
            <a:ext cx="10796430" cy="677108"/>
          </a:xfrm>
        </p:spPr>
        <p:txBody>
          <a:bodyPr/>
          <a:lstStyle/>
          <a:p>
            <a:r>
              <a:rPr lang="en-IN" dirty="0"/>
              <a:t>      Stationary Time Series</a:t>
            </a:r>
          </a:p>
        </p:txBody>
      </p:sp>
      <p:pic>
        <p:nvPicPr>
          <p:cNvPr id="4" name="Picture 3">
            <a:extLst>
              <a:ext uri="{FF2B5EF4-FFF2-40B4-BE49-F238E27FC236}">
                <a16:creationId xmlns:a16="http://schemas.microsoft.com/office/drawing/2014/main" id="{7E64D2DA-E8E5-409B-A25A-33CA9C8937BE}"/>
              </a:ext>
            </a:extLst>
          </p:cNvPr>
          <p:cNvPicPr>
            <a:picLocks noChangeAspect="1"/>
          </p:cNvPicPr>
          <p:nvPr/>
        </p:nvPicPr>
        <p:blipFill>
          <a:blip r:embed="rId2"/>
          <a:stretch>
            <a:fillRect/>
          </a:stretch>
        </p:blipFill>
        <p:spPr>
          <a:xfrm>
            <a:off x="457199" y="971650"/>
            <a:ext cx="8216689" cy="5733949"/>
          </a:xfrm>
          <a:prstGeom prst="rect">
            <a:avLst/>
          </a:prstGeom>
        </p:spPr>
      </p:pic>
      <p:sp>
        <p:nvSpPr>
          <p:cNvPr id="5" name="TextBox 4">
            <a:extLst>
              <a:ext uri="{FF2B5EF4-FFF2-40B4-BE49-F238E27FC236}">
                <a16:creationId xmlns:a16="http://schemas.microsoft.com/office/drawing/2014/main" id="{A845DBC6-EBAE-408C-90F4-20159C615500}"/>
              </a:ext>
            </a:extLst>
          </p:cNvPr>
          <p:cNvSpPr txBox="1"/>
          <p:nvPr/>
        </p:nvSpPr>
        <p:spPr>
          <a:xfrm>
            <a:off x="8534401" y="3815477"/>
            <a:ext cx="3426402" cy="2031325"/>
          </a:xfrm>
          <a:prstGeom prst="rect">
            <a:avLst/>
          </a:prstGeom>
          <a:noFill/>
        </p:spPr>
        <p:txBody>
          <a:bodyPr wrap="square">
            <a:spAutoFit/>
          </a:bodyPr>
          <a:lstStyle/>
          <a:p>
            <a:r>
              <a:rPr lang="en-US" dirty="0"/>
              <a:t>seasonality rules out series (d), (h) and (</a:t>
            </a:r>
            <a:r>
              <a:rPr lang="en-US" dirty="0" err="1"/>
              <a:t>i</a:t>
            </a:r>
            <a:r>
              <a:rPr lang="en-US" dirty="0"/>
              <a:t>). Trends and changing levels rules out series (a), (c), (e), (f) and (</a:t>
            </a:r>
            <a:r>
              <a:rPr lang="en-US" dirty="0" err="1"/>
              <a:t>i</a:t>
            </a:r>
            <a:r>
              <a:rPr lang="en-US" dirty="0"/>
              <a:t>). Increasing variance also rules out (</a:t>
            </a:r>
            <a:r>
              <a:rPr lang="en-US" dirty="0" err="1"/>
              <a:t>i</a:t>
            </a:r>
            <a:r>
              <a:rPr lang="en-US" dirty="0"/>
              <a:t>). That leaves only (b) and (g) as stationary series.</a:t>
            </a:r>
            <a:endParaRPr lang="en-IN" dirty="0"/>
          </a:p>
        </p:txBody>
      </p:sp>
      <p:sp>
        <p:nvSpPr>
          <p:cNvPr id="7" name="TextBox 6">
            <a:extLst>
              <a:ext uri="{FF2B5EF4-FFF2-40B4-BE49-F238E27FC236}">
                <a16:creationId xmlns:a16="http://schemas.microsoft.com/office/drawing/2014/main" id="{F9EDE382-B94D-41DD-B442-346BE5873F6A}"/>
              </a:ext>
            </a:extLst>
          </p:cNvPr>
          <p:cNvSpPr txBox="1"/>
          <p:nvPr/>
        </p:nvSpPr>
        <p:spPr>
          <a:xfrm>
            <a:off x="8458200" y="990600"/>
            <a:ext cx="3502602" cy="2308324"/>
          </a:xfrm>
          <a:prstGeom prst="rect">
            <a:avLst/>
          </a:prstGeom>
          <a:noFill/>
        </p:spPr>
        <p:txBody>
          <a:bodyPr wrap="square">
            <a:spAutoFit/>
          </a:bodyPr>
          <a:lstStyle/>
          <a:p>
            <a:r>
              <a:rPr lang="en-US" dirty="0"/>
              <a:t>Time series with trends (varying mean over time), or with seasonality (variations of a specific time frame), are not stationary — the trend and seasonality will affect the value of the time series at different times.</a:t>
            </a:r>
            <a:endParaRPr lang="en-IN" dirty="0"/>
          </a:p>
        </p:txBody>
      </p:sp>
    </p:spTree>
    <p:extLst>
      <p:ext uri="{BB962C8B-B14F-4D97-AF65-F5344CB8AC3E}">
        <p14:creationId xmlns:p14="http://schemas.microsoft.com/office/powerpoint/2010/main" val="24612531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1AB8-65D5-42F2-89B2-BE3F438499C0}"/>
              </a:ext>
            </a:extLst>
          </p:cNvPr>
          <p:cNvSpPr>
            <a:spLocks noGrp="1"/>
          </p:cNvSpPr>
          <p:nvPr>
            <p:ph type="title"/>
          </p:nvPr>
        </p:nvSpPr>
        <p:spPr>
          <a:xfrm>
            <a:off x="707231" y="515619"/>
            <a:ext cx="10777537" cy="677108"/>
          </a:xfrm>
        </p:spPr>
        <p:txBody>
          <a:bodyPr/>
          <a:lstStyle/>
          <a:p>
            <a:r>
              <a:rPr lang="en-IN" dirty="0"/>
              <a:t>Augmented Dickey-Fuller test.</a:t>
            </a:r>
          </a:p>
        </p:txBody>
      </p:sp>
      <p:sp>
        <p:nvSpPr>
          <p:cNvPr id="5" name="TextBox 4">
            <a:extLst>
              <a:ext uri="{FF2B5EF4-FFF2-40B4-BE49-F238E27FC236}">
                <a16:creationId xmlns:a16="http://schemas.microsoft.com/office/drawing/2014/main" id="{6FD96C67-5AB7-4BDC-8068-B444BAE1A711}"/>
              </a:ext>
            </a:extLst>
          </p:cNvPr>
          <p:cNvSpPr txBox="1"/>
          <p:nvPr/>
        </p:nvSpPr>
        <p:spPr>
          <a:xfrm>
            <a:off x="707231" y="1676400"/>
            <a:ext cx="10722769" cy="646331"/>
          </a:xfrm>
          <a:prstGeom prst="rect">
            <a:avLst/>
          </a:prstGeom>
          <a:noFill/>
        </p:spPr>
        <p:txBody>
          <a:bodyPr wrap="square">
            <a:spAutoFit/>
          </a:bodyPr>
          <a:lstStyle/>
          <a:p>
            <a:r>
              <a:rPr lang="en-US" dirty="0">
                <a:latin typeface="Verdana" panose="020B0604030504040204" pitchFamily="34" charset="0"/>
                <a:ea typeface="Verdana" panose="020B0604030504040204" pitchFamily="34" charset="0"/>
              </a:rPr>
              <a:t>The Augmented Dickey-Fuller (ADF) test is used to check if a time series is stationary, meaning its statistical properties like mean and variance don't change over time.</a:t>
            </a:r>
            <a:endParaRPr lang="en-IN" dirty="0">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8A61D7A9-5F89-494E-8703-335F06CE00C1}"/>
              </a:ext>
            </a:extLst>
          </p:cNvPr>
          <p:cNvSpPr txBox="1"/>
          <p:nvPr/>
        </p:nvSpPr>
        <p:spPr>
          <a:xfrm>
            <a:off x="707231" y="2590800"/>
            <a:ext cx="11332369" cy="1477328"/>
          </a:xfrm>
          <a:prstGeom prst="rect">
            <a:avLst/>
          </a:prstGeom>
          <a:noFill/>
        </p:spPr>
        <p:txBody>
          <a:bodyPr wrap="square">
            <a:spAutoFit/>
          </a:bodyPr>
          <a:lstStyle/>
          <a:p>
            <a:r>
              <a:rPr lang="en-US" dirty="0">
                <a:latin typeface="Verdana" panose="020B0604030504040204" pitchFamily="34" charset="0"/>
                <a:ea typeface="Verdana" panose="020B0604030504040204" pitchFamily="34" charset="0"/>
              </a:rPr>
              <a:t>Hypotheses:</a:t>
            </a:r>
          </a:p>
          <a:p>
            <a:r>
              <a:rPr lang="en-US" dirty="0">
                <a:latin typeface="Verdana" panose="020B0604030504040204" pitchFamily="34" charset="0"/>
                <a:ea typeface="Verdana" panose="020B0604030504040204" pitchFamily="34" charset="0"/>
              </a:rPr>
              <a:t> </a:t>
            </a:r>
          </a:p>
          <a:p>
            <a:r>
              <a:rPr lang="en-US" dirty="0">
                <a:latin typeface="Verdana" panose="020B0604030504040204" pitchFamily="34" charset="0"/>
                <a:ea typeface="Verdana" panose="020B0604030504040204" pitchFamily="34" charset="0"/>
              </a:rPr>
              <a:t>Null Hypothesis (H₀): </a:t>
            </a:r>
            <a:r>
              <a:rPr lang="en-US" b="1" dirty="0">
                <a:latin typeface="Verdana" panose="020B0604030504040204" pitchFamily="34" charset="0"/>
                <a:ea typeface="Verdana" panose="020B0604030504040204" pitchFamily="34" charset="0"/>
              </a:rPr>
              <a:t>The time series has a unit root, meaning it is non-stationary.</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Alternative Hypothesis (H₁): </a:t>
            </a:r>
            <a:r>
              <a:rPr lang="en-US" b="1" dirty="0">
                <a:latin typeface="Verdana" panose="020B0604030504040204" pitchFamily="34" charset="0"/>
                <a:ea typeface="Verdana" panose="020B0604030504040204" pitchFamily="34" charset="0"/>
              </a:rPr>
              <a:t>The time series is stationary (it does not have a unit root).</a:t>
            </a:r>
            <a:endParaRPr lang="en-IN" b="1"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072A28D3-4FD5-45F7-AAF7-FBF41EBB90DC}"/>
              </a:ext>
            </a:extLst>
          </p:cNvPr>
          <p:cNvSpPr txBox="1"/>
          <p:nvPr/>
        </p:nvSpPr>
        <p:spPr>
          <a:xfrm>
            <a:off x="764598" y="4495800"/>
            <a:ext cx="8608002" cy="369332"/>
          </a:xfrm>
          <a:prstGeom prst="rect">
            <a:avLst/>
          </a:prstGeom>
          <a:noFill/>
        </p:spPr>
        <p:txBody>
          <a:bodyPr wrap="square">
            <a:spAutoFit/>
          </a:bodyPr>
          <a:lstStyle/>
          <a:p>
            <a:r>
              <a:rPr lang="en-US" dirty="0">
                <a:latin typeface="Verdana" panose="020B0604030504040204" pitchFamily="34" charset="0"/>
                <a:ea typeface="Verdana" panose="020B0604030504040204" pitchFamily="34" charset="0"/>
              </a:rPr>
              <a:t>you reject the null hypothesis, indicating the series is stationary.</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508555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1AB8-65D5-42F2-89B2-BE3F438499C0}"/>
              </a:ext>
            </a:extLst>
          </p:cNvPr>
          <p:cNvSpPr>
            <a:spLocks noGrp="1"/>
          </p:cNvSpPr>
          <p:nvPr>
            <p:ph type="title"/>
          </p:nvPr>
        </p:nvSpPr>
        <p:spPr>
          <a:xfrm>
            <a:off x="707231" y="515619"/>
            <a:ext cx="10777537" cy="677108"/>
          </a:xfrm>
        </p:spPr>
        <p:txBody>
          <a:bodyPr/>
          <a:lstStyle/>
          <a:p>
            <a:r>
              <a:rPr lang="en-IN" dirty="0"/>
              <a:t>Augmented Dickey-Fuller test.</a:t>
            </a:r>
          </a:p>
        </p:txBody>
      </p:sp>
      <p:pic>
        <p:nvPicPr>
          <p:cNvPr id="6" name="object 5">
            <a:extLst>
              <a:ext uri="{FF2B5EF4-FFF2-40B4-BE49-F238E27FC236}">
                <a16:creationId xmlns:a16="http://schemas.microsoft.com/office/drawing/2014/main" id="{74AED8CB-3686-4574-81D1-310251269859}"/>
              </a:ext>
            </a:extLst>
          </p:cNvPr>
          <p:cNvPicPr/>
          <p:nvPr/>
        </p:nvPicPr>
        <p:blipFill>
          <a:blip r:embed="rId2" cstate="print"/>
          <a:stretch>
            <a:fillRect/>
          </a:stretch>
        </p:blipFill>
        <p:spPr>
          <a:xfrm>
            <a:off x="785879" y="1676400"/>
            <a:ext cx="5341293" cy="2132697"/>
          </a:xfrm>
          <a:prstGeom prst="rect">
            <a:avLst/>
          </a:prstGeom>
        </p:spPr>
      </p:pic>
      <p:pic>
        <p:nvPicPr>
          <p:cNvPr id="4" name="Picture 3">
            <a:extLst>
              <a:ext uri="{FF2B5EF4-FFF2-40B4-BE49-F238E27FC236}">
                <a16:creationId xmlns:a16="http://schemas.microsoft.com/office/drawing/2014/main" id="{0B7F236F-2667-4940-914B-D5F4FBDC369A}"/>
              </a:ext>
            </a:extLst>
          </p:cNvPr>
          <p:cNvPicPr>
            <a:picLocks noChangeAspect="1"/>
          </p:cNvPicPr>
          <p:nvPr/>
        </p:nvPicPr>
        <p:blipFill>
          <a:blip r:embed="rId3"/>
          <a:stretch>
            <a:fillRect/>
          </a:stretch>
        </p:blipFill>
        <p:spPr>
          <a:xfrm>
            <a:off x="6960794" y="1371600"/>
            <a:ext cx="4410691" cy="3562847"/>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5044693-6092-4CD6-A6D0-493AD1F9B5F0}"/>
                  </a:ext>
                </a:extLst>
              </p:cNvPr>
              <p:cNvSpPr txBox="1"/>
              <p:nvPr/>
            </p:nvSpPr>
            <p:spPr>
              <a:xfrm>
                <a:off x="457199" y="5075872"/>
                <a:ext cx="10914285" cy="1477328"/>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Conclusion:(</a:t>
                </a:r>
                <a14:m>
                  <m:oMath xmlns:m="http://schemas.openxmlformats.org/officeDocument/2006/math">
                    <m:r>
                      <a:rPr lang="en-IN" b="1" i="1" smtClean="0">
                        <a:latin typeface="Cambria Math" panose="02040503050406030204" pitchFamily="18" charset="0"/>
                        <a:ea typeface="Verdana" panose="020B0604030504040204" pitchFamily="34" charset="0"/>
                      </a:rPr>
                      <m:t>𝒑</m:t>
                    </m:r>
                    <m:r>
                      <a:rPr lang="en-IN" b="1" i="1" smtClean="0">
                        <a:latin typeface="Cambria Math" panose="02040503050406030204" pitchFamily="18" charset="0"/>
                        <a:ea typeface="Verdana" panose="020B0604030504040204" pitchFamily="34" charset="0"/>
                      </a:rPr>
                      <m:t>&gt;</m:t>
                    </m:r>
                    <m:r>
                      <a:rPr lang="en-IN" b="1" i="1" smtClean="0">
                        <a:latin typeface="Cambria Math" panose="02040503050406030204" pitchFamily="18" charset="0"/>
                        <a:ea typeface="Verdana" panose="020B0604030504040204" pitchFamily="34" charset="0"/>
                      </a:rPr>
                      <m:t>𝟎</m:t>
                    </m:r>
                    <m:r>
                      <a:rPr lang="en-IN" b="1" i="1" smtClean="0">
                        <a:latin typeface="Cambria Math" panose="02040503050406030204" pitchFamily="18" charset="0"/>
                        <a:ea typeface="Verdana" panose="020B0604030504040204" pitchFamily="34" charset="0"/>
                      </a:rPr>
                      <m:t>.</m:t>
                    </m:r>
                    <m:r>
                      <a:rPr lang="en-IN" b="1" i="1" smtClean="0">
                        <a:latin typeface="Cambria Math" panose="02040503050406030204" pitchFamily="18" charset="0"/>
                        <a:ea typeface="Verdana" panose="020B0604030504040204" pitchFamily="34" charset="0"/>
                      </a:rPr>
                      <m:t>𝟎𝟓</m:t>
                    </m:r>
                    <m:r>
                      <a:rPr lang="en-IN" b="1" i="1" smtClean="0">
                        <a:latin typeface="Cambria Math" panose="02040503050406030204" pitchFamily="18" charset="0"/>
                        <a:ea typeface="Verdana" panose="020B0604030504040204" pitchFamily="34" charset="0"/>
                      </a:rPr>
                      <m:t>)</m:t>
                    </m:r>
                  </m:oMath>
                </a14:m>
                <a:r>
                  <a:rPr lang="en-US" b="1" dirty="0">
                    <a:latin typeface="Verdana" panose="020B0604030504040204" pitchFamily="34" charset="0"/>
                    <a:ea typeface="Verdana" panose="020B0604030504040204" pitchFamily="34" charset="0"/>
                  </a:rPr>
                  <a:t> fail to reject Null)</a:t>
                </a:r>
              </a:p>
              <a:p>
                <a:endParaRPr lang="en-US" b="1"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Since the ADF statistic </a:t>
                </a:r>
                <a:r>
                  <a:rPr lang="en-US" b="1" dirty="0">
                    <a:solidFill>
                      <a:srgbClr val="FF0000"/>
                    </a:solidFill>
                    <a:latin typeface="Verdana" panose="020B0604030504040204" pitchFamily="34" charset="0"/>
                    <a:ea typeface="Verdana" panose="020B0604030504040204" pitchFamily="34" charset="0"/>
                  </a:rPr>
                  <a:t>is not more negative </a:t>
                </a:r>
                <a:r>
                  <a:rPr lang="en-US" dirty="0">
                    <a:latin typeface="Verdana" panose="020B0604030504040204" pitchFamily="34" charset="0"/>
                    <a:ea typeface="Verdana" panose="020B0604030504040204" pitchFamily="34" charset="0"/>
                  </a:rPr>
                  <a:t>than the critical values at any significance level, and the p-value is quite high (0.8606), we </a:t>
                </a:r>
                <a:r>
                  <a:rPr lang="en-US" b="1" dirty="0">
                    <a:latin typeface="Verdana" panose="020B0604030504040204" pitchFamily="34" charset="0"/>
                    <a:ea typeface="Verdana" panose="020B0604030504040204" pitchFamily="34" charset="0"/>
                  </a:rPr>
                  <a:t>fail to reject the null hypothesis</a:t>
                </a:r>
                <a:r>
                  <a:rPr lang="en-US" dirty="0">
                    <a:latin typeface="Verdana" panose="020B0604030504040204" pitchFamily="34" charset="0"/>
                    <a:ea typeface="Verdana" panose="020B0604030504040204" pitchFamily="34" charset="0"/>
                  </a:rPr>
                  <a:t>. This indicates that the time series is </a:t>
                </a:r>
                <a:r>
                  <a:rPr lang="en-US" b="1" dirty="0">
                    <a:latin typeface="Verdana" panose="020B0604030504040204" pitchFamily="34" charset="0"/>
                    <a:ea typeface="Verdana" panose="020B0604030504040204" pitchFamily="34" charset="0"/>
                  </a:rPr>
                  <a:t>non-stationary</a:t>
                </a:r>
                <a:r>
                  <a:rPr lang="en-US" dirty="0">
                    <a:latin typeface="Verdana" panose="020B0604030504040204" pitchFamily="34" charset="0"/>
                    <a:ea typeface="Verdana" panose="020B0604030504040204" pitchFamily="34" charset="0"/>
                  </a:rPr>
                  <a:t>.</a:t>
                </a:r>
              </a:p>
            </p:txBody>
          </p:sp>
        </mc:Choice>
        <mc:Fallback xmlns="">
          <p:sp>
            <p:nvSpPr>
              <p:cNvPr id="10" name="TextBox 9">
                <a:extLst>
                  <a:ext uri="{FF2B5EF4-FFF2-40B4-BE49-F238E27FC236}">
                    <a16:creationId xmlns:a16="http://schemas.microsoft.com/office/drawing/2014/main" id="{C5044693-6092-4CD6-A6D0-493AD1F9B5F0}"/>
                  </a:ext>
                </a:extLst>
              </p:cNvPr>
              <p:cNvSpPr txBox="1">
                <a:spLocks noRot="1" noChangeAspect="1" noMove="1" noResize="1" noEditPoints="1" noAdjustHandles="1" noChangeArrowheads="1" noChangeShapeType="1" noTextEdit="1"/>
              </p:cNvSpPr>
              <p:nvPr/>
            </p:nvSpPr>
            <p:spPr>
              <a:xfrm>
                <a:off x="457199" y="5075872"/>
                <a:ext cx="10914285" cy="1477328"/>
              </a:xfrm>
              <a:prstGeom prst="rect">
                <a:avLst/>
              </a:prstGeom>
              <a:blipFill>
                <a:blip r:embed="rId4"/>
                <a:stretch>
                  <a:fillRect l="-447" t="-2479" b="-5785"/>
                </a:stretch>
              </a:blipFill>
            </p:spPr>
            <p:txBody>
              <a:bodyPr/>
              <a:lstStyle/>
              <a:p>
                <a:r>
                  <a:rPr lang="en-IN">
                    <a:noFill/>
                  </a:rPr>
                  <a:t> </a:t>
                </a:r>
              </a:p>
            </p:txBody>
          </p:sp>
        </mc:Fallback>
      </mc:AlternateContent>
    </p:spTree>
    <p:extLst>
      <p:ext uri="{BB962C8B-B14F-4D97-AF65-F5344CB8AC3E}">
        <p14:creationId xmlns:p14="http://schemas.microsoft.com/office/powerpoint/2010/main" val="364644592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1AB8-65D5-42F2-89B2-BE3F438499C0}"/>
              </a:ext>
            </a:extLst>
          </p:cNvPr>
          <p:cNvSpPr>
            <a:spLocks noGrp="1"/>
          </p:cNvSpPr>
          <p:nvPr>
            <p:ph type="title"/>
          </p:nvPr>
        </p:nvSpPr>
        <p:spPr>
          <a:xfrm>
            <a:off x="707231" y="515619"/>
            <a:ext cx="10777537" cy="677108"/>
          </a:xfrm>
        </p:spPr>
        <p:txBody>
          <a:bodyPr/>
          <a:lstStyle/>
          <a:p>
            <a:r>
              <a:rPr lang="en-IN" dirty="0"/>
              <a:t>Augmented Dickey-Fuller test.</a:t>
            </a:r>
          </a:p>
        </p:txBody>
      </p:sp>
      <p:pic>
        <p:nvPicPr>
          <p:cNvPr id="5" name="Picture 4">
            <a:extLst>
              <a:ext uri="{FF2B5EF4-FFF2-40B4-BE49-F238E27FC236}">
                <a16:creationId xmlns:a16="http://schemas.microsoft.com/office/drawing/2014/main" id="{EF4CCC78-601D-4106-A868-DD34CD2E9A63}"/>
              </a:ext>
            </a:extLst>
          </p:cNvPr>
          <p:cNvPicPr>
            <a:picLocks noChangeAspect="1"/>
          </p:cNvPicPr>
          <p:nvPr/>
        </p:nvPicPr>
        <p:blipFill>
          <a:blip r:embed="rId2"/>
          <a:stretch>
            <a:fillRect/>
          </a:stretch>
        </p:blipFill>
        <p:spPr>
          <a:xfrm>
            <a:off x="533400" y="1371600"/>
            <a:ext cx="5314775" cy="3496004"/>
          </a:xfrm>
          <a:prstGeom prst="rect">
            <a:avLst/>
          </a:prstGeom>
        </p:spPr>
      </p:pic>
      <p:pic>
        <p:nvPicPr>
          <p:cNvPr id="8" name="Picture 7">
            <a:extLst>
              <a:ext uri="{FF2B5EF4-FFF2-40B4-BE49-F238E27FC236}">
                <a16:creationId xmlns:a16="http://schemas.microsoft.com/office/drawing/2014/main" id="{40133D5B-E551-4AAB-A22C-84645682BF2D}"/>
              </a:ext>
            </a:extLst>
          </p:cNvPr>
          <p:cNvPicPr>
            <a:picLocks noChangeAspect="1"/>
          </p:cNvPicPr>
          <p:nvPr/>
        </p:nvPicPr>
        <p:blipFill>
          <a:blip r:embed="rId3"/>
          <a:stretch>
            <a:fillRect/>
          </a:stretch>
        </p:blipFill>
        <p:spPr>
          <a:xfrm>
            <a:off x="7476541" y="1409546"/>
            <a:ext cx="4182059" cy="345805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FCED907-892F-418E-9BDB-CE9AB3D12B50}"/>
                  </a:ext>
                </a:extLst>
              </p:cNvPr>
              <p:cNvSpPr txBox="1"/>
              <p:nvPr/>
            </p:nvSpPr>
            <p:spPr>
              <a:xfrm>
                <a:off x="707231" y="5410200"/>
                <a:ext cx="10777537" cy="923330"/>
              </a:xfrm>
              <a:prstGeom prst="rect">
                <a:avLst/>
              </a:prstGeom>
              <a:noFill/>
            </p:spPr>
            <p:txBody>
              <a:bodyPr wrap="square">
                <a:spAutoFit/>
              </a:bodyPr>
              <a:lstStyle/>
              <a:p>
                <a:r>
                  <a:rPr lang="en-US" dirty="0">
                    <a:latin typeface="Verdana" panose="020B0604030504040204" pitchFamily="34" charset="0"/>
                    <a:ea typeface="Verdana" panose="020B0604030504040204" pitchFamily="34" charset="0"/>
                  </a:rPr>
                  <a:t>Since the ADF statistic (-4.8083) is more negative than the critical values at all significance levels (1%, 5%, and 10%), and the p-value is extremely low (0.000052) (</a:t>
                </a:r>
                <a14:m>
                  <m:oMath xmlns:m="http://schemas.openxmlformats.org/officeDocument/2006/math">
                    <m:r>
                      <a:rPr lang="en-IN" b="0" i="1" smtClean="0">
                        <a:latin typeface="Cambria Math" panose="02040503050406030204" pitchFamily="18" charset="0"/>
                      </a:rPr>
                      <m:t>𝑝</m:t>
                    </m:r>
                    <m:r>
                      <a:rPr lang="en-IN" b="0" i="1" smtClean="0">
                        <a:latin typeface="Cambria Math" panose="02040503050406030204" pitchFamily="18" charset="0"/>
                      </a:rPr>
                      <m:t>&lt;0.05</m:t>
                    </m:r>
                  </m:oMath>
                </a14:m>
                <a:r>
                  <a:rPr lang="en-US" dirty="0">
                    <a:latin typeface="Verdana" panose="020B0604030504040204" pitchFamily="34" charset="0"/>
                    <a:ea typeface="Verdana" panose="020B0604030504040204" pitchFamily="34" charset="0"/>
                  </a:rPr>
                  <a:t>), we </a:t>
                </a:r>
                <a:r>
                  <a:rPr lang="en-US" b="1" dirty="0">
                    <a:latin typeface="Verdana" panose="020B0604030504040204" pitchFamily="34" charset="0"/>
                    <a:ea typeface="Verdana" panose="020B0604030504040204" pitchFamily="34" charset="0"/>
                  </a:rPr>
                  <a:t>reject the null hypothesis</a:t>
                </a:r>
                <a:r>
                  <a:rPr lang="en-US" dirty="0">
                    <a:latin typeface="Verdana" panose="020B0604030504040204" pitchFamily="34" charset="0"/>
                    <a:ea typeface="Verdana" panose="020B0604030504040204" pitchFamily="34" charset="0"/>
                  </a:rPr>
                  <a:t>. This indicates that the time series is </a:t>
                </a:r>
                <a:r>
                  <a:rPr lang="en-US" b="1" dirty="0">
                    <a:latin typeface="Verdana" panose="020B0604030504040204" pitchFamily="34" charset="0"/>
                    <a:ea typeface="Verdana" panose="020B0604030504040204" pitchFamily="34" charset="0"/>
                  </a:rPr>
                  <a:t>stationary</a:t>
                </a:r>
                <a:r>
                  <a:rPr lang="en-US" dirty="0">
                    <a:latin typeface="Verdana" panose="020B0604030504040204" pitchFamily="34" charset="0"/>
                    <a:ea typeface="Verdana" panose="020B0604030504040204" pitchFamily="34" charset="0"/>
                  </a:rPr>
                  <a:t>. ​</a:t>
                </a:r>
                <a:endParaRPr lang="en-IN" dirty="0">
                  <a:latin typeface="Verdana" panose="020B0604030504040204" pitchFamily="34" charset="0"/>
                  <a:ea typeface="Verdana" panose="020B0604030504040204" pitchFamily="34" charset="0"/>
                </a:endParaRPr>
              </a:p>
            </p:txBody>
          </p:sp>
        </mc:Choice>
        <mc:Fallback xmlns="">
          <p:sp>
            <p:nvSpPr>
              <p:cNvPr id="11" name="TextBox 10">
                <a:extLst>
                  <a:ext uri="{FF2B5EF4-FFF2-40B4-BE49-F238E27FC236}">
                    <a16:creationId xmlns:a16="http://schemas.microsoft.com/office/drawing/2014/main" id="{1FCED907-892F-418E-9BDB-CE9AB3D12B50}"/>
                  </a:ext>
                </a:extLst>
              </p:cNvPr>
              <p:cNvSpPr txBox="1">
                <a:spLocks noRot="1" noChangeAspect="1" noMove="1" noResize="1" noEditPoints="1" noAdjustHandles="1" noChangeArrowheads="1" noChangeShapeType="1" noTextEdit="1"/>
              </p:cNvSpPr>
              <p:nvPr/>
            </p:nvSpPr>
            <p:spPr>
              <a:xfrm>
                <a:off x="707231" y="5410200"/>
                <a:ext cx="10777537" cy="923330"/>
              </a:xfrm>
              <a:prstGeom prst="rect">
                <a:avLst/>
              </a:prstGeom>
              <a:blipFill>
                <a:blip r:embed="rId4"/>
                <a:stretch>
                  <a:fillRect l="-452" t="-3974" r="-962" b="-9934"/>
                </a:stretch>
              </a:blipFill>
            </p:spPr>
            <p:txBody>
              <a:bodyPr/>
              <a:lstStyle/>
              <a:p>
                <a:r>
                  <a:rPr lang="en-IN">
                    <a:noFill/>
                  </a:rPr>
                  <a:t> </a:t>
                </a:r>
              </a:p>
            </p:txBody>
          </p:sp>
        </mc:Fallback>
      </mc:AlternateContent>
    </p:spTree>
    <p:extLst>
      <p:ext uri="{BB962C8B-B14F-4D97-AF65-F5344CB8AC3E}">
        <p14:creationId xmlns:p14="http://schemas.microsoft.com/office/powerpoint/2010/main" val="36661474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CDBD-A901-40EC-B43E-3DDE4E77955A}"/>
              </a:ext>
            </a:extLst>
          </p:cNvPr>
          <p:cNvSpPr>
            <a:spLocks noGrp="1"/>
          </p:cNvSpPr>
          <p:nvPr>
            <p:ph type="title"/>
          </p:nvPr>
        </p:nvSpPr>
        <p:spPr>
          <a:xfrm>
            <a:off x="707231" y="228600"/>
            <a:ext cx="10777537" cy="615553"/>
          </a:xfrm>
        </p:spPr>
        <p:txBody>
          <a:bodyPr/>
          <a:lstStyle/>
          <a:p>
            <a:r>
              <a:rPr lang="en-IN" sz="4000" dirty="0"/>
              <a:t>How To make Time series Stationary</a:t>
            </a:r>
          </a:p>
        </p:txBody>
      </p:sp>
      <p:sp>
        <p:nvSpPr>
          <p:cNvPr id="5" name="TextBox 4">
            <a:extLst>
              <a:ext uri="{FF2B5EF4-FFF2-40B4-BE49-F238E27FC236}">
                <a16:creationId xmlns:a16="http://schemas.microsoft.com/office/drawing/2014/main" id="{FACB8AE2-8909-47A5-8B13-A784E8669829}"/>
              </a:ext>
            </a:extLst>
          </p:cNvPr>
          <p:cNvSpPr txBox="1"/>
          <p:nvPr/>
        </p:nvSpPr>
        <p:spPr>
          <a:xfrm>
            <a:off x="533400" y="1308080"/>
            <a:ext cx="10515600" cy="4801314"/>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Differencing:</a:t>
            </a:r>
            <a:r>
              <a:rPr lang="en-US" dirty="0">
                <a:latin typeface="Verdana" panose="020B0604030504040204" pitchFamily="34" charset="0"/>
                <a:ea typeface="Verdana" panose="020B0604030504040204" pitchFamily="34" charset="0"/>
              </a:rPr>
              <a:t> Subtract the previous observation from the current observation to remove trends or seasonality.</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Log Transformation: </a:t>
            </a:r>
            <a:r>
              <a:rPr lang="en-US" dirty="0">
                <a:latin typeface="Verdana" panose="020B0604030504040204" pitchFamily="34" charset="0"/>
                <a:ea typeface="Verdana" panose="020B0604030504040204" pitchFamily="34" charset="0"/>
              </a:rPr>
              <a:t>Apply a logarithm to the series to stabilize variance and reduce trend effects.</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Seasonal Differencing: </a:t>
            </a:r>
            <a:r>
              <a:rPr lang="en-US" dirty="0">
                <a:latin typeface="Verdana" panose="020B0604030504040204" pitchFamily="34" charset="0"/>
                <a:ea typeface="Verdana" panose="020B0604030504040204" pitchFamily="34" charset="0"/>
              </a:rPr>
              <a:t>Subtract the value from the same period in the previous cycle (e.g., the value 12 months ago in monthly data).</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Decomposition: </a:t>
            </a:r>
            <a:r>
              <a:rPr lang="en-US" dirty="0">
                <a:latin typeface="Verdana" panose="020B0604030504040204" pitchFamily="34" charset="0"/>
                <a:ea typeface="Verdana" panose="020B0604030504040204" pitchFamily="34" charset="0"/>
              </a:rPr>
              <a:t>Break the series into trend, seasonality, and residual components and remove the trend and/or seasonality.</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Moving Average: </a:t>
            </a:r>
            <a:r>
              <a:rPr lang="en-US" dirty="0">
                <a:latin typeface="Verdana" panose="020B0604030504040204" pitchFamily="34" charset="0"/>
                <a:ea typeface="Verdana" panose="020B0604030504040204" pitchFamily="34" charset="0"/>
              </a:rPr>
              <a:t>Apply a moving average to smooth out short-term fluctuations and highlight longer-term trends.</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Transformation: </a:t>
            </a:r>
            <a:r>
              <a:rPr lang="en-US" dirty="0">
                <a:latin typeface="Verdana" panose="020B0604030504040204" pitchFamily="34" charset="0"/>
                <a:ea typeface="Verdana" panose="020B0604030504040204" pitchFamily="34" charset="0"/>
              </a:rPr>
              <a:t>Apply other mathematical transformations like square root or Box-Cox transformation to stabilize variance.</a:t>
            </a:r>
          </a:p>
        </p:txBody>
      </p:sp>
    </p:spTree>
    <p:extLst>
      <p:ext uri="{BB962C8B-B14F-4D97-AF65-F5344CB8AC3E}">
        <p14:creationId xmlns:p14="http://schemas.microsoft.com/office/powerpoint/2010/main" val="273785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3281" y="701547"/>
            <a:ext cx="2866390" cy="817880"/>
          </a:xfrm>
          <a:prstGeom prst="rect">
            <a:avLst/>
          </a:prstGeom>
        </p:spPr>
        <p:txBody>
          <a:bodyPr vert="horz" wrap="square" lIns="0" tIns="12700" rIns="0" bIns="0" rtlCol="0">
            <a:spAutoFit/>
          </a:bodyPr>
          <a:lstStyle/>
          <a:p>
            <a:pPr marL="12700">
              <a:lnSpc>
                <a:spcPct val="100000"/>
              </a:lnSpc>
              <a:spcBef>
                <a:spcPts val="100"/>
              </a:spcBef>
            </a:pPr>
            <a:r>
              <a:rPr sz="5200" spc="-484" dirty="0"/>
              <a:t>Contents</a:t>
            </a:r>
            <a:endParaRPr sz="5200"/>
          </a:p>
        </p:txBody>
      </p:sp>
      <p:grpSp>
        <p:nvGrpSpPr>
          <p:cNvPr id="3" name="object 3"/>
          <p:cNvGrpSpPr/>
          <p:nvPr/>
        </p:nvGrpSpPr>
        <p:grpSpPr>
          <a:xfrm>
            <a:off x="2883000" y="2201293"/>
            <a:ext cx="2196465" cy="2196465"/>
            <a:chOff x="2883000" y="2201293"/>
            <a:chExt cx="2196465" cy="2196465"/>
          </a:xfrm>
        </p:grpSpPr>
        <p:sp>
          <p:nvSpPr>
            <p:cNvPr id="4" name="object 4"/>
            <p:cNvSpPr/>
            <p:nvPr/>
          </p:nvSpPr>
          <p:spPr>
            <a:xfrm>
              <a:off x="2883000" y="2201293"/>
              <a:ext cx="2196465" cy="2196465"/>
            </a:xfrm>
            <a:custGeom>
              <a:avLst/>
              <a:gdLst/>
              <a:ahLst/>
              <a:cxnLst/>
              <a:rect l="l" t="t" r="r" b="b"/>
              <a:pathLst>
                <a:path w="2196465" h="2196465">
                  <a:moveTo>
                    <a:pt x="2196000" y="0"/>
                  </a:moveTo>
                  <a:lnTo>
                    <a:pt x="652805" y="0"/>
                  </a:lnTo>
                  <a:lnTo>
                    <a:pt x="604085" y="1790"/>
                  </a:lnTo>
                  <a:lnTo>
                    <a:pt x="556338" y="7078"/>
                  </a:lnTo>
                  <a:lnTo>
                    <a:pt x="509689" y="15736"/>
                  </a:lnTo>
                  <a:lnTo>
                    <a:pt x="464266" y="27639"/>
                  </a:lnTo>
                  <a:lnTo>
                    <a:pt x="420193" y="42660"/>
                  </a:lnTo>
                  <a:lnTo>
                    <a:pt x="377598" y="60673"/>
                  </a:lnTo>
                  <a:lnTo>
                    <a:pt x="336607" y="81552"/>
                  </a:lnTo>
                  <a:lnTo>
                    <a:pt x="297345" y="105170"/>
                  </a:lnTo>
                  <a:lnTo>
                    <a:pt x="259940" y="131402"/>
                  </a:lnTo>
                  <a:lnTo>
                    <a:pt x="224516" y="160121"/>
                  </a:lnTo>
                  <a:lnTo>
                    <a:pt x="191201" y="191201"/>
                  </a:lnTo>
                  <a:lnTo>
                    <a:pt x="160121" y="224516"/>
                  </a:lnTo>
                  <a:lnTo>
                    <a:pt x="131402" y="259940"/>
                  </a:lnTo>
                  <a:lnTo>
                    <a:pt x="105170"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3" y="2195998"/>
                  </a:lnTo>
                  <a:lnTo>
                    <a:pt x="1591913" y="2194208"/>
                  </a:lnTo>
                  <a:lnTo>
                    <a:pt x="1639660" y="2188920"/>
                  </a:lnTo>
                  <a:lnTo>
                    <a:pt x="1686309" y="2180262"/>
                  </a:lnTo>
                  <a:lnTo>
                    <a:pt x="1731732" y="2168359"/>
                  </a:lnTo>
                  <a:lnTo>
                    <a:pt x="1775805" y="2153338"/>
                  </a:lnTo>
                  <a:lnTo>
                    <a:pt x="1818400" y="2135325"/>
                  </a:lnTo>
                  <a:lnTo>
                    <a:pt x="1859391" y="2114446"/>
                  </a:lnTo>
                  <a:lnTo>
                    <a:pt x="1898653" y="2090828"/>
                  </a:lnTo>
                  <a:lnTo>
                    <a:pt x="1936059" y="2064596"/>
                  </a:lnTo>
                  <a:lnTo>
                    <a:pt x="1971482" y="2035877"/>
                  </a:lnTo>
                  <a:lnTo>
                    <a:pt x="2004797" y="2004796"/>
                  </a:lnTo>
                  <a:lnTo>
                    <a:pt x="2035877" y="1971482"/>
                  </a:lnTo>
                  <a:lnTo>
                    <a:pt x="2064596"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5" name="object 5"/>
            <p:cNvPicPr/>
            <p:nvPr/>
          </p:nvPicPr>
          <p:blipFill>
            <a:blip r:embed="rId2" cstate="print"/>
            <a:stretch>
              <a:fillRect/>
            </a:stretch>
          </p:blipFill>
          <p:spPr>
            <a:xfrm>
              <a:off x="3349752" y="2667000"/>
              <a:ext cx="1261872" cy="1264920"/>
            </a:xfrm>
            <a:prstGeom prst="rect">
              <a:avLst/>
            </a:prstGeom>
          </p:spPr>
        </p:pic>
      </p:grpSp>
      <p:sp>
        <p:nvSpPr>
          <p:cNvPr id="6" name="object 6"/>
          <p:cNvSpPr txBox="1"/>
          <p:nvPr/>
        </p:nvSpPr>
        <p:spPr>
          <a:xfrm>
            <a:off x="2442362" y="5068823"/>
            <a:ext cx="3077845" cy="732790"/>
          </a:xfrm>
          <a:prstGeom prst="rect">
            <a:avLst/>
          </a:prstGeom>
        </p:spPr>
        <p:txBody>
          <a:bodyPr vert="horz" wrap="square" lIns="0" tIns="6350" rIns="0" bIns="0" rtlCol="0">
            <a:spAutoFit/>
          </a:bodyPr>
          <a:lstStyle/>
          <a:p>
            <a:pPr marL="144780" marR="5080" indent="-132715">
              <a:lnSpc>
                <a:spcPct val="101699"/>
              </a:lnSpc>
              <a:spcBef>
                <a:spcPts val="50"/>
              </a:spcBef>
            </a:pPr>
            <a:r>
              <a:rPr sz="2300" spc="-140" dirty="0">
                <a:solidFill>
                  <a:srgbClr val="4F81BD"/>
                </a:solidFill>
                <a:latin typeface="Verdana"/>
                <a:cs typeface="Verdana"/>
              </a:rPr>
              <a:t>BREAKING</a:t>
            </a:r>
            <a:r>
              <a:rPr sz="2300" spc="-155" dirty="0">
                <a:solidFill>
                  <a:srgbClr val="4F81BD"/>
                </a:solidFill>
                <a:latin typeface="Verdana"/>
                <a:cs typeface="Verdana"/>
              </a:rPr>
              <a:t> </a:t>
            </a:r>
            <a:r>
              <a:rPr sz="2300" spc="-235" dirty="0">
                <a:solidFill>
                  <a:srgbClr val="4F81BD"/>
                </a:solidFill>
                <a:latin typeface="Verdana"/>
                <a:cs typeface="Verdana"/>
              </a:rPr>
              <a:t>TIME</a:t>
            </a:r>
            <a:r>
              <a:rPr sz="2300" spc="-150" dirty="0">
                <a:solidFill>
                  <a:srgbClr val="4F81BD"/>
                </a:solidFill>
                <a:latin typeface="Verdana"/>
                <a:cs typeface="Verdana"/>
              </a:rPr>
              <a:t> </a:t>
            </a:r>
            <a:r>
              <a:rPr sz="2300" spc="-345" dirty="0">
                <a:solidFill>
                  <a:srgbClr val="4F81BD"/>
                </a:solidFill>
                <a:latin typeface="Verdana"/>
                <a:cs typeface="Verdana"/>
              </a:rPr>
              <a:t>SERIES </a:t>
            </a:r>
            <a:r>
              <a:rPr sz="2300" spc="-185" dirty="0">
                <a:solidFill>
                  <a:srgbClr val="4F81BD"/>
                </a:solidFill>
                <a:latin typeface="Verdana"/>
                <a:cs typeface="Verdana"/>
              </a:rPr>
              <a:t>INTO</a:t>
            </a:r>
            <a:r>
              <a:rPr sz="2300" spc="-170" dirty="0">
                <a:solidFill>
                  <a:srgbClr val="4F81BD"/>
                </a:solidFill>
                <a:latin typeface="Verdana"/>
                <a:cs typeface="Verdana"/>
              </a:rPr>
              <a:t> </a:t>
            </a:r>
            <a:r>
              <a:rPr sz="2300" spc="-10" dirty="0">
                <a:solidFill>
                  <a:srgbClr val="4F81BD"/>
                </a:solidFill>
                <a:latin typeface="Verdana"/>
                <a:cs typeface="Verdana"/>
              </a:rPr>
              <a:t>COMPONENTS</a:t>
            </a:r>
            <a:endParaRPr sz="2300">
              <a:latin typeface="Verdana"/>
              <a:cs typeface="Verdana"/>
            </a:endParaRPr>
          </a:p>
        </p:txBody>
      </p:sp>
      <p:grpSp>
        <p:nvGrpSpPr>
          <p:cNvPr id="7" name="object 7"/>
          <p:cNvGrpSpPr/>
          <p:nvPr/>
        </p:nvGrpSpPr>
        <p:grpSpPr>
          <a:xfrm>
            <a:off x="7112999" y="2201293"/>
            <a:ext cx="2196465" cy="2196465"/>
            <a:chOff x="7112999" y="2201293"/>
            <a:chExt cx="2196465" cy="2196465"/>
          </a:xfrm>
        </p:grpSpPr>
        <p:sp>
          <p:nvSpPr>
            <p:cNvPr id="8" name="object 8"/>
            <p:cNvSpPr/>
            <p:nvPr/>
          </p:nvSpPr>
          <p:spPr>
            <a:xfrm>
              <a:off x="7112999" y="2201293"/>
              <a:ext cx="2196465" cy="2196465"/>
            </a:xfrm>
            <a:custGeom>
              <a:avLst/>
              <a:gdLst/>
              <a:ahLst/>
              <a:cxnLst/>
              <a:rect l="l" t="t" r="r" b="b"/>
              <a:pathLst>
                <a:path w="2196465" h="2196465">
                  <a:moveTo>
                    <a:pt x="2196000" y="0"/>
                  </a:moveTo>
                  <a:lnTo>
                    <a:pt x="652805" y="0"/>
                  </a:lnTo>
                  <a:lnTo>
                    <a:pt x="604085" y="1790"/>
                  </a:lnTo>
                  <a:lnTo>
                    <a:pt x="556338" y="7078"/>
                  </a:lnTo>
                  <a:lnTo>
                    <a:pt x="509690" y="15736"/>
                  </a:lnTo>
                  <a:lnTo>
                    <a:pt x="464266" y="27639"/>
                  </a:lnTo>
                  <a:lnTo>
                    <a:pt x="420194" y="42660"/>
                  </a:lnTo>
                  <a:lnTo>
                    <a:pt x="377599" y="60673"/>
                  </a:lnTo>
                  <a:lnTo>
                    <a:pt x="336607" y="81552"/>
                  </a:lnTo>
                  <a:lnTo>
                    <a:pt x="297346" y="105170"/>
                  </a:lnTo>
                  <a:lnTo>
                    <a:pt x="259940" y="131402"/>
                  </a:lnTo>
                  <a:lnTo>
                    <a:pt x="224517" y="160121"/>
                  </a:lnTo>
                  <a:lnTo>
                    <a:pt x="191202" y="191201"/>
                  </a:lnTo>
                  <a:lnTo>
                    <a:pt x="160122" y="224516"/>
                  </a:lnTo>
                  <a:lnTo>
                    <a:pt x="131403" y="259940"/>
                  </a:lnTo>
                  <a:lnTo>
                    <a:pt x="105171"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4" y="2195998"/>
                  </a:lnTo>
                  <a:lnTo>
                    <a:pt x="1591914" y="2194208"/>
                  </a:lnTo>
                  <a:lnTo>
                    <a:pt x="1639661" y="2188920"/>
                  </a:lnTo>
                  <a:lnTo>
                    <a:pt x="1686309" y="2180262"/>
                  </a:lnTo>
                  <a:lnTo>
                    <a:pt x="1731733" y="2168359"/>
                  </a:lnTo>
                  <a:lnTo>
                    <a:pt x="1775805" y="2153338"/>
                  </a:lnTo>
                  <a:lnTo>
                    <a:pt x="1818400" y="2135325"/>
                  </a:lnTo>
                  <a:lnTo>
                    <a:pt x="1859392" y="2114446"/>
                  </a:lnTo>
                  <a:lnTo>
                    <a:pt x="1898653" y="2090828"/>
                  </a:lnTo>
                  <a:lnTo>
                    <a:pt x="1936059" y="2064596"/>
                  </a:lnTo>
                  <a:lnTo>
                    <a:pt x="1971482" y="2035877"/>
                  </a:lnTo>
                  <a:lnTo>
                    <a:pt x="2004797" y="2004796"/>
                  </a:lnTo>
                  <a:lnTo>
                    <a:pt x="2035877" y="1971482"/>
                  </a:lnTo>
                  <a:lnTo>
                    <a:pt x="2064597"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9" name="object 9"/>
            <p:cNvPicPr/>
            <p:nvPr/>
          </p:nvPicPr>
          <p:blipFill>
            <a:blip r:embed="rId3" cstate="print"/>
            <a:stretch>
              <a:fillRect/>
            </a:stretch>
          </p:blipFill>
          <p:spPr>
            <a:xfrm>
              <a:off x="7580375" y="2667000"/>
              <a:ext cx="1261872" cy="1264920"/>
            </a:xfrm>
            <a:prstGeom prst="rect">
              <a:avLst/>
            </a:prstGeom>
          </p:spPr>
        </p:pic>
      </p:grpSp>
      <p:sp>
        <p:nvSpPr>
          <p:cNvPr id="10" name="object 10"/>
          <p:cNvSpPr txBox="1"/>
          <p:nvPr/>
        </p:nvSpPr>
        <p:spPr>
          <a:xfrm>
            <a:off x="6810221" y="5068823"/>
            <a:ext cx="2802255" cy="375920"/>
          </a:xfrm>
          <a:prstGeom prst="rect">
            <a:avLst/>
          </a:prstGeom>
        </p:spPr>
        <p:txBody>
          <a:bodyPr vert="horz" wrap="square" lIns="0" tIns="12700" rIns="0" bIns="0" rtlCol="0">
            <a:spAutoFit/>
          </a:bodyPr>
          <a:lstStyle/>
          <a:p>
            <a:pPr marL="12700">
              <a:lnSpc>
                <a:spcPct val="100000"/>
              </a:lnSpc>
              <a:spcBef>
                <a:spcPts val="100"/>
              </a:spcBef>
            </a:pPr>
            <a:r>
              <a:rPr sz="2300" spc="-114" dirty="0">
                <a:solidFill>
                  <a:srgbClr val="4F81BD"/>
                </a:solidFill>
                <a:latin typeface="Verdana"/>
                <a:cs typeface="Verdana"/>
              </a:rPr>
              <a:t>WHY</a:t>
            </a:r>
            <a:r>
              <a:rPr sz="2300" spc="-165" dirty="0">
                <a:solidFill>
                  <a:srgbClr val="4F81BD"/>
                </a:solidFill>
                <a:latin typeface="Verdana"/>
                <a:cs typeface="Verdana"/>
              </a:rPr>
              <a:t> </a:t>
            </a:r>
            <a:r>
              <a:rPr sz="2300" spc="-445" dirty="0">
                <a:solidFill>
                  <a:srgbClr val="4F81BD"/>
                </a:solidFill>
                <a:latin typeface="Verdana"/>
                <a:cs typeface="Verdana"/>
              </a:rPr>
              <a:t>IS</a:t>
            </a:r>
            <a:r>
              <a:rPr sz="2300" spc="-160" dirty="0">
                <a:solidFill>
                  <a:srgbClr val="4F81BD"/>
                </a:solidFill>
                <a:latin typeface="Verdana"/>
                <a:cs typeface="Verdana"/>
              </a:rPr>
              <a:t> </a:t>
            </a:r>
            <a:r>
              <a:rPr sz="2300" spc="-380" dirty="0">
                <a:solidFill>
                  <a:srgbClr val="4F81BD"/>
                </a:solidFill>
                <a:latin typeface="Verdana"/>
                <a:cs typeface="Verdana"/>
              </a:rPr>
              <a:t>THIS</a:t>
            </a:r>
            <a:r>
              <a:rPr sz="2300" spc="-160" dirty="0">
                <a:solidFill>
                  <a:srgbClr val="4F81BD"/>
                </a:solidFill>
                <a:latin typeface="Verdana"/>
                <a:cs typeface="Verdana"/>
              </a:rPr>
              <a:t> </a:t>
            </a:r>
            <a:r>
              <a:rPr sz="2300" spc="-175" dirty="0">
                <a:solidFill>
                  <a:srgbClr val="4F81BD"/>
                </a:solidFill>
                <a:latin typeface="Verdana"/>
                <a:cs typeface="Verdana"/>
              </a:rPr>
              <a:t>USEFUL?</a:t>
            </a:r>
            <a:endParaRPr sz="2300">
              <a:latin typeface="Verdana"/>
              <a:cs typeface="Verdana"/>
            </a:endParaRPr>
          </a:p>
        </p:txBody>
      </p:sp>
      <p:sp>
        <p:nvSpPr>
          <p:cNvPr id="11" name="object 11"/>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z="1200" spc="-50" dirty="0">
                <a:solidFill>
                  <a:srgbClr val="7F7F7F"/>
                </a:solidFill>
                <a:latin typeface="Verdana"/>
                <a:cs typeface="Verdana"/>
              </a:rPr>
              <a:t>2</a:t>
            </a:fld>
            <a:endParaRPr sz="1200">
              <a:latin typeface="Verdana"/>
              <a:cs typeface="Verdan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46539" y="1569212"/>
            <a:ext cx="5865495" cy="812165"/>
          </a:xfrm>
          <a:prstGeom prst="rect">
            <a:avLst/>
          </a:prstGeom>
        </p:spPr>
        <p:txBody>
          <a:bodyPr vert="horz" wrap="square" lIns="0" tIns="12700" rIns="0" bIns="0" rtlCol="0">
            <a:spAutoFit/>
          </a:bodyPr>
          <a:lstStyle/>
          <a:p>
            <a:pPr marL="50800" marR="5080" indent="-38100">
              <a:lnSpc>
                <a:spcPct val="107500"/>
              </a:lnSpc>
              <a:spcBef>
                <a:spcPts val="100"/>
              </a:spcBef>
            </a:pPr>
            <a:r>
              <a:rPr sz="2400" spc="-175" dirty="0">
                <a:latin typeface="Verdana"/>
                <a:cs typeface="Verdana"/>
              </a:rPr>
              <a:t>y(t) </a:t>
            </a:r>
            <a:r>
              <a:rPr sz="2400" spc="-515" dirty="0">
                <a:latin typeface="Verdana"/>
                <a:cs typeface="Verdana"/>
              </a:rPr>
              <a:t>=</a:t>
            </a:r>
            <a:r>
              <a:rPr sz="2400" spc="-175" dirty="0">
                <a:latin typeface="Verdana"/>
                <a:cs typeface="Verdana"/>
              </a:rPr>
              <a:t> </a:t>
            </a:r>
            <a:r>
              <a:rPr sz="2400" spc="-105" dirty="0">
                <a:latin typeface="Verdana"/>
                <a:cs typeface="Verdana"/>
              </a:rPr>
              <a:t>trend(t)</a:t>
            </a:r>
            <a:r>
              <a:rPr sz="2400" spc="-170" dirty="0">
                <a:latin typeface="Verdana"/>
                <a:cs typeface="Verdana"/>
              </a:rPr>
              <a:t> </a:t>
            </a:r>
            <a:r>
              <a:rPr sz="2400" spc="-515" dirty="0">
                <a:latin typeface="Verdana"/>
                <a:cs typeface="Verdana"/>
              </a:rPr>
              <a:t>+</a:t>
            </a:r>
            <a:r>
              <a:rPr sz="2400" spc="-180" dirty="0">
                <a:latin typeface="Verdana"/>
                <a:cs typeface="Verdana"/>
              </a:rPr>
              <a:t> </a:t>
            </a:r>
            <a:r>
              <a:rPr sz="2400" spc="-40" dirty="0">
                <a:latin typeface="Verdana"/>
                <a:cs typeface="Verdana"/>
              </a:rPr>
              <a:t>seasonal</a:t>
            </a:r>
            <a:r>
              <a:rPr sz="2400" spc="-175" dirty="0">
                <a:latin typeface="Verdana"/>
                <a:cs typeface="Verdana"/>
              </a:rPr>
              <a:t> </a:t>
            </a:r>
            <a:r>
              <a:rPr sz="2400" spc="-195" dirty="0">
                <a:latin typeface="Verdana"/>
                <a:cs typeface="Verdana"/>
              </a:rPr>
              <a:t>(t)</a:t>
            </a:r>
            <a:r>
              <a:rPr sz="2400" spc="-170" dirty="0">
                <a:latin typeface="Verdana"/>
                <a:cs typeface="Verdana"/>
              </a:rPr>
              <a:t> </a:t>
            </a:r>
            <a:r>
              <a:rPr sz="2400" spc="-515" dirty="0">
                <a:latin typeface="Verdana"/>
                <a:cs typeface="Verdana"/>
              </a:rPr>
              <a:t>+</a:t>
            </a:r>
            <a:r>
              <a:rPr sz="2400" spc="-175" dirty="0">
                <a:latin typeface="Verdana"/>
                <a:cs typeface="Verdana"/>
              </a:rPr>
              <a:t> </a:t>
            </a:r>
            <a:r>
              <a:rPr sz="2400" spc="-95" dirty="0">
                <a:latin typeface="Verdana"/>
                <a:cs typeface="Verdana"/>
              </a:rPr>
              <a:t>residual(t) </a:t>
            </a:r>
            <a:r>
              <a:rPr sz="2400" spc="-175" dirty="0">
                <a:latin typeface="Verdana"/>
                <a:cs typeface="Verdana"/>
              </a:rPr>
              <a:t>y(t) </a:t>
            </a:r>
            <a:r>
              <a:rPr sz="2400" spc="-515" dirty="0">
                <a:latin typeface="Verdana"/>
                <a:cs typeface="Verdana"/>
              </a:rPr>
              <a:t>=</a:t>
            </a:r>
            <a:r>
              <a:rPr sz="2400" spc="-180" dirty="0">
                <a:latin typeface="Verdana"/>
                <a:cs typeface="Verdana"/>
              </a:rPr>
              <a:t> </a:t>
            </a:r>
            <a:r>
              <a:rPr sz="2400" spc="-105" dirty="0">
                <a:latin typeface="Verdana"/>
                <a:cs typeface="Verdana"/>
              </a:rPr>
              <a:t>trend(t)</a:t>
            </a:r>
            <a:r>
              <a:rPr sz="2400" spc="-170" dirty="0">
                <a:latin typeface="Verdana"/>
                <a:cs typeface="Verdana"/>
              </a:rPr>
              <a:t> </a:t>
            </a:r>
            <a:r>
              <a:rPr sz="2400" spc="-285" dirty="0">
                <a:latin typeface="Verdana"/>
                <a:cs typeface="Verdana"/>
              </a:rPr>
              <a:t>x</a:t>
            </a:r>
            <a:r>
              <a:rPr sz="2400" spc="-175" dirty="0">
                <a:latin typeface="Verdana"/>
                <a:cs typeface="Verdana"/>
              </a:rPr>
              <a:t> </a:t>
            </a:r>
            <a:r>
              <a:rPr sz="2400" spc="-40" dirty="0">
                <a:latin typeface="Verdana"/>
                <a:cs typeface="Verdana"/>
              </a:rPr>
              <a:t>seasonal</a:t>
            </a:r>
            <a:r>
              <a:rPr sz="2400" spc="-175" dirty="0">
                <a:latin typeface="Verdana"/>
                <a:cs typeface="Verdana"/>
              </a:rPr>
              <a:t> </a:t>
            </a:r>
            <a:r>
              <a:rPr sz="2400" spc="-195" dirty="0">
                <a:latin typeface="Verdana"/>
                <a:cs typeface="Verdana"/>
              </a:rPr>
              <a:t>(t)</a:t>
            </a:r>
            <a:r>
              <a:rPr sz="2400" spc="-175" dirty="0">
                <a:latin typeface="Verdana"/>
                <a:cs typeface="Verdana"/>
              </a:rPr>
              <a:t> </a:t>
            </a:r>
            <a:r>
              <a:rPr sz="2400" spc="-285" dirty="0">
                <a:latin typeface="Verdana"/>
                <a:cs typeface="Verdana"/>
              </a:rPr>
              <a:t>x</a:t>
            </a:r>
            <a:r>
              <a:rPr sz="2400" spc="-170" dirty="0">
                <a:latin typeface="Verdana"/>
                <a:cs typeface="Verdana"/>
              </a:rPr>
              <a:t> </a:t>
            </a:r>
            <a:r>
              <a:rPr sz="2400" spc="-65" dirty="0">
                <a:latin typeface="Verdana"/>
                <a:cs typeface="Verdana"/>
              </a:rPr>
              <a:t>residual(t)</a:t>
            </a:r>
            <a:endParaRPr sz="2400">
              <a:latin typeface="Verdana"/>
              <a:cs typeface="Verdana"/>
            </a:endParaRPr>
          </a:p>
        </p:txBody>
      </p:sp>
      <p:sp>
        <p:nvSpPr>
          <p:cNvPr id="3" name="object 3"/>
          <p:cNvSpPr txBox="1"/>
          <p:nvPr/>
        </p:nvSpPr>
        <p:spPr>
          <a:xfrm>
            <a:off x="381000" y="298195"/>
            <a:ext cx="11277600" cy="520207"/>
          </a:xfrm>
          <a:prstGeom prst="rect">
            <a:avLst/>
          </a:prstGeom>
        </p:spPr>
        <p:txBody>
          <a:bodyPr vert="horz" wrap="square" lIns="0" tIns="635" rIns="0" bIns="0" rtlCol="0">
            <a:spAutoFit/>
          </a:bodyPr>
          <a:lstStyle/>
          <a:p>
            <a:pPr marL="3584575" marR="5080" indent="-3571875">
              <a:lnSpc>
                <a:spcPct val="102200"/>
              </a:lnSpc>
              <a:spcBef>
                <a:spcPts val="5"/>
              </a:spcBef>
            </a:pPr>
            <a:r>
              <a:rPr sz="3600" b="1" spc="-475" dirty="0">
                <a:latin typeface="Verdana"/>
                <a:cs typeface="Verdana"/>
              </a:rPr>
              <a:t>Time</a:t>
            </a:r>
            <a:r>
              <a:rPr sz="3600" b="1" spc="-210" dirty="0">
                <a:latin typeface="Verdana"/>
                <a:cs typeface="Verdana"/>
              </a:rPr>
              <a:t> </a:t>
            </a:r>
            <a:r>
              <a:rPr sz="3600" b="1" spc="-390" dirty="0">
                <a:latin typeface="Verdana"/>
                <a:cs typeface="Verdana"/>
              </a:rPr>
              <a:t>series</a:t>
            </a:r>
            <a:r>
              <a:rPr sz="3600" b="1" spc="-200" dirty="0">
                <a:latin typeface="Verdana"/>
                <a:cs typeface="Verdana"/>
              </a:rPr>
              <a:t> </a:t>
            </a:r>
            <a:r>
              <a:rPr sz="3600" b="1" spc="-305" dirty="0">
                <a:latin typeface="Verdana"/>
                <a:cs typeface="Verdana"/>
              </a:rPr>
              <a:t>components:</a:t>
            </a:r>
            <a:r>
              <a:rPr sz="3600" b="1" spc="-200" dirty="0">
                <a:latin typeface="Verdana"/>
                <a:cs typeface="Verdana"/>
              </a:rPr>
              <a:t> </a:t>
            </a:r>
            <a:r>
              <a:rPr sz="3600" b="1" spc="-400" dirty="0">
                <a:latin typeface="Verdana"/>
                <a:cs typeface="Verdana"/>
              </a:rPr>
              <a:t>Bringing</a:t>
            </a:r>
            <a:r>
              <a:rPr sz="3600" b="1" spc="-204" dirty="0">
                <a:latin typeface="Verdana"/>
                <a:cs typeface="Verdana"/>
              </a:rPr>
              <a:t> </a:t>
            </a:r>
            <a:r>
              <a:rPr sz="3600" b="1" spc="-475" dirty="0">
                <a:latin typeface="Verdana"/>
                <a:cs typeface="Verdana"/>
              </a:rPr>
              <a:t>it</a:t>
            </a:r>
            <a:r>
              <a:rPr sz="3600" b="1" spc="-210" dirty="0">
                <a:latin typeface="Verdana"/>
                <a:cs typeface="Verdana"/>
              </a:rPr>
              <a:t> </a:t>
            </a:r>
            <a:r>
              <a:rPr sz="3600" b="1" spc="-20" dirty="0">
                <a:latin typeface="Verdana"/>
                <a:cs typeface="Verdana"/>
              </a:rPr>
              <a:t>back </a:t>
            </a:r>
            <a:r>
              <a:rPr sz="3600" b="1" spc="-360" dirty="0">
                <a:latin typeface="Verdana"/>
                <a:cs typeface="Verdana"/>
              </a:rPr>
              <a:t>together</a:t>
            </a:r>
            <a:endParaRPr sz="3600" dirty="0">
              <a:latin typeface="Verdana"/>
              <a:cs typeface="Verdana"/>
            </a:endParaRPr>
          </a:p>
        </p:txBody>
      </p:sp>
      <p:pic>
        <p:nvPicPr>
          <p:cNvPr id="4" name="object 4"/>
          <p:cNvPicPr/>
          <p:nvPr/>
        </p:nvPicPr>
        <p:blipFill>
          <a:blip r:embed="rId2" cstate="print"/>
          <a:stretch>
            <a:fillRect/>
          </a:stretch>
        </p:blipFill>
        <p:spPr>
          <a:xfrm>
            <a:off x="1289518" y="3146549"/>
            <a:ext cx="9381313" cy="3006103"/>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pc="-25" dirty="0"/>
              <a:t>20</a:t>
            </a:fld>
            <a:endParaRPr spc="-25"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16BB-8922-4BA2-86B0-C9336EE5DABD}"/>
              </a:ext>
            </a:extLst>
          </p:cNvPr>
          <p:cNvSpPr>
            <a:spLocks noGrp="1"/>
          </p:cNvSpPr>
          <p:nvPr>
            <p:ph type="title"/>
          </p:nvPr>
        </p:nvSpPr>
        <p:spPr>
          <a:xfrm>
            <a:off x="707231" y="76200"/>
            <a:ext cx="10777537" cy="677108"/>
          </a:xfrm>
        </p:spPr>
        <p:txBody>
          <a:bodyPr/>
          <a:lstStyle/>
          <a:p>
            <a:r>
              <a:rPr lang="en-IN" dirty="0"/>
              <a:t>              Differencing</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A31EC2-89B9-4165-ACFF-DE4913159C3E}"/>
                  </a:ext>
                </a:extLst>
              </p:cNvPr>
              <p:cNvSpPr txBox="1"/>
              <p:nvPr/>
            </p:nvSpPr>
            <p:spPr>
              <a:xfrm>
                <a:off x="707231" y="1066800"/>
                <a:ext cx="11027569" cy="2131994"/>
              </a:xfrm>
              <a:prstGeom prst="rect">
                <a:avLst/>
              </a:prstGeom>
              <a:noFill/>
            </p:spPr>
            <p:txBody>
              <a:bodyPr wrap="square">
                <a:spAutoFit/>
              </a:bodyPr>
              <a:lstStyle/>
              <a:p>
                <a:r>
                  <a:rPr lang="en-IN" sz="2400" dirty="0">
                    <a:latin typeface="Verdana" panose="020B0604030504040204" pitchFamily="34" charset="0"/>
                    <a:ea typeface="Verdana" panose="020B0604030504040204" pitchFamily="34" charset="0"/>
                  </a:rPr>
                  <a:t>If </a:t>
                </a:r>
                <a14:m>
                  <m:oMath xmlns:m="http://schemas.openxmlformats.org/officeDocument/2006/math">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𝒚</m:t>
                        </m:r>
                      </m:e>
                      <m:sub>
                        <m:r>
                          <a:rPr lang="en-IN" sz="2400" b="1" i="1" smtClean="0">
                            <a:latin typeface="Cambria Math" panose="02040503050406030204" pitchFamily="18" charset="0"/>
                          </a:rPr>
                          <m:t>𝒕</m:t>
                        </m:r>
                      </m:sub>
                    </m:sSub>
                  </m:oMath>
                </a14:m>
                <a:r>
                  <a:rPr lang="en-IN" sz="2400" b="1" dirty="0">
                    <a:latin typeface="Verdana" panose="020B0604030504040204" pitchFamily="34" charset="0"/>
                    <a:ea typeface="Verdana" panose="020B0604030504040204" pitchFamily="34" charset="0"/>
                  </a:rPr>
                  <a:t> </a:t>
                </a:r>
                <a:r>
                  <a:rPr lang="en-IN" sz="2400" dirty="0">
                    <a:latin typeface="Verdana" panose="020B0604030504040204" pitchFamily="34" charset="0"/>
                    <a:ea typeface="Verdana" panose="020B0604030504040204" pitchFamily="34" charset="0"/>
                  </a:rPr>
                  <a:t>represents the value of the time series at time </a:t>
                </a:r>
                <a14:m>
                  <m:oMath xmlns:m="http://schemas.openxmlformats.org/officeDocument/2006/math">
                    <m:r>
                      <a:rPr lang="en-IN" sz="2400" b="1" i="1" smtClean="0">
                        <a:latin typeface="Cambria Math" panose="02040503050406030204" pitchFamily="18" charset="0"/>
                      </a:rPr>
                      <m:t>𝒕</m:t>
                    </m:r>
                  </m:oMath>
                </a14:m>
                <a:r>
                  <a:rPr lang="en-IN" sz="2400" dirty="0">
                    <a:latin typeface="Verdana" panose="020B0604030504040204" pitchFamily="34" charset="0"/>
                    <a:ea typeface="Verdana" panose="020B0604030504040204" pitchFamily="34" charset="0"/>
                  </a:rPr>
                  <a:t>, </a:t>
                </a:r>
                <a:r>
                  <a:rPr lang="en-IN" sz="2400" dirty="0">
                    <a:solidFill>
                      <a:srgbClr val="FF0000"/>
                    </a:solidFill>
                    <a:latin typeface="Verdana" panose="020B0604030504040204" pitchFamily="34" charset="0"/>
                    <a:ea typeface="Verdana" panose="020B0604030504040204" pitchFamily="34" charset="0"/>
                  </a:rPr>
                  <a:t>the first-order </a:t>
                </a:r>
              </a:p>
              <a:p>
                <a:endParaRPr lang="en-IN" sz="2400" dirty="0">
                  <a:solidFill>
                    <a:srgbClr val="FF0000"/>
                  </a:solidFill>
                  <a:latin typeface="Verdana" panose="020B0604030504040204" pitchFamily="34" charset="0"/>
                  <a:ea typeface="Verdana" panose="020B0604030504040204" pitchFamily="34" charset="0"/>
                </a:endParaRPr>
              </a:p>
              <a:p>
                <a:r>
                  <a:rPr lang="en-IN" sz="2400" dirty="0">
                    <a:solidFill>
                      <a:srgbClr val="FF0000"/>
                    </a:solidFill>
                    <a:latin typeface="Verdana" panose="020B0604030504040204" pitchFamily="34" charset="0"/>
                    <a:ea typeface="Verdana" panose="020B0604030504040204" pitchFamily="34" charset="0"/>
                  </a:rPr>
                  <a:t>difference </a:t>
                </a:r>
                <a14:m>
                  <m:oMath xmlns:m="http://schemas.openxmlformats.org/officeDocument/2006/math">
                    <m:r>
                      <a:rPr lang="en-IN" sz="2400" b="1" i="1" smtClean="0">
                        <a:latin typeface="Cambria Math" panose="02040503050406030204" pitchFamily="18" charset="0"/>
                        <a:ea typeface="Cambria Math" panose="02040503050406030204" pitchFamily="18" charset="0"/>
                      </a:rPr>
                      <m:t>∆</m:t>
                    </m:r>
                    <m:sSub>
                      <m:sSubPr>
                        <m:ctrlPr>
                          <a:rPr lang="en-IN" sz="2400" b="1" i="1" smtClean="0">
                            <a:latin typeface="Cambria Math" panose="02040503050406030204" pitchFamily="18" charset="0"/>
                            <a:ea typeface="Cambria Math" panose="02040503050406030204" pitchFamily="18" charset="0"/>
                          </a:rPr>
                        </m:ctrlPr>
                      </m:sSubPr>
                      <m:e>
                        <m:r>
                          <a:rPr lang="en-IN" sz="2400" b="1" i="1" smtClean="0">
                            <a:latin typeface="Cambria Math" panose="02040503050406030204" pitchFamily="18" charset="0"/>
                            <a:ea typeface="Cambria Math" panose="02040503050406030204" pitchFamily="18" charset="0"/>
                          </a:rPr>
                          <m:t>𝒚</m:t>
                        </m:r>
                      </m:e>
                      <m:sub>
                        <m:r>
                          <a:rPr lang="en-IN" sz="2400" b="1" i="1" smtClean="0">
                            <a:latin typeface="Cambria Math" panose="02040503050406030204" pitchFamily="18" charset="0"/>
                            <a:ea typeface="Cambria Math" panose="02040503050406030204" pitchFamily="18" charset="0"/>
                          </a:rPr>
                          <m:t>𝒕</m:t>
                        </m:r>
                      </m:sub>
                    </m:sSub>
                  </m:oMath>
                </a14:m>
                <a:r>
                  <a:rPr lang="en-IN" sz="2400" dirty="0">
                    <a:latin typeface="Verdana" panose="020B0604030504040204" pitchFamily="34" charset="0"/>
                    <a:ea typeface="Verdana" panose="020B0604030504040204" pitchFamily="34" charset="0"/>
                  </a:rPr>
                  <a:t>​ is calculated as: </a:t>
                </a:r>
                <a14:m>
                  <m:oMath xmlns:m="http://schemas.openxmlformats.org/officeDocument/2006/math">
                    <m:r>
                      <a:rPr lang="en-IN" sz="2400" b="1" i="1" smtClean="0">
                        <a:latin typeface="Cambria Math" panose="02040503050406030204" pitchFamily="18" charset="0"/>
                        <a:ea typeface="Cambria Math" panose="02040503050406030204" pitchFamily="18" charset="0"/>
                      </a:rPr>
                      <m:t>∆</m:t>
                    </m:r>
                    <m:sSub>
                      <m:sSubPr>
                        <m:ctrlPr>
                          <a:rPr lang="en-IN" sz="2400" b="1" i="1" smtClean="0">
                            <a:latin typeface="Cambria Math" panose="02040503050406030204" pitchFamily="18" charset="0"/>
                            <a:ea typeface="Cambria Math" panose="02040503050406030204" pitchFamily="18" charset="0"/>
                          </a:rPr>
                        </m:ctrlPr>
                      </m:sSubPr>
                      <m:e>
                        <m:r>
                          <a:rPr lang="en-IN" sz="2400" b="1" i="1" smtClean="0">
                            <a:latin typeface="Cambria Math" panose="02040503050406030204" pitchFamily="18" charset="0"/>
                            <a:ea typeface="Cambria Math" panose="02040503050406030204" pitchFamily="18" charset="0"/>
                          </a:rPr>
                          <m:t>𝒚</m:t>
                        </m:r>
                      </m:e>
                      <m:sub>
                        <m:r>
                          <a:rPr lang="en-IN" sz="2400" b="1" i="1" smtClean="0">
                            <a:latin typeface="Cambria Math" panose="02040503050406030204" pitchFamily="18" charset="0"/>
                            <a:ea typeface="Cambria Math" panose="02040503050406030204" pitchFamily="18" charset="0"/>
                          </a:rPr>
                          <m:t>𝒕</m:t>
                        </m:r>
                      </m:sub>
                    </m:sSub>
                    <m:r>
                      <a:rPr lang="en-IN" sz="2400" b="1" i="1" smtClean="0">
                        <a:latin typeface="Cambria Math" panose="02040503050406030204" pitchFamily="18" charset="0"/>
                        <a:ea typeface="Cambria Math" panose="02040503050406030204" pitchFamily="18" charset="0"/>
                      </a:rPr>
                      <m:t>=</m:t>
                    </m:r>
                    <m:sSub>
                      <m:sSubPr>
                        <m:ctrlPr>
                          <a:rPr lang="en-IN" sz="2400" b="1" i="1" smtClean="0">
                            <a:latin typeface="Cambria Math" panose="02040503050406030204" pitchFamily="18" charset="0"/>
                            <a:ea typeface="Cambria Math" panose="02040503050406030204" pitchFamily="18" charset="0"/>
                          </a:rPr>
                        </m:ctrlPr>
                      </m:sSubPr>
                      <m:e>
                        <m:r>
                          <a:rPr lang="en-IN" sz="2400" b="1" i="1" smtClean="0">
                            <a:latin typeface="Cambria Math" panose="02040503050406030204" pitchFamily="18" charset="0"/>
                            <a:ea typeface="Cambria Math" panose="02040503050406030204" pitchFamily="18" charset="0"/>
                          </a:rPr>
                          <m:t>𝒚</m:t>
                        </m:r>
                      </m:e>
                      <m:sub>
                        <m:r>
                          <a:rPr lang="en-IN" sz="2400" b="1" i="1" smtClean="0">
                            <a:latin typeface="Cambria Math" panose="02040503050406030204" pitchFamily="18" charset="0"/>
                            <a:ea typeface="Cambria Math" panose="02040503050406030204" pitchFamily="18" charset="0"/>
                          </a:rPr>
                          <m:t>𝒕</m:t>
                        </m:r>
                      </m:sub>
                    </m:sSub>
                    <m:r>
                      <a:rPr lang="en-IN" sz="2400" b="1" i="1" smtClean="0">
                        <a:latin typeface="Cambria Math" panose="02040503050406030204" pitchFamily="18" charset="0"/>
                        <a:ea typeface="Cambria Math" panose="02040503050406030204" pitchFamily="18" charset="0"/>
                      </a:rPr>
                      <m:t>−</m:t>
                    </m:r>
                    <m:sSub>
                      <m:sSubPr>
                        <m:ctrlPr>
                          <a:rPr lang="en-IN" sz="2400" b="1" i="1" smtClean="0">
                            <a:latin typeface="Cambria Math" panose="02040503050406030204" pitchFamily="18" charset="0"/>
                            <a:ea typeface="Cambria Math" panose="02040503050406030204" pitchFamily="18" charset="0"/>
                          </a:rPr>
                        </m:ctrlPr>
                      </m:sSubPr>
                      <m:e>
                        <m:r>
                          <a:rPr lang="en-IN" sz="2400" b="1" i="1" smtClean="0">
                            <a:latin typeface="Cambria Math" panose="02040503050406030204" pitchFamily="18" charset="0"/>
                            <a:ea typeface="Cambria Math" panose="02040503050406030204" pitchFamily="18" charset="0"/>
                          </a:rPr>
                          <m:t>𝒚</m:t>
                        </m:r>
                      </m:e>
                      <m:sub>
                        <m:r>
                          <a:rPr lang="en-IN" sz="2400" b="1" i="1" smtClean="0">
                            <a:latin typeface="Cambria Math" panose="02040503050406030204" pitchFamily="18" charset="0"/>
                            <a:ea typeface="Cambria Math" panose="02040503050406030204" pitchFamily="18" charset="0"/>
                          </a:rPr>
                          <m:t>𝒕</m:t>
                        </m:r>
                        <m:r>
                          <a:rPr lang="en-IN" sz="2400" b="1" i="1" smtClean="0">
                            <a:latin typeface="Cambria Math" panose="02040503050406030204" pitchFamily="18" charset="0"/>
                            <a:ea typeface="Cambria Math" panose="02040503050406030204" pitchFamily="18" charset="0"/>
                          </a:rPr>
                          <m:t>−</m:t>
                        </m:r>
                        <m:r>
                          <a:rPr lang="en-IN" sz="2400" b="1" i="1" smtClean="0">
                            <a:latin typeface="Cambria Math" panose="02040503050406030204" pitchFamily="18" charset="0"/>
                            <a:ea typeface="Cambria Math" panose="02040503050406030204" pitchFamily="18" charset="0"/>
                          </a:rPr>
                          <m:t>𝟏</m:t>
                        </m:r>
                      </m:sub>
                    </m:sSub>
                  </m:oMath>
                </a14:m>
                <a:endParaRPr lang="en-IN" b="1"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p>
                <a:endParaRPr lang="en-IN" b="1" dirty="0">
                  <a:latin typeface="Verdana" panose="020B0604030504040204" pitchFamily="34" charset="0"/>
                  <a:ea typeface="Verdana" panose="020B0604030504040204" pitchFamily="34" charset="0"/>
                </a:endParaRPr>
              </a:p>
              <a:p>
                <a:r>
                  <a:rPr lang="en-IN" sz="2400" dirty="0">
                    <a:solidFill>
                      <a:srgbClr val="FF0000"/>
                    </a:solidFill>
                    <a:latin typeface="Verdana" panose="020B0604030504040204" pitchFamily="34" charset="0"/>
                    <a:ea typeface="Verdana" panose="020B0604030504040204" pitchFamily="34" charset="0"/>
                  </a:rPr>
                  <a:t>The Second order difference</a:t>
                </a:r>
                <a:r>
                  <a:rPr lang="en-IN" sz="2000" dirty="0">
                    <a:solidFill>
                      <a:srgbClr val="FF0000"/>
                    </a:solidFill>
                    <a:latin typeface="Verdana" panose="020B0604030504040204" pitchFamily="34" charset="0"/>
                    <a:ea typeface="Verdana" panose="020B0604030504040204" pitchFamily="34" charset="0"/>
                  </a:rPr>
                  <a:t> </a:t>
                </a:r>
                <a14:m>
                  <m:oMath xmlns:m="http://schemas.openxmlformats.org/officeDocument/2006/math">
                    <m:sSup>
                      <m:sSupPr>
                        <m:ctrlPr>
                          <a:rPr lang="en-IN" sz="2400" b="1" i="1" smtClean="0">
                            <a:solidFill>
                              <a:schemeClr val="tx1"/>
                            </a:solidFill>
                            <a:latin typeface="Cambria Math" panose="02040503050406030204" pitchFamily="18" charset="0"/>
                            <a:ea typeface="Cambria Math" panose="02040503050406030204" pitchFamily="18" charset="0"/>
                          </a:rPr>
                        </m:ctrlPr>
                      </m:sSupPr>
                      <m:e>
                        <m:r>
                          <a:rPr lang="en-IN" sz="2400" b="1" i="1" smtClean="0">
                            <a:solidFill>
                              <a:schemeClr val="tx1"/>
                            </a:solidFill>
                            <a:latin typeface="Cambria Math" panose="02040503050406030204" pitchFamily="18" charset="0"/>
                            <a:ea typeface="Cambria Math" panose="02040503050406030204" pitchFamily="18" charset="0"/>
                          </a:rPr>
                          <m:t>∆</m:t>
                        </m:r>
                      </m:e>
                      <m:sup>
                        <m:r>
                          <a:rPr lang="en-IN" sz="2400" b="1" i="1" smtClean="0">
                            <a:solidFill>
                              <a:schemeClr val="tx1"/>
                            </a:solidFill>
                            <a:latin typeface="Cambria Math" panose="02040503050406030204" pitchFamily="18" charset="0"/>
                            <a:ea typeface="Cambria Math" panose="02040503050406030204" pitchFamily="18" charset="0"/>
                          </a:rPr>
                          <m:t>𝟐</m:t>
                        </m:r>
                      </m:sup>
                    </m:sSup>
                    <m:sSub>
                      <m:sSubPr>
                        <m:ctrlPr>
                          <a:rPr lang="en-IN" sz="2400" b="1" i="1" smtClean="0">
                            <a:solidFill>
                              <a:schemeClr val="tx1"/>
                            </a:solidFill>
                            <a:latin typeface="Cambria Math" panose="02040503050406030204" pitchFamily="18" charset="0"/>
                            <a:ea typeface="Cambria Math" panose="02040503050406030204" pitchFamily="18" charset="0"/>
                          </a:rPr>
                        </m:ctrlPr>
                      </m:sSubPr>
                      <m:e>
                        <m:r>
                          <a:rPr lang="en-IN" sz="2400" b="1" i="1" smtClean="0">
                            <a:solidFill>
                              <a:schemeClr val="tx1"/>
                            </a:solidFill>
                            <a:latin typeface="Cambria Math" panose="02040503050406030204" pitchFamily="18" charset="0"/>
                            <a:ea typeface="Cambria Math" panose="02040503050406030204" pitchFamily="18" charset="0"/>
                          </a:rPr>
                          <m:t>𝒚</m:t>
                        </m:r>
                      </m:e>
                      <m:sub>
                        <m:r>
                          <a:rPr lang="en-IN" sz="2400" b="1" i="1" smtClean="0">
                            <a:solidFill>
                              <a:schemeClr val="tx1"/>
                            </a:solidFill>
                            <a:latin typeface="Cambria Math" panose="02040503050406030204" pitchFamily="18" charset="0"/>
                            <a:ea typeface="Cambria Math" panose="02040503050406030204" pitchFamily="18" charset="0"/>
                          </a:rPr>
                          <m:t>𝒕</m:t>
                        </m:r>
                      </m:sub>
                    </m:sSub>
                    <m:r>
                      <a:rPr lang="en-IN" sz="2400" b="1" i="1" smtClean="0">
                        <a:solidFill>
                          <a:schemeClr val="tx1"/>
                        </a:solidFill>
                        <a:latin typeface="Cambria Math" panose="02040503050406030204" pitchFamily="18" charset="0"/>
                        <a:ea typeface="Cambria Math" panose="02040503050406030204" pitchFamily="18" charset="0"/>
                      </a:rPr>
                      <m:t>=∆</m:t>
                    </m:r>
                    <m:sSub>
                      <m:sSubPr>
                        <m:ctrlPr>
                          <a:rPr lang="en-IN" sz="2400" b="1" i="1" smtClean="0">
                            <a:solidFill>
                              <a:schemeClr val="tx1"/>
                            </a:solidFill>
                            <a:latin typeface="Cambria Math" panose="02040503050406030204" pitchFamily="18" charset="0"/>
                            <a:ea typeface="Cambria Math" panose="02040503050406030204" pitchFamily="18" charset="0"/>
                          </a:rPr>
                        </m:ctrlPr>
                      </m:sSubPr>
                      <m:e>
                        <m:r>
                          <a:rPr lang="en-IN" sz="2400" b="1" i="1" smtClean="0">
                            <a:solidFill>
                              <a:schemeClr val="tx1"/>
                            </a:solidFill>
                            <a:latin typeface="Cambria Math" panose="02040503050406030204" pitchFamily="18" charset="0"/>
                            <a:ea typeface="Cambria Math" panose="02040503050406030204" pitchFamily="18" charset="0"/>
                          </a:rPr>
                          <m:t>𝒚</m:t>
                        </m:r>
                      </m:e>
                      <m:sub>
                        <m:r>
                          <a:rPr lang="en-IN" sz="2400" b="1" i="1" smtClean="0">
                            <a:solidFill>
                              <a:schemeClr val="tx1"/>
                            </a:solidFill>
                            <a:latin typeface="Cambria Math" panose="02040503050406030204" pitchFamily="18" charset="0"/>
                            <a:ea typeface="Cambria Math" panose="02040503050406030204" pitchFamily="18" charset="0"/>
                          </a:rPr>
                          <m:t>𝒕</m:t>
                        </m:r>
                      </m:sub>
                    </m:sSub>
                    <m:r>
                      <a:rPr lang="en-IN" sz="2400" b="1" i="1" smtClean="0">
                        <a:solidFill>
                          <a:schemeClr val="tx1"/>
                        </a:solidFill>
                        <a:latin typeface="Cambria Math" panose="02040503050406030204" pitchFamily="18" charset="0"/>
                        <a:ea typeface="Cambria Math" panose="02040503050406030204" pitchFamily="18" charset="0"/>
                      </a:rPr>
                      <m:t>−∆</m:t>
                    </m:r>
                    <m:sSub>
                      <m:sSubPr>
                        <m:ctrlPr>
                          <a:rPr lang="en-IN" sz="2400" b="1" i="1" smtClean="0">
                            <a:solidFill>
                              <a:schemeClr val="tx1"/>
                            </a:solidFill>
                            <a:latin typeface="Cambria Math" panose="02040503050406030204" pitchFamily="18" charset="0"/>
                            <a:ea typeface="Cambria Math" panose="02040503050406030204" pitchFamily="18" charset="0"/>
                          </a:rPr>
                        </m:ctrlPr>
                      </m:sSubPr>
                      <m:e>
                        <m:r>
                          <a:rPr lang="en-IN" sz="2400" b="1" i="1" smtClean="0">
                            <a:solidFill>
                              <a:schemeClr val="tx1"/>
                            </a:solidFill>
                            <a:latin typeface="Cambria Math" panose="02040503050406030204" pitchFamily="18" charset="0"/>
                            <a:ea typeface="Cambria Math" panose="02040503050406030204" pitchFamily="18" charset="0"/>
                          </a:rPr>
                          <m:t>𝒚</m:t>
                        </m:r>
                      </m:e>
                      <m:sub>
                        <m:r>
                          <a:rPr lang="en-IN" sz="2400" b="1" i="1" smtClean="0">
                            <a:solidFill>
                              <a:schemeClr val="tx1"/>
                            </a:solidFill>
                            <a:latin typeface="Cambria Math" panose="02040503050406030204" pitchFamily="18" charset="0"/>
                            <a:ea typeface="Cambria Math" panose="02040503050406030204" pitchFamily="18" charset="0"/>
                          </a:rPr>
                          <m:t>𝒕</m:t>
                        </m:r>
                        <m:r>
                          <a:rPr lang="en-IN" sz="2400" b="1" i="1" smtClean="0">
                            <a:solidFill>
                              <a:schemeClr val="tx1"/>
                            </a:solidFill>
                            <a:latin typeface="Cambria Math" panose="02040503050406030204" pitchFamily="18" charset="0"/>
                            <a:ea typeface="Cambria Math" panose="02040503050406030204" pitchFamily="18" charset="0"/>
                          </a:rPr>
                          <m:t>−</m:t>
                        </m:r>
                        <m:r>
                          <a:rPr lang="en-IN" sz="2400" b="1" i="1" smtClean="0">
                            <a:solidFill>
                              <a:schemeClr val="tx1"/>
                            </a:solidFill>
                            <a:latin typeface="Cambria Math" panose="02040503050406030204" pitchFamily="18" charset="0"/>
                            <a:ea typeface="Cambria Math" panose="02040503050406030204" pitchFamily="18" charset="0"/>
                          </a:rPr>
                          <m:t>𝟏</m:t>
                        </m:r>
                      </m:sub>
                    </m:sSub>
                  </m:oMath>
                </a14:m>
                <a:endParaRPr lang="en-IN" b="1" dirty="0">
                  <a:solidFill>
                    <a:srgbClr val="FF0000"/>
                  </a:solidFill>
                  <a:latin typeface="Verdana" panose="020B0604030504040204" pitchFamily="34" charset="0"/>
                  <a:ea typeface="Verdana" panose="020B0604030504040204" pitchFamily="34" charset="0"/>
                </a:endParaRPr>
              </a:p>
            </p:txBody>
          </p:sp>
        </mc:Choice>
        <mc:Fallback xmlns="">
          <p:sp>
            <p:nvSpPr>
              <p:cNvPr id="7" name="TextBox 6">
                <a:extLst>
                  <a:ext uri="{FF2B5EF4-FFF2-40B4-BE49-F238E27FC236}">
                    <a16:creationId xmlns:a16="http://schemas.microsoft.com/office/drawing/2014/main" id="{16A31EC2-89B9-4165-ACFF-DE4913159C3E}"/>
                  </a:ext>
                </a:extLst>
              </p:cNvPr>
              <p:cNvSpPr txBox="1">
                <a:spLocks noRot="1" noChangeAspect="1" noMove="1" noResize="1" noEditPoints="1" noAdjustHandles="1" noChangeArrowheads="1" noChangeShapeType="1" noTextEdit="1"/>
              </p:cNvSpPr>
              <p:nvPr/>
            </p:nvSpPr>
            <p:spPr>
              <a:xfrm>
                <a:off x="707231" y="1066800"/>
                <a:ext cx="11027569" cy="2131994"/>
              </a:xfrm>
              <a:prstGeom prst="rect">
                <a:avLst/>
              </a:prstGeom>
              <a:blipFill>
                <a:blip r:embed="rId2"/>
                <a:stretch>
                  <a:fillRect l="-829" t="-2571" b="-5143"/>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3C1D2AB8-5BB8-43A1-93A4-FFDE1CFA6698}"/>
              </a:ext>
            </a:extLst>
          </p:cNvPr>
          <p:cNvPicPr>
            <a:picLocks noChangeAspect="1"/>
          </p:cNvPicPr>
          <p:nvPr/>
        </p:nvPicPr>
        <p:blipFill>
          <a:blip r:embed="rId3"/>
          <a:stretch>
            <a:fillRect/>
          </a:stretch>
        </p:blipFill>
        <p:spPr>
          <a:xfrm>
            <a:off x="3048000" y="3505359"/>
            <a:ext cx="5753903" cy="438211"/>
          </a:xfrm>
          <a:prstGeom prst="rect">
            <a:avLst/>
          </a:prstGeom>
        </p:spPr>
      </p:pic>
      <p:pic>
        <p:nvPicPr>
          <p:cNvPr id="11" name="Picture 10">
            <a:extLst>
              <a:ext uri="{FF2B5EF4-FFF2-40B4-BE49-F238E27FC236}">
                <a16:creationId xmlns:a16="http://schemas.microsoft.com/office/drawing/2014/main" id="{E406212C-B038-4D95-A836-7CDF7B469F9F}"/>
              </a:ext>
            </a:extLst>
          </p:cNvPr>
          <p:cNvPicPr>
            <a:picLocks noChangeAspect="1"/>
          </p:cNvPicPr>
          <p:nvPr/>
        </p:nvPicPr>
        <p:blipFill>
          <a:blip r:embed="rId4"/>
          <a:stretch>
            <a:fillRect/>
          </a:stretch>
        </p:blipFill>
        <p:spPr>
          <a:xfrm>
            <a:off x="1804387" y="4250135"/>
            <a:ext cx="8583223" cy="1810003"/>
          </a:xfrm>
          <a:prstGeom prst="rect">
            <a:avLst/>
          </a:prstGeom>
        </p:spPr>
      </p:pic>
    </p:spTree>
    <p:extLst>
      <p:ext uri="{BB962C8B-B14F-4D97-AF65-F5344CB8AC3E}">
        <p14:creationId xmlns:p14="http://schemas.microsoft.com/office/powerpoint/2010/main" val="17761375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16BB-8922-4BA2-86B0-C9336EE5DABD}"/>
              </a:ext>
            </a:extLst>
          </p:cNvPr>
          <p:cNvSpPr>
            <a:spLocks noGrp="1"/>
          </p:cNvSpPr>
          <p:nvPr>
            <p:ph type="title"/>
          </p:nvPr>
        </p:nvSpPr>
        <p:spPr>
          <a:xfrm>
            <a:off x="707231" y="76200"/>
            <a:ext cx="10777537" cy="677108"/>
          </a:xfrm>
        </p:spPr>
        <p:txBody>
          <a:bodyPr/>
          <a:lstStyle/>
          <a:p>
            <a:r>
              <a:rPr lang="en-IN" dirty="0"/>
              <a:t>              Differencing</a:t>
            </a:r>
          </a:p>
        </p:txBody>
      </p:sp>
      <p:pic>
        <p:nvPicPr>
          <p:cNvPr id="4" name="Picture 3">
            <a:extLst>
              <a:ext uri="{FF2B5EF4-FFF2-40B4-BE49-F238E27FC236}">
                <a16:creationId xmlns:a16="http://schemas.microsoft.com/office/drawing/2014/main" id="{88AB31D6-FBDB-4FD4-9AD1-5738F9F0FB4B}"/>
              </a:ext>
            </a:extLst>
          </p:cNvPr>
          <p:cNvPicPr>
            <a:picLocks noChangeAspect="1"/>
          </p:cNvPicPr>
          <p:nvPr/>
        </p:nvPicPr>
        <p:blipFill>
          <a:blip r:embed="rId2"/>
          <a:stretch>
            <a:fillRect/>
          </a:stretch>
        </p:blipFill>
        <p:spPr>
          <a:xfrm>
            <a:off x="381000" y="914400"/>
            <a:ext cx="8726118" cy="3419952"/>
          </a:xfrm>
          <a:prstGeom prst="rect">
            <a:avLst/>
          </a:prstGeom>
        </p:spPr>
      </p:pic>
      <p:sp>
        <p:nvSpPr>
          <p:cNvPr id="12" name="TextBox 11">
            <a:extLst>
              <a:ext uri="{FF2B5EF4-FFF2-40B4-BE49-F238E27FC236}">
                <a16:creationId xmlns:a16="http://schemas.microsoft.com/office/drawing/2014/main" id="{244BB385-7A25-475A-95AE-A028A96D46B6}"/>
              </a:ext>
            </a:extLst>
          </p:cNvPr>
          <p:cNvSpPr txBox="1"/>
          <p:nvPr/>
        </p:nvSpPr>
        <p:spPr>
          <a:xfrm>
            <a:off x="762000" y="4369475"/>
            <a:ext cx="10972800" cy="2308324"/>
          </a:xfrm>
          <a:prstGeom prst="rect">
            <a:avLst/>
          </a:prstGeom>
          <a:noFill/>
        </p:spPr>
        <p:txBody>
          <a:bodyPr wrap="square">
            <a:spAutoFit/>
          </a:bodyPr>
          <a:lstStyle/>
          <a:p>
            <a:pPr marL="285750" indent="-285750">
              <a:buFont typeface="Wingdings" panose="05000000000000000000" pitchFamily="2" charset="2"/>
              <a:buChar char="Ø"/>
            </a:pPr>
            <a:r>
              <a:rPr lang="en-US" b="1" dirty="0">
                <a:latin typeface="Verdana" panose="020B0604030504040204" pitchFamily="34" charset="0"/>
                <a:ea typeface="Verdana" panose="020B0604030504040204" pitchFamily="34" charset="0"/>
              </a:rPr>
              <a:t>First-order differencing</a:t>
            </a:r>
            <a:r>
              <a:rPr lang="en-US" dirty="0">
                <a:latin typeface="Verdana" panose="020B0604030504040204" pitchFamily="34" charset="0"/>
                <a:ea typeface="Verdana" panose="020B0604030504040204" pitchFamily="34" charset="0"/>
              </a:rPr>
              <a:t> removes a linear trend.</a:t>
            </a:r>
          </a:p>
          <a:p>
            <a:pPr marL="285750" indent="-285750">
              <a:buFont typeface="Wingdings" panose="05000000000000000000" pitchFamily="2" charset="2"/>
              <a:buChar char="Ø"/>
            </a:pPr>
            <a:endParaRPr lang="en-US"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b="1" dirty="0">
                <a:latin typeface="Verdana" panose="020B0604030504040204" pitchFamily="34" charset="0"/>
                <a:ea typeface="Verdana" panose="020B0604030504040204" pitchFamily="34" charset="0"/>
              </a:rPr>
              <a:t>Second-order differencing</a:t>
            </a:r>
            <a:r>
              <a:rPr lang="en-US" dirty="0">
                <a:latin typeface="Verdana" panose="020B0604030504040204" pitchFamily="34" charset="0"/>
                <a:ea typeface="Verdana" panose="020B0604030504040204" pitchFamily="34" charset="0"/>
              </a:rPr>
              <a:t> removes quadratic trends.</a:t>
            </a:r>
          </a:p>
          <a:p>
            <a:pPr marL="285750" indent="-285750">
              <a:buFont typeface="Wingdings" panose="05000000000000000000" pitchFamily="2" charset="2"/>
              <a:buChar char="Ø"/>
            </a:pPr>
            <a:endParaRPr lang="en-US"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Ø"/>
            </a:pPr>
            <a:r>
              <a:rPr lang="en-US" b="1" dirty="0">
                <a:latin typeface="Verdana" panose="020B0604030504040204" pitchFamily="34" charset="0"/>
                <a:ea typeface="Verdana" panose="020B0604030504040204" pitchFamily="34" charset="0"/>
              </a:rPr>
              <a:t>Third-order differencing</a:t>
            </a:r>
            <a:r>
              <a:rPr lang="en-US" dirty="0">
                <a:latin typeface="Verdana" panose="020B0604030504040204" pitchFamily="34" charset="0"/>
                <a:ea typeface="Verdana" panose="020B0604030504040204" pitchFamily="34" charset="0"/>
              </a:rPr>
              <a:t> removes cubic trends, and so on.</a:t>
            </a:r>
          </a:p>
          <a:p>
            <a:pPr marL="285750" indent="-285750">
              <a:buFont typeface="Wingdings" panose="05000000000000000000" pitchFamily="2" charset="2"/>
              <a:buChar char="Ø"/>
            </a:pPr>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The goal is to apply enough differencing to achieve stationarity, but without over-differencing, which could introduce unnecessary noise into the series.</a:t>
            </a:r>
          </a:p>
        </p:txBody>
      </p:sp>
    </p:spTree>
    <p:extLst>
      <p:ext uri="{BB962C8B-B14F-4D97-AF65-F5344CB8AC3E}">
        <p14:creationId xmlns:p14="http://schemas.microsoft.com/office/powerpoint/2010/main" val="90382742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16BB-8922-4BA2-86B0-C9336EE5DABD}"/>
              </a:ext>
            </a:extLst>
          </p:cNvPr>
          <p:cNvSpPr>
            <a:spLocks noGrp="1"/>
          </p:cNvSpPr>
          <p:nvPr>
            <p:ph type="title"/>
          </p:nvPr>
        </p:nvSpPr>
        <p:spPr>
          <a:xfrm>
            <a:off x="707231" y="76200"/>
            <a:ext cx="10777537" cy="677108"/>
          </a:xfrm>
        </p:spPr>
        <p:txBody>
          <a:bodyPr/>
          <a:lstStyle/>
          <a:p>
            <a:r>
              <a:rPr lang="en-IN" dirty="0"/>
              <a:t>              Differencing</a:t>
            </a:r>
          </a:p>
        </p:txBody>
      </p:sp>
      <p:pic>
        <p:nvPicPr>
          <p:cNvPr id="5" name="Picture 4">
            <a:extLst>
              <a:ext uri="{FF2B5EF4-FFF2-40B4-BE49-F238E27FC236}">
                <a16:creationId xmlns:a16="http://schemas.microsoft.com/office/drawing/2014/main" id="{00F22481-2A4B-4215-BECE-3E634833F420}"/>
              </a:ext>
            </a:extLst>
          </p:cNvPr>
          <p:cNvPicPr>
            <a:picLocks noChangeAspect="1"/>
          </p:cNvPicPr>
          <p:nvPr/>
        </p:nvPicPr>
        <p:blipFill>
          <a:blip r:embed="rId2"/>
          <a:stretch>
            <a:fillRect/>
          </a:stretch>
        </p:blipFill>
        <p:spPr>
          <a:xfrm>
            <a:off x="533400" y="990600"/>
            <a:ext cx="8335538" cy="4753638"/>
          </a:xfrm>
          <a:prstGeom prst="rect">
            <a:avLst/>
          </a:prstGeom>
        </p:spPr>
      </p:pic>
    </p:spTree>
    <p:extLst>
      <p:ext uri="{BB962C8B-B14F-4D97-AF65-F5344CB8AC3E}">
        <p14:creationId xmlns:p14="http://schemas.microsoft.com/office/powerpoint/2010/main" val="40068164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16BB-8922-4BA2-86B0-C9336EE5DABD}"/>
              </a:ext>
            </a:extLst>
          </p:cNvPr>
          <p:cNvSpPr>
            <a:spLocks noGrp="1"/>
          </p:cNvSpPr>
          <p:nvPr>
            <p:ph type="title"/>
          </p:nvPr>
        </p:nvSpPr>
        <p:spPr>
          <a:xfrm>
            <a:off x="707231" y="76200"/>
            <a:ext cx="10777537" cy="677108"/>
          </a:xfrm>
        </p:spPr>
        <p:txBody>
          <a:bodyPr/>
          <a:lstStyle/>
          <a:p>
            <a:r>
              <a:rPr lang="en-IN" dirty="0"/>
              <a:t>              Differencing</a:t>
            </a:r>
          </a:p>
        </p:txBody>
      </p:sp>
      <p:pic>
        <p:nvPicPr>
          <p:cNvPr id="4" name="Picture 3">
            <a:extLst>
              <a:ext uri="{FF2B5EF4-FFF2-40B4-BE49-F238E27FC236}">
                <a16:creationId xmlns:a16="http://schemas.microsoft.com/office/drawing/2014/main" id="{AE5F257D-2E0C-494C-83CE-548B24573AB0}"/>
              </a:ext>
            </a:extLst>
          </p:cNvPr>
          <p:cNvPicPr>
            <a:picLocks noChangeAspect="1"/>
          </p:cNvPicPr>
          <p:nvPr/>
        </p:nvPicPr>
        <p:blipFill>
          <a:blip r:embed="rId2"/>
          <a:stretch>
            <a:fillRect/>
          </a:stretch>
        </p:blipFill>
        <p:spPr>
          <a:xfrm>
            <a:off x="1804388" y="1209365"/>
            <a:ext cx="8583223" cy="4439270"/>
          </a:xfrm>
          <a:prstGeom prst="rect">
            <a:avLst/>
          </a:prstGeom>
        </p:spPr>
      </p:pic>
    </p:spTree>
    <p:extLst>
      <p:ext uri="{BB962C8B-B14F-4D97-AF65-F5344CB8AC3E}">
        <p14:creationId xmlns:p14="http://schemas.microsoft.com/office/powerpoint/2010/main" val="52709757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F16BB-8922-4BA2-86B0-C9336EE5DABD}"/>
              </a:ext>
            </a:extLst>
          </p:cNvPr>
          <p:cNvSpPr>
            <a:spLocks noGrp="1"/>
          </p:cNvSpPr>
          <p:nvPr>
            <p:ph type="title"/>
          </p:nvPr>
        </p:nvSpPr>
        <p:spPr>
          <a:xfrm>
            <a:off x="707231" y="76200"/>
            <a:ext cx="10777537" cy="677108"/>
          </a:xfrm>
        </p:spPr>
        <p:txBody>
          <a:bodyPr/>
          <a:lstStyle/>
          <a:p>
            <a:r>
              <a:rPr lang="en-IN" dirty="0"/>
              <a:t>              Differencing</a:t>
            </a:r>
          </a:p>
        </p:txBody>
      </p:sp>
      <p:pic>
        <p:nvPicPr>
          <p:cNvPr id="5" name="Picture 4">
            <a:extLst>
              <a:ext uri="{FF2B5EF4-FFF2-40B4-BE49-F238E27FC236}">
                <a16:creationId xmlns:a16="http://schemas.microsoft.com/office/drawing/2014/main" id="{CE500341-5FFA-458B-B1EC-4B0E85CF89F2}"/>
              </a:ext>
            </a:extLst>
          </p:cNvPr>
          <p:cNvPicPr>
            <a:picLocks noChangeAspect="1"/>
          </p:cNvPicPr>
          <p:nvPr/>
        </p:nvPicPr>
        <p:blipFill>
          <a:blip r:embed="rId2"/>
          <a:stretch>
            <a:fillRect/>
          </a:stretch>
        </p:blipFill>
        <p:spPr>
          <a:xfrm>
            <a:off x="1818678" y="1214128"/>
            <a:ext cx="8554644" cy="4429743"/>
          </a:xfrm>
          <a:prstGeom prst="rect">
            <a:avLst/>
          </a:prstGeom>
        </p:spPr>
      </p:pic>
    </p:spTree>
    <p:extLst>
      <p:ext uri="{BB962C8B-B14F-4D97-AF65-F5344CB8AC3E}">
        <p14:creationId xmlns:p14="http://schemas.microsoft.com/office/powerpoint/2010/main" val="258850205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3880A-4227-437E-87B6-935F488D0DE1}"/>
              </a:ext>
            </a:extLst>
          </p:cNvPr>
          <p:cNvSpPr>
            <a:spLocks noGrp="1"/>
          </p:cNvSpPr>
          <p:nvPr>
            <p:ph type="title"/>
          </p:nvPr>
        </p:nvSpPr>
        <p:spPr>
          <a:xfrm>
            <a:off x="707231" y="515619"/>
            <a:ext cx="10777537" cy="677108"/>
          </a:xfrm>
        </p:spPr>
        <p:txBody>
          <a:bodyPr/>
          <a:lstStyle/>
          <a:p>
            <a:r>
              <a:rPr lang="en-IN" dirty="0"/>
              <a:t>                     Lags </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1008AAE-38D1-477D-8A12-A995ABCC1DA3}"/>
                  </a:ext>
                </a:extLst>
              </p:cNvPr>
              <p:cNvGraphicFramePr>
                <a:graphicFrameLocks noGrp="1"/>
              </p:cNvGraphicFramePr>
              <p:nvPr>
                <p:extLst>
                  <p:ext uri="{D42A27DB-BD31-4B8C-83A1-F6EECF244321}">
                    <p14:modId xmlns:p14="http://schemas.microsoft.com/office/powerpoint/2010/main" val="984125212"/>
                  </p:ext>
                </p:extLst>
              </p:nvPr>
            </p:nvGraphicFramePr>
            <p:xfrm>
              <a:off x="1676401" y="1981200"/>
              <a:ext cx="7086600" cy="4038604"/>
            </p:xfrm>
            <a:graphic>
              <a:graphicData uri="http://schemas.openxmlformats.org/drawingml/2006/table">
                <a:tbl>
                  <a:tblPr>
                    <a:tableStyleId>{5C22544A-7EE6-4342-B048-85BDC9FD1C3A}</a:tableStyleId>
                  </a:tblPr>
                  <a:tblGrid>
                    <a:gridCol w="1149178">
                      <a:extLst>
                        <a:ext uri="{9D8B030D-6E8A-4147-A177-3AD203B41FA5}">
                          <a16:colId xmlns:a16="http://schemas.microsoft.com/office/drawing/2014/main" val="274550830"/>
                        </a:ext>
                      </a:extLst>
                    </a:gridCol>
                    <a:gridCol w="593741">
                      <a:extLst>
                        <a:ext uri="{9D8B030D-6E8A-4147-A177-3AD203B41FA5}">
                          <a16:colId xmlns:a16="http://schemas.microsoft.com/office/drawing/2014/main" val="1331724172"/>
                        </a:ext>
                      </a:extLst>
                    </a:gridCol>
                    <a:gridCol w="1781227">
                      <a:extLst>
                        <a:ext uri="{9D8B030D-6E8A-4147-A177-3AD203B41FA5}">
                          <a16:colId xmlns:a16="http://schemas.microsoft.com/office/drawing/2014/main" val="2295555732"/>
                        </a:ext>
                      </a:extLst>
                    </a:gridCol>
                    <a:gridCol w="1781227">
                      <a:extLst>
                        <a:ext uri="{9D8B030D-6E8A-4147-A177-3AD203B41FA5}">
                          <a16:colId xmlns:a16="http://schemas.microsoft.com/office/drawing/2014/main" val="259022209"/>
                        </a:ext>
                      </a:extLst>
                    </a:gridCol>
                    <a:gridCol w="1781227">
                      <a:extLst>
                        <a:ext uri="{9D8B030D-6E8A-4147-A177-3AD203B41FA5}">
                          <a16:colId xmlns:a16="http://schemas.microsoft.com/office/drawing/2014/main" val="32887234"/>
                        </a:ext>
                      </a:extLst>
                    </a:gridCol>
                  </a:tblGrid>
                  <a:tr h="482084">
                    <a:tc>
                      <a:txBody>
                        <a:bodyPr/>
                        <a:lstStyle/>
                        <a:p>
                          <a:pPr algn="ctr" fontAlgn="t"/>
                          <a:r>
                            <a:rPr lang="en-IN" sz="1800" b="1" u="none" strike="noStrike" dirty="0">
                              <a:solidFill>
                                <a:srgbClr val="7030A0"/>
                              </a:solidFill>
                              <a:effectLst/>
                            </a:rPr>
                            <a:t>Time(t)</a:t>
                          </a:r>
                          <a:endParaRPr lang="en-IN" sz="1800" b="1" i="0" u="none" strike="noStrike" dirty="0">
                            <a:solidFill>
                              <a:srgbClr val="7030A0"/>
                            </a:solidFill>
                            <a:effectLst/>
                            <a:latin typeface="Calibri" panose="020F0502020204030204" pitchFamily="34" charset="0"/>
                          </a:endParaRPr>
                        </a:p>
                      </a:txBody>
                      <a:tcPr marL="7620" marR="7620" marT="7620" marB="0"/>
                    </a:tc>
                    <a:tc>
                      <a:txBody>
                        <a:bodyPr/>
                        <a:lstStyle/>
                        <a:p>
                          <a:pPr algn="ctr" fontAlgn="t"/>
                          <a14:m>
                            <m:oMath xmlns:m="http://schemas.openxmlformats.org/officeDocument/2006/math">
                              <m:sSub>
                                <m:sSubPr>
                                  <m:ctrlPr>
                                    <a:rPr lang="en-IN" sz="1800" b="1" i="1" u="none" strike="noStrike" smtClean="0">
                                      <a:solidFill>
                                        <a:srgbClr val="7030A0"/>
                                      </a:solidFill>
                                      <a:effectLst/>
                                      <a:latin typeface="Cambria Math" panose="02040503050406030204" pitchFamily="18" charset="0"/>
                                    </a:rPr>
                                  </m:ctrlPr>
                                </m:sSubPr>
                                <m:e>
                                  <m:r>
                                    <a:rPr lang="en-IN" sz="1800" b="1" i="1" u="none" strike="noStrike" smtClean="0">
                                      <a:solidFill>
                                        <a:srgbClr val="7030A0"/>
                                      </a:solidFill>
                                      <a:effectLst/>
                                      <a:latin typeface="Cambria Math" panose="02040503050406030204" pitchFamily="18" charset="0"/>
                                    </a:rPr>
                                    <m:t>𝒀</m:t>
                                  </m:r>
                                </m:e>
                                <m:sub>
                                  <m:r>
                                    <a:rPr lang="en-IN" sz="1800" b="1" i="1" u="none" strike="noStrike" smtClean="0">
                                      <a:solidFill>
                                        <a:srgbClr val="7030A0"/>
                                      </a:solidFill>
                                      <a:effectLst/>
                                      <a:latin typeface="Cambria Math" panose="02040503050406030204" pitchFamily="18" charset="0"/>
                                    </a:rPr>
                                    <m:t>𝒕</m:t>
                                  </m:r>
                                </m:sub>
                              </m:sSub>
                            </m:oMath>
                          </a14:m>
                          <a:r>
                            <a:rPr lang="en-IN" sz="1800" b="1" u="none" strike="noStrike" dirty="0">
                              <a:solidFill>
                                <a:srgbClr val="7030A0"/>
                              </a:solidFill>
                              <a:effectLst/>
                            </a:rPr>
                            <a:t> </a:t>
                          </a:r>
                          <a:endParaRPr lang="en-IN" sz="1800" b="1" i="0" u="none" strike="noStrike" dirty="0">
                            <a:solidFill>
                              <a:srgbClr val="7030A0"/>
                            </a:solidFill>
                            <a:effectLst/>
                            <a:latin typeface="Calibri" panose="020F0502020204030204" pitchFamily="34" charset="0"/>
                          </a:endParaRPr>
                        </a:p>
                      </a:txBody>
                      <a:tcPr marL="7620" marR="7620" marT="7620" marB="0"/>
                    </a:tc>
                    <a:tc>
                      <a:txBody>
                        <a:bodyPr/>
                        <a:lstStyle/>
                        <a:p>
                          <a:pPr algn="ctr" fontAlgn="t"/>
                          <a:r>
                            <a:rPr lang="en-IN" sz="1800" b="1" u="none" strike="noStrike" dirty="0">
                              <a:solidFill>
                                <a:srgbClr val="7030A0"/>
                              </a:solidFill>
                              <a:effectLst/>
                            </a:rPr>
                            <a:t>lag1-&gt;</a:t>
                          </a:r>
                          <a14:m>
                            <m:oMath xmlns:m="http://schemas.openxmlformats.org/officeDocument/2006/math">
                              <m:sSub>
                                <m:sSubPr>
                                  <m:ctrlPr>
                                    <a:rPr lang="en-IN" sz="1800" b="1" i="1" u="none" strike="noStrike" dirty="0" smtClean="0">
                                      <a:solidFill>
                                        <a:srgbClr val="7030A0"/>
                                      </a:solidFill>
                                      <a:effectLst/>
                                      <a:latin typeface="Cambria Math" panose="02040503050406030204" pitchFamily="18" charset="0"/>
                                    </a:rPr>
                                  </m:ctrlPr>
                                </m:sSubPr>
                                <m:e>
                                  <m:r>
                                    <a:rPr lang="en-IN" sz="1800" b="1" i="1" u="none" strike="noStrike" dirty="0" smtClean="0">
                                      <a:solidFill>
                                        <a:srgbClr val="7030A0"/>
                                      </a:solidFill>
                                      <a:effectLst/>
                                      <a:latin typeface="Cambria Math" panose="02040503050406030204" pitchFamily="18" charset="0"/>
                                    </a:rPr>
                                    <m:t>𝒀</m:t>
                                  </m:r>
                                </m:e>
                                <m:sub>
                                  <m:r>
                                    <a:rPr lang="en-IN" sz="1800" b="1" i="1" u="none" strike="noStrike" dirty="0">
                                      <a:solidFill>
                                        <a:srgbClr val="7030A0"/>
                                      </a:solidFill>
                                      <a:effectLst/>
                                      <a:latin typeface="Cambria Math" panose="02040503050406030204" pitchFamily="18" charset="0"/>
                                    </a:rPr>
                                    <m:t>𝒕</m:t>
                                  </m:r>
                                  <m:r>
                                    <a:rPr lang="en-IN" sz="1800" b="1" i="1" u="none" strike="noStrike" dirty="0">
                                      <a:solidFill>
                                        <a:srgbClr val="7030A0"/>
                                      </a:solidFill>
                                      <a:effectLst/>
                                      <a:latin typeface="Cambria Math" panose="02040503050406030204" pitchFamily="18" charset="0"/>
                                    </a:rPr>
                                    <m:t>−</m:t>
                                  </m:r>
                                  <m:r>
                                    <a:rPr lang="en-IN" sz="1800" b="1" i="1" u="none" strike="noStrike" dirty="0">
                                      <a:solidFill>
                                        <a:srgbClr val="7030A0"/>
                                      </a:solidFill>
                                      <a:effectLst/>
                                      <a:latin typeface="Cambria Math" panose="02040503050406030204" pitchFamily="18" charset="0"/>
                                    </a:rPr>
                                    <m:t>𝟏</m:t>
                                  </m:r>
                                </m:sub>
                              </m:sSub>
                            </m:oMath>
                          </a14:m>
                          <a:endParaRPr lang="en-IN" sz="1800" b="1" i="0" u="none" strike="noStrike" dirty="0">
                            <a:solidFill>
                              <a:srgbClr val="7030A0"/>
                            </a:solidFill>
                            <a:effectLst/>
                            <a:latin typeface="Calibri" panose="020F0502020204030204" pitchFamily="34" charset="0"/>
                          </a:endParaRPr>
                        </a:p>
                      </a:txBody>
                      <a:tcPr marL="7620" marR="7620" marT="7620" marB="0"/>
                    </a:tc>
                    <a:tc>
                      <a:txBody>
                        <a:bodyPr/>
                        <a:lstStyle/>
                        <a:p>
                          <a:pPr algn="ctr" fontAlgn="t"/>
                          <a:r>
                            <a:rPr lang="en-IN" sz="1800" b="1" u="none" strike="noStrike" dirty="0">
                              <a:solidFill>
                                <a:srgbClr val="7030A0"/>
                              </a:solidFill>
                              <a:effectLst/>
                            </a:rPr>
                            <a:t>lag2-&gt;</a:t>
                          </a:r>
                          <a14:m>
                            <m:oMath xmlns:m="http://schemas.openxmlformats.org/officeDocument/2006/math">
                              <m:sSub>
                                <m:sSubPr>
                                  <m:ctrlPr>
                                    <a:rPr lang="en-IN" sz="1800" b="1" i="1" u="none" strike="noStrike" dirty="0" smtClean="0">
                                      <a:solidFill>
                                        <a:srgbClr val="7030A0"/>
                                      </a:solidFill>
                                      <a:effectLst/>
                                      <a:latin typeface="Cambria Math" panose="02040503050406030204" pitchFamily="18" charset="0"/>
                                    </a:rPr>
                                  </m:ctrlPr>
                                </m:sSubPr>
                                <m:e>
                                  <m:r>
                                    <a:rPr lang="en-IN" sz="1800" b="1" i="1" u="none" strike="noStrike" dirty="0" smtClean="0">
                                      <a:solidFill>
                                        <a:srgbClr val="7030A0"/>
                                      </a:solidFill>
                                      <a:effectLst/>
                                      <a:latin typeface="Cambria Math" panose="02040503050406030204" pitchFamily="18" charset="0"/>
                                    </a:rPr>
                                    <m:t>𝒀</m:t>
                                  </m:r>
                                </m:e>
                                <m:sub>
                                  <m:r>
                                    <a:rPr lang="en-IN" sz="1800" b="1" i="1" u="none" strike="noStrike" dirty="0">
                                      <a:solidFill>
                                        <a:srgbClr val="7030A0"/>
                                      </a:solidFill>
                                      <a:effectLst/>
                                      <a:latin typeface="Cambria Math" panose="02040503050406030204" pitchFamily="18" charset="0"/>
                                    </a:rPr>
                                    <m:t>𝒕</m:t>
                                  </m:r>
                                  <m:r>
                                    <a:rPr lang="en-IN" sz="1800" b="1" i="1" u="none" strike="noStrike" dirty="0">
                                      <a:solidFill>
                                        <a:srgbClr val="7030A0"/>
                                      </a:solidFill>
                                      <a:effectLst/>
                                      <a:latin typeface="Cambria Math" panose="02040503050406030204" pitchFamily="18" charset="0"/>
                                    </a:rPr>
                                    <m:t>−</m:t>
                                  </m:r>
                                  <m:r>
                                    <a:rPr lang="en-IN" sz="1800" b="1" i="1" u="none" strike="noStrike" dirty="0">
                                      <a:solidFill>
                                        <a:srgbClr val="7030A0"/>
                                      </a:solidFill>
                                      <a:effectLst/>
                                      <a:latin typeface="Cambria Math" panose="02040503050406030204" pitchFamily="18" charset="0"/>
                                    </a:rPr>
                                    <m:t>𝟐</m:t>
                                  </m:r>
                                </m:sub>
                              </m:sSub>
                            </m:oMath>
                          </a14:m>
                          <a:r>
                            <a:rPr lang="en-IN" sz="1800" b="1" i="0" u="none" strike="noStrike" dirty="0">
                              <a:solidFill>
                                <a:srgbClr val="7030A0"/>
                              </a:solidFill>
                              <a:effectLst/>
                              <a:latin typeface="Calibri" panose="020F0502020204030204" pitchFamily="34" charset="0"/>
                            </a:rPr>
                            <a:t> </a:t>
                          </a:r>
                        </a:p>
                      </a:txBody>
                      <a:tcPr marL="7620" marR="7620" marT="7620" marB="0"/>
                    </a:tc>
                    <a:tc>
                      <a:txBody>
                        <a:bodyPr/>
                        <a:lstStyle/>
                        <a:p>
                          <a:pPr algn="ctr" fontAlgn="t"/>
                          <a:r>
                            <a:rPr lang="en-IN" sz="1800" b="1" u="none" strike="noStrike" dirty="0">
                              <a:solidFill>
                                <a:srgbClr val="7030A0"/>
                              </a:solidFill>
                              <a:effectLst/>
                            </a:rPr>
                            <a:t>lag3-&gt;</a:t>
                          </a:r>
                          <a14:m>
                            <m:oMath xmlns:m="http://schemas.openxmlformats.org/officeDocument/2006/math">
                              <m:sSub>
                                <m:sSubPr>
                                  <m:ctrlPr>
                                    <a:rPr lang="en-IN" sz="1800" b="1" i="1" u="none" strike="noStrike" dirty="0" smtClean="0">
                                      <a:solidFill>
                                        <a:srgbClr val="7030A0"/>
                                      </a:solidFill>
                                      <a:effectLst/>
                                      <a:latin typeface="Cambria Math" panose="02040503050406030204" pitchFamily="18" charset="0"/>
                                    </a:rPr>
                                  </m:ctrlPr>
                                </m:sSubPr>
                                <m:e>
                                  <m:r>
                                    <a:rPr lang="en-IN" sz="1800" b="1" i="1" u="none" strike="noStrike" dirty="0" smtClean="0">
                                      <a:solidFill>
                                        <a:srgbClr val="7030A0"/>
                                      </a:solidFill>
                                      <a:effectLst/>
                                      <a:latin typeface="Cambria Math" panose="02040503050406030204" pitchFamily="18" charset="0"/>
                                    </a:rPr>
                                    <m:t>𝒀</m:t>
                                  </m:r>
                                </m:e>
                                <m:sub>
                                  <m:r>
                                    <a:rPr lang="en-IN" sz="1800" b="1" i="1" u="none" strike="noStrike" dirty="0">
                                      <a:solidFill>
                                        <a:srgbClr val="7030A0"/>
                                      </a:solidFill>
                                      <a:effectLst/>
                                      <a:latin typeface="Cambria Math" panose="02040503050406030204" pitchFamily="18" charset="0"/>
                                    </a:rPr>
                                    <m:t>𝒕</m:t>
                                  </m:r>
                                  <m:r>
                                    <a:rPr lang="en-IN" sz="1800" b="1" i="1" u="none" strike="noStrike" dirty="0">
                                      <a:solidFill>
                                        <a:srgbClr val="7030A0"/>
                                      </a:solidFill>
                                      <a:effectLst/>
                                      <a:latin typeface="Cambria Math" panose="02040503050406030204" pitchFamily="18" charset="0"/>
                                    </a:rPr>
                                    <m:t>−</m:t>
                                  </m:r>
                                  <m:r>
                                    <a:rPr lang="en-IN" sz="1800" b="1" i="1" u="none" strike="noStrike" dirty="0">
                                      <a:solidFill>
                                        <a:srgbClr val="7030A0"/>
                                      </a:solidFill>
                                      <a:effectLst/>
                                      <a:latin typeface="Cambria Math" panose="02040503050406030204" pitchFamily="18" charset="0"/>
                                    </a:rPr>
                                    <m:t>𝟑</m:t>
                                  </m:r>
                                </m:sub>
                              </m:sSub>
                            </m:oMath>
                          </a14:m>
                          <a:endParaRPr lang="en-IN" sz="1800" b="1" i="0" u="none" strike="noStrike" dirty="0">
                            <a:solidFill>
                              <a:srgbClr val="7030A0"/>
                            </a:solidFill>
                            <a:effectLst/>
                            <a:latin typeface="Calibri" panose="020F0502020204030204" pitchFamily="34" charset="0"/>
                          </a:endParaRPr>
                        </a:p>
                      </a:txBody>
                      <a:tcPr marL="7620" marR="7620" marT="7620" marB="0"/>
                    </a:tc>
                    <a:extLst>
                      <a:ext uri="{0D108BD9-81ED-4DB2-BD59-A6C34878D82A}">
                        <a16:rowId xmlns:a16="http://schemas.microsoft.com/office/drawing/2014/main" val="3594801310"/>
                      </a:ext>
                    </a:extLst>
                  </a:tr>
                  <a:tr h="355652">
                    <a:tc>
                      <a:txBody>
                        <a:bodyPr/>
                        <a:lstStyle/>
                        <a:p>
                          <a:pPr algn="ctr" fontAlgn="b"/>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 NA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NA </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NA </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91585016"/>
                      </a:ext>
                    </a:extLst>
                  </a:tr>
                  <a:tr h="355652">
                    <a:tc>
                      <a:txBody>
                        <a:bodyPr/>
                        <a:lstStyle/>
                        <a:p>
                          <a:pPr algn="ctr" fontAlgn="b"/>
                          <a:r>
                            <a:rPr lang="en-IN" sz="1600" u="none" strike="noStrike">
                              <a:effectLst/>
                            </a:rPr>
                            <a:t>2</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4</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NA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NA</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94208866"/>
                      </a:ext>
                    </a:extLst>
                  </a:tr>
                  <a:tr h="355652">
                    <a:tc>
                      <a:txBody>
                        <a:bodyPr/>
                        <a:lstStyle/>
                        <a:p>
                          <a:pPr algn="ctr" fontAlgn="b"/>
                          <a:r>
                            <a:rPr lang="en-IN" sz="1600" u="none" strike="noStrike">
                              <a:effectLst/>
                            </a:rPr>
                            <a:t>3</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4</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NA </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2226179"/>
                      </a:ext>
                    </a:extLst>
                  </a:tr>
                  <a:tr h="355652">
                    <a:tc>
                      <a:txBody>
                        <a:bodyPr/>
                        <a:lstStyle/>
                        <a:p>
                          <a:pPr algn="ct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97201818"/>
                      </a:ext>
                    </a:extLst>
                  </a:tr>
                  <a:tr h="355652">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7</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4</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2705321"/>
                      </a:ext>
                    </a:extLst>
                  </a:tr>
                  <a:tr h="355652">
                    <a:tc>
                      <a:txBody>
                        <a:bodyPr/>
                        <a:lstStyle/>
                        <a:p>
                          <a:pPr algn="ct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7</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98586712"/>
                      </a:ext>
                    </a:extLst>
                  </a:tr>
                  <a:tr h="355652">
                    <a:tc>
                      <a:txBody>
                        <a:bodyPr/>
                        <a:lstStyle/>
                        <a:p>
                          <a:pPr algn="ct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7</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4340815"/>
                      </a:ext>
                    </a:extLst>
                  </a:tr>
                  <a:tr h="355652">
                    <a:tc>
                      <a:txBody>
                        <a:bodyPr/>
                        <a:lstStyle/>
                        <a:p>
                          <a:pPr algn="ctr" fontAlgn="b"/>
                          <a:r>
                            <a:rPr lang="en-IN" sz="1600" u="none" strike="noStrike">
                              <a:effectLst/>
                            </a:rPr>
                            <a:t>8</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3960974"/>
                      </a:ext>
                    </a:extLst>
                  </a:tr>
                  <a:tr h="355652">
                    <a:tc>
                      <a:txBody>
                        <a:bodyPr/>
                        <a:lstStyle/>
                        <a:p>
                          <a:pPr algn="ctr" fontAlgn="b"/>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76534334"/>
                      </a:ext>
                    </a:extLst>
                  </a:tr>
                  <a:tr h="355652">
                    <a:tc>
                      <a:txBody>
                        <a:bodyPr/>
                        <a:lstStyle/>
                        <a:p>
                          <a:pPr algn="ctr" fontAlgn="b"/>
                          <a:r>
                            <a:rPr lang="en-IN" sz="1600" u="none" strike="noStrike">
                              <a:effectLst/>
                            </a:rPr>
                            <a:t>10</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4</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1498938"/>
                      </a:ext>
                    </a:extLst>
                  </a:tr>
                </a:tbl>
              </a:graphicData>
            </a:graphic>
          </p:graphicFrame>
        </mc:Choice>
        <mc:Fallback xmlns="">
          <p:graphicFrame>
            <p:nvGraphicFramePr>
              <p:cNvPr id="4" name="Table 3">
                <a:extLst>
                  <a:ext uri="{FF2B5EF4-FFF2-40B4-BE49-F238E27FC236}">
                    <a16:creationId xmlns:a16="http://schemas.microsoft.com/office/drawing/2014/main" id="{91008AAE-38D1-477D-8A12-A995ABCC1DA3}"/>
                  </a:ext>
                </a:extLst>
              </p:cNvPr>
              <p:cNvGraphicFramePr>
                <a:graphicFrameLocks noGrp="1"/>
              </p:cNvGraphicFramePr>
              <p:nvPr>
                <p:extLst>
                  <p:ext uri="{D42A27DB-BD31-4B8C-83A1-F6EECF244321}">
                    <p14:modId xmlns:p14="http://schemas.microsoft.com/office/powerpoint/2010/main" val="984125212"/>
                  </p:ext>
                </p:extLst>
              </p:nvPr>
            </p:nvGraphicFramePr>
            <p:xfrm>
              <a:off x="1676401" y="1981200"/>
              <a:ext cx="7086600" cy="4038604"/>
            </p:xfrm>
            <a:graphic>
              <a:graphicData uri="http://schemas.openxmlformats.org/drawingml/2006/table">
                <a:tbl>
                  <a:tblPr>
                    <a:tableStyleId>{5C22544A-7EE6-4342-B048-85BDC9FD1C3A}</a:tableStyleId>
                  </a:tblPr>
                  <a:tblGrid>
                    <a:gridCol w="1149178">
                      <a:extLst>
                        <a:ext uri="{9D8B030D-6E8A-4147-A177-3AD203B41FA5}">
                          <a16:colId xmlns:a16="http://schemas.microsoft.com/office/drawing/2014/main" val="274550830"/>
                        </a:ext>
                      </a:extLst>
                    </a:gridCol>
                    <a:gridCol w="593741">
                      <a:extLst>
                        <a:ext uri="{9D8B030D-6E8A-4147-A177-3AD203B41FA5}">
                          <a16:colId xmlns:a16="http://schemas.microsoft.com/office/drawing/2014/main" val="1331724172"/>
                        </a:ext>
                      </a:extLst>
                    </a:gridCol>
                    <a:gridCol w="1781227">
                      <a:extLst>
                        <a:ext uri="{9D8B030D-6E8A-4147-A177-3AD203B41FA5}">
                          <a16:colId xmlns:a16="http://schemas.microsoft.com/office/drawing/2014/main" val="2295555732"/>
                        </a:ext>
                      </a:extLst>
                    </a:gridCol>
                    <a:gridCol w="1781227">
                      <a:extLst>
                        <a:ext uri="{9D8B030D-6E8A-4147-A177-3AD203B41FA5}">
                          <a16:colId xmlns:a16="http://schemas.microsoft.com/office/drawing/2014/main" val="259022209"/>
                        </a:ext>
                      </a:extLst>
                    </a:gridCol>
                    <a:gridCol w="1781227">
                      <a:extLst>
                        <a:ext uri="{9D8B030D-6E8A-4147-A177-3AD203B41FA5}">
                          <a16:colId xmlns:a16="http://schemas.microsoft.com/office/drawing/2014/main" val="32887234"/>
                        </a:ext>
                      </a:extLst>
                    </a:gridCol>
                  </a:tblGrid>
                  <a:tr h="482084">
                    <a:tc>
                      <a:txBody>
                        <a:bodyPr/>
                        <a:lstStyle/>
                        <a:p>
                          <a:pPr algn="ctr" fontAlgn="t"/>
                          <a:r>
                            <a:rPr lang="en-IN" sz="1800" b="1" u="none" strike="noStrike" dirty="0">
                              <a:solidFill>
                                <a:srgbClr val="7030A0"/>
                              </a:solidFill>
                              <a:effectLst/>
                            </a:rPr>
                            <a:t>Time(t)</a:t>
                          </a:r>
                          <a:endParaRPr lang="en-IN" sz="1800" b="1" i="0" u="none" strike="noStrike" dirty="0">
                            <a:solidFill>
                              <a:srgbClr val="7030A0"/>
                            </a:solidFill>
                            <a:effectLst/>
                            <a:latin typeface="Calibri" panose="020F0502020204030204" pitchFamily="34" charset="0"/>
                          </a:endParaRPr>
                        </a:p>
                      </a:txBody>
                      <a:tcPr marL="7620" marR="7620" marT="7620" marB="0"/>
                    </a:tc>
                    <a:tc>
                      <a:txBody>
                        <a:bodyPr/>
                        <a:lstStyle/>
                        <a:p>
                          <a:endParaRPr lang="en-US"/>
                        </a:p>
                      </a:txBody>
                      <a:tcPr marL="7620" marR="7620" marT="7620" marB="0">
                        <a:blipFill>
                          <a:blip r:embed="rId2"/>
                          <a:stretch>
                            <a:fillRect l="-196907" t="-13924" r="-906186" b="-765823"/>
                          </a:stretch>
                        </a:blipFill>
                      </a:tcPr>
                    </a:tc>
                    <a:tc>
                      <a:txBody>
                        <a:bodyPr/>
                        <a:lstStyle/>
                        <a:p>
                          <a:endParaRPr lang="en-US"/>
                        </a:p>
                      </a:txBody>
                      <a:tcPr marL="7620" marR="7620" marT="7620" marB="0">
                        <a:blipFill>
                          <a:blip r:embed="rId2"/>
                          <a:stretch>
                            <a:fillRect l="-98630" t="-13924" r="-201027" b="-765823"/>
                          </a:stretch>
                        </a:blipFill>
                      </a:tcPr>
                    </a:tc>
                    <a:tc>
                      <a:txBody>
                        <a:bodyPr/>
                        <a:lstStyle/>
                        <a:p>
                          <a:endParaRPr lang="en-US"/>
                        </a:p>
                      </a:txBody>
                      <a:tcPr marL="7620" marR="7620" marT="7620" marB="0">
                        <a:blipFill>
                          <a:blip r:embed="rId2"/>
                          <a:stretch>
                            <a:fillRect l="-197952" t="-13924" r="-100341" b="-765823"/>
                          </a:stretch>
                        </a:blipFill>
                      </a:tcPr>
                    </a:tc>
                    <a:tc>
                      <a:txBody>
                        <a:bodyPr/>
                        <a:lstStyle/>
                        <a:p>
                          <a:endParaRPr lang="en-US"/>
                        </a:p>
                      </a:txBody>
                      <a:tcPr marL="7620" marR="7620" marT="7620" marB="0">
                        <a:blipFill>
                          <a:blip r:embed="rId2"/>
                          <a:stretch>
                            <a:fillRect l="-298973" t="-13924" r="-685" b="-765823"/>
                          </a:stretch>
                        </a:blipFill>
                      </a:tcPr>
                    </a:tc>
                    <a:extLst>
                      <a:ext uri="{0D108BD9-81ED-4DB2-BD59-A6C34878D82A}">
                        <a16:rowId xmlns:a16="http://schemas.microsoft.com/office/drawing/2014/main" val="3594801310"/>
                      </a:ext>
                    </a:extLst>
                  </a:tr>
                  <a:tr h="355652">
                    <a:tc>
                      <a:txBody>
                        <a:bodyPr/>
                        <a:lstStyle/>
                        <a:p>
                          <a:pPr algn="ctr" fontAlgn="b"/>
                          <a:r>
                            <a:rPr lang="en-IN" sz="1600" u="none" strike="noStrike" dirty="0">
                              <a:effectLst/>
                            </a:rPr>
                            <a:t>1</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 NA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NA </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NA </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91585016"/>
                      </a:ext>
                    </a:extLst>
                  </a:tr>
                  <a:tr h="355652">
                    <a:tc>
                      <a:txBody>
                        <a:bodyPr/>
                        <a:lstStyle/>
                        <a:p>
                          <a:pPr algn="ctr" fontAlgn="b"/>
                          <a:r>
                            <a:rPr lang="en-IN" sz="1600" u="none" strike="noStrike">
                              <a:effectLst/>
                            </a:rPr>
                            <a:t>2</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4</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NA</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NA</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94208866"/>
                      </a:ext>
                    </a:extLst>
                  </a:tr>
                  <a:tr h="355652">
                    <a:tc>
                      <a:txBody>
                        <a:bodyPr/>
                        <a:lstStyle/>
                        <a:p>
                          <a:pPr algn="ctr" fontAlgn="b"/>
                          <a:r>
                            <a:rPr lang="en-IN" sz="1600" u="none" strike="noStrike">
                              <a:effectLst/>
                            </a:rPr>
                            <a:t>3</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4</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NA </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12226179"/>
                      </a:ext>
                    </a:extLst>
                  </a:tr>
                  <a:tr h="355652">
                    <a:tc>
                      <a:txBody>
                        <a:bodyPr/>
                        <a:lstStyle/>
                        <a:p>
                          <a:pPr algn="ct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97201818"/>
                      </a:ext>
                    </a:extLst>
                  </a:tr>
                  <a:tr h="355652">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7</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4</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2705321"/>
                      </a:ext>
                    </a:extLst>
                  </a:tr>
                  <a:tr h="355652">
                    <a:tc>
                      <a:txBody>
                        <a:bodyPr/>
                        <a:lstStyle/>
                        <a:p>
                          <a:pPr algn="ct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7</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98586712"/>
                      </a:ext>
                    </a:extLst>
                  </a:tr>
                  <a:tr h="355652">
                    <a:tc>
                      <a:txBody>
                        <a:bodyPr/>
                        <a:lstStyle/>
                        <a:p>
                          <a:pPr algn="ct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7</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4340815"/>
                      </a:ext>
                    </a:extLst>
                  </a:tr>
                  <a:tr h="355652">
                    <a:tc>
                      <a:txBody>
                        <a:bodyPr/>
                        <a:lstStyle/>
                        <a:p>
                          <a:pPr algn="ctr" fontAlgn="b"/>
                          <a:r>
                            <a:rPr lang="en-IN" sz="1600" u="none" strike="noStrike">
                              <a:effectLst/>
                            </a:rPr>
                            <a:t>8</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6</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33960974"/>
                      </a:ext>
                    </a:extLst>
                  </a:tr>
                  <a:tr h="355652">
                    <a:tc>
                      <a:txBody>
                        <a:bodyPr/>
                        <a:lstStyle/>
                        <a:p>
                          <a:pPr algn="ctr" fontAlgn="b"/>
                          <a:r>
                            <a:rPr lang="en-IN" sz="1600" u="none" strike="noStrike">
                              <a:effectLst/>
                            </a:rPr>
                            <a:t>9</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4</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5</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76534334"/>
                      </a:ext>
                    </a:extLst>
                  </a:tr>
                  <a:tr h="355652">
                    <a:tc>
                      <a:txBody>
                        <a:bodyPr/>
                        <a:lstStyle/>
                        <a:p>
                          <a:pPr algn="ctr" fontAlgn="b"/>
                          <a:r>
                            <a:rPr lang="en-IN" sz="1600" u="none" strike="noStrike">
                              <a:effectLst/>
                            </a:rPr>
                            <a:t>10</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6</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7</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a:effectLst/>
                            </a:rPr>
                            <a:t>5</a:t>
                          </a:r>
                          <a:endParaRPr lang="en-IN" sz="16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IN" sz="1600" u="none" strike="noStrike" dirty="0">
                              <a:effectLst/>
                            </a:rPr>
                            <a:t>4</a:t>
                          </a:r>
                          <a:endParaRPr lang="en-IN"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1498938"/>
                      </a:ext>
                    </a:extLst>
                  </a:tr>
                </a:tbl>
              </a:graphicData>
            </a:graphic>
          </p:graphicFrame>
        </mc:Fallback>
      </mc:AlternateContent>
    </p:spTree>
    <p:extLst>
      <p:ext uri="{BB962C8B-B14F-4D97-AF65-F5344CB8AC3E}">
        <p14:creationId xmlns:p14="http://schemas.microsoft.com/office/powerpoint/2010/main" val="2511608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768475">
              <a:lnSpc>
                <a:spcPct val="100000"/>
              </a:lnSpc>
              <a:spcBef>
                <a:spcPts val="100"/>
              </a:spcBef>
            </a:pPr>
            <a:r>
              <a:rPr sz="4000" spc="-570" dirty="0"/>
              <a:t>Why</a:t>
            </a:r>
            <a:r>
              <a:rPr sz="4000" spc="-235" dirty="0"/>
              <a:t> </a:t>
            </a:r>
            <a:r>
              <a:rPr sz="4000" spc="-515" dirty="0"/>
              <a:t>is</a:t>
            </a:r>
            <a:r>
              <a:rPr sz="4000" spc="-229" dirty="0"/>
              <a:t> </a:t>
            </a:r>
            <a:r>
              <a:rPr sz="4000" spc="-300" dirty="0"/>
              <a:t>decomposition</a:t>
            </a:r>
            <a:r>
              <a:rPr sz="4000" spc="-235" dirty="0"/>
              <a:t> </a:t>
            </a:r>
            <a:r>
              <a:rPr sz="4000" spc="-425" dirty="0"/>
              <a:t>useful?</a:t>
            </a:r>
            <a:endParaRPr sz="4000"/>
          </a:p>
        </p:txBody>
      </p:sp>
      <p:grpSp>
        <p:nvGrpSpPr>
          <p:cNvPr id="3" name="object 3"/>
          <p:cNvGrpSpPr/>
          <p:nvPr/>
        </p:nvGrpSpPr>
        <p:grpSpPr>
          <a:xfrm>
            <a:off x="899445" y="2171443"/>
            <a:ext cx="1376045" cy="1376045"/>
            <a:chOff x="899445" y="2171443"/>
            <a:chExt cx="1376045" cy="1376045"/>
          </a:xfrm>
        </p:grpSpPr>
        <p:sp>
          <p:nvSpPr>
            <p:cNvPr id="4" name="object 4"/>
            <p:cNvSpPr/>
            <p:nvPr/>
          </p:nvSpPr>
          <p:spPr>
            <a:xfrm>
              <a:off x="899445" y="2171443"/>
              <a:ext cx="1376045" cy="1376045"/>
            </a:xfrm>
            <a:custGeom>
              <a:avLst/>
              <a:gdLst/>
              <a:ahLst/>
              <a:cxnLst/>
              <a:rect l="l" t="t" r="r" b="b"/>
              <a:pathLst>
                <a:path w="1376045" h="1376045">
                  <a:moveTo>
                    <a:pt x="687959" y="0"/>
                  </a:moveTo>
                  <a:lnTo>
                    <a:pt x="640857" y="1587"/>
                  </a:lnTo>
                  <a:lnTo>
                    <a:pt x="594607" y="6280"/>
                  </a:lnTo>
                  <a:lnTo>
                    <a:pt x="549311" y="13976"/>
                  </a:lnTo>
                  <a:lnTo>
                    <a:pt x="505072" y="24574"/>
                  </a:lnTo>
                  <a:lnTo>
                    <a:pt x="461992" y="37970"/>
                  </a:lnTo>
                  <a:lnTo>
                    <a:pt x="420174" y="54063"/>
                  </a:lnTo>
                  <a:lnTo>
                    <a:pt x="379720" y="72749"/>
                  </a:lnTo>
                  <a:lnTo>
                    <a:pt x="340733" y="93926"/>
                  </a:lnTo>
                  <a:lnTo>
                    <a:pt x="303314" y="117492"/>
                  </a:lnTo>
                  <a:lnTo>
                    <a:pt x="267568" y="143344"/>
                  </a:lnTo>
                  <a:lnTo>
                    <a:pt x="233595" y="171380"/>
                  </a:lnTo>
                  <a:lnTo>
                    <a:pt x="201498" y="201498"/>
                  </a:lnTo>
                  <a:lnTo>
                    <a:pt x="171381" y="233594"/>
                  </a:lnTo>
                  <a:lnTo>
                    <a:pt x="143345" y="267567"/>
                  </a:lnTo>
                  <a:lnTo>
                    <a:pt x="117492" y="303314"/>
                  </a:lnTo>
                  <a:lnTo>
                    <a:pt x="93926" y="340732"/>
                  </a:lnTo>
                  <a:lnTo>
                    <a:pt x="72749" y="379720"/>
                  </a:lnTo>
                  <a:lnTo>
                    <a:pt x="54063" y="420174"/>
                  </a:lnTo>
                  <a:lnTo>
                    <a:pt x="37970" y="461992"/>
                  </a:lnTo>
                  <a:lnTo>
                    <a:pt x="24574" y="505072"/>
                  </a:lnTo>
                  <a:lnTo>
                    <a:pt x="13976" y="549311"/>
                  </a:lnTo>
                  <a:lnTo>
                    <a:pt x="6280" y="594606"/>
                  </a:lnTo>
                  <a:lnTo>
                    <a:pt x="1587" y="640857"/>
                  </a:lnTo>
                  <a:lnTo>
                    <a:pt x="0" y="687959"/>
                  </a:lnTo>
                  <a:lnTo>
                    <a:pt x="1587" y="735060"/>
                  </a:lnTo>
                  <a:lnTo>
                    <a:pt x="6280" y="781311"/>
                  </a:lnTo>
                  <a:lnTo>
                    <a:pt x="13976" y="826606"/>
                  </a:lnTo>
                  <a:lnTo>
                    <a:pt x="24574" y="870846"/>
                  </a:lnTo>
                  <a:lnTo>
                    <a:pt x="37970" y="913925"/>
                  </a:lnTo>
                  <a:lnTo>
                    <a:pt x="54063" y="955744"/>
                  </a:lnTo>
                  <a:lnTo>
                    <a:pt x="72749" y="996198"/>
                  </a:lnTo>
                  <a:lnTo>
                    <a:pt x="93926" y="1035185"/>
                  </a:lnTo>
                  <a:lnTo>
                    <a:pt x="117492" y="1072604"/>
                  </a:lnTo>
                  <a:lnTo>
                    <a:pt x="143345" y="1108350"/>
                  </a:lnTo>
                  <a:lnTo>
                    <a:pt x="171381" y="1142323"/>
                  </a:lnTo>
                  <a:lnTo>
                    <a:pt x="201498" y="1174420"/>
                  </a:lnTo>
                  <a:lnTo>
                    <a:pt x="233595" y="1204537"/>
                  </a:lnTo>
                  <a:lnTo>
                    <a:pt x="267568" y="1232574"/>
                  </a:lnTo>
                  <a:lnTo>
                    <a:pt x="303314" y="1258426"/>
                  </a:lnTo>
                  <a:lnTo>
                    <a:pt x="340733" y="1281992"/>
                  </a:lnTo>
                  <a:lnTo>
                    <a:pt x="379720" y="1303169"/>
                  </a:lnTo>
                  <a:lnTo>
                    <a:pt x="420174" y="1321855"/>
                  </a:lnTo>
                  <a:lnTo>
                    <a:pt x="461992" y="1337948"/>
                  </a:lnTo>
                  <a:lnTo>
                    <a:pt x="505072" y="1351344"/>
                  </a:lnTo>
                  <a:lnTo>
                    <a:pt x="549311" y="1361942"/>
                  </a:lnTo>
                  <a:lnTo>
                    <a:pt x="594607" y="1369638"/>
                  </a:lnTo>
                  <a:lnTo>
                    <a:pt x="640857" y="1374332"/>
                  </a:lnTo>
                  <a:lnTo>
                    <a:pt x="687959" y="1375919"/>
                  </a:lnTo>
                  <a:lnTo>
                    <a:pt x="735061" y="1374332"/>
                  </a:lnTo>
                  <a:lnTo>
                    <a:pt x="781311" y="1369638"/>
                  </a:lnTo>
                  <a:lnTo>
                    <a:pt x="826607" y="1361942"/>
                  </a:lnTo>
                  <a:lnTo>
                    <a:pt x="870846" y="1351344"/>
                  </a:lnTo>
                  <a:lnTo>
                    <a:pt x="913926" y="1337948"/>
                  </a:lnTo>
                  <a:lnTo>
                    <a:pt x="955744" y="1321855"/>
                  </a:lnTo>
                  <a:lnTo>
                    <a:pt x="996198" y="1303169"/>
                  </a:lnTo>
                  <a:lnTo>
                    <a:pt x="1035186" y="1281992"/>
                  </a:lnTo>
                  <a:lnTo>
                    <a:pt x="1072604" y="1258426"/>
                  </a:lnTo>
                  <a:lnTo>
                    <a:pt x="1108351" y="1232574"/>
                  </a:lnTo>
                  <a:lnTo>
                    <a:pt x="1142324" y="1204537"/>
                  </a:lnTo>
                  <a:lnTo>
                    <a:pt x="1174421" y="1174420"/>
                  </a:lnTo>
                  <a:lnTo>
                    <a:pt x="1204538" y="1142323"/>
                  </a:lnTo>
                  <a:lnTo>
                    <a:pt x="1232574" y="1108350"/>
                  </a:lnTo>
                  <a:lnTo>
                    <a:pt x="1258427" y="1072604"/>
                  </a:lnTo>
                  <a:lnTo>
                    <a:pt x="1281993" y="1035185"/>
                  </a:lnTo>
                  <a:lnTo>
                    <a:pt x="1303170" y="996198"/>
                  </a:lnTo>
                  <a:lnTo>
                    <a:pt x="1321856" y="955744"/>
                  </a:lnTo>
                  <a:lnTo>
                    <a:pt x="1337949" y="913925"/>
                  </a:lnTo>
                  <a:lnTo>
                    <a:pt x="1351345" y="870846"/>
                  </a:lnTo>
                  <a:lnTo>
                    <a:pt x="1361943" y="826606"/>
                  </a:lnTo>
                  <a:lnTo>
                    <a:pt x="1369639" y="781311"/>
                  </a:lnTo>
                  <a:lnTo>
                    <a:pt x="1374332" y="735060"/>
                  </a:lnTo>
                  <a:lnTo>
                    <a:pt x="1375920" y="687959"/>
                  </a:lnTo>
                  <a:lnTo>
                    <a:pt x="1374332" y="640857"/>
                  </a:lnTo>
                  <a:lnTo>
                    <a:pt x="1369639" y="594606"/>
                  </a:lnTo>
                  <a:lnTo>
                    <a:pt x="1361943" y="549311"/>
                  </a:lnTo>
                  <a:lnTo>
                    <a:pt x="1351345" y="505072"/>
                  </a:lnTo>
                  <a:lnTo>
                    <a:pt x="1337949" y="461992"/>
                  </a:lnTo>
                  <a:lnTo>
                    <a:pt x="1321856" y="420174"/>
                  </a:lnTo>
                  <a:lnTo>
                    <a:pt x="1303170" y="379720"/>
                  </a:lnTo>
                  <a:lnTo>
                    <a:pt x="1281993" y="340732"/>
                  </a:lnTo>
                  <a:lnTo>
                    <a:pt x="1258427" y="303314"/>
                  </a:lnTo>
                  <a:lnTo>
                    <a:pt x="1232574" y="267567"/>
                  </a:lnTo>
                  <a:lnTo>
                    <a:pt x="1204538" y="233594"/>
                  </a:lnTo>
                  <a:lnTo>
                    <a:pt x="1174421" y="201498"/>
                  </a:lnTo>
                  <a:lnTo>
                    <a:pt x="1142324" y="171380"/>
                  </a:lnTo>
                  <a:lnTo>
                    <a:pt x="1108351" y="143344"/>
                  </a:lnTo>
                  <a:lnTo>
                    <a:pt x="1072604" y="117492"/>
                  </a:lnTo>
                  <a:lnTo>
                    <a:pt x="1035186" y="93926"/>
                  </a:lnTo>
                  <a:lnTo>
                    <a:pt x="996198" y="72749"/>
                  </a:lnTo>
                  <a:lnTo>
                    <a:pt x="955744" y="54063"/>
                  </a:lnTo>
                  <a:lnTo>
                    <a:pt x="913926" y="37970"/>
                  </a:lnTo>
                  <a:lnTo>
                    <a:pt x="870846" y="24574"/>
                  </a:lnTo>
                  <a:lnTo>
                    <a:pt x="826607" y="13976"/>
                  </a:lnTo>
                  <a:lnTo>
                    <a:pt x="781311" y="6280"/>
                  </a:lnTo>
                  <a:lnTo>
                    <a:pt x="735061" y="1587"/>
                  </a:lnTo>
                  <a:lnTo>
                    <a:pt x="687959" y="0"/>
                  </a:lnTo>
                  <a:close/>
                </a:path>
              </a:pathLst>
            </a:custGeom>
            <a:solidFill>
              <a:srgbClr val="D0D8E8"/>
            </a:solidFill>
          </p:spPr>
          <p:txBody>
            <a:bodyPr wrap="square" lIns="0" tIns="0" rIns="0" bIns="0" rtlCol="0"/>
            <a:lstStyle/>
            <a:p>
              <a:endParaRPr/>
            </a:p>
          </p:txBody>
        </p:sp>
        <p:pic>
          <p:nvPicPr>
            <p:cNvPr id="5" name="object 5"/>
            <p:cNvPicPr/>
            <p:nvPr/>
          </p:nvPicPr>
          <p:blipFill>
            <a:blip r:embed="rId2" cstate="print"/>
            <a:stretch>
              <a:fillRect/>
            </a:stretch>
          </p:blipFill>
          <p:spPr>
            <a:xfrm>
              <a:off x="1185672" y="2459735"/>
              <a:ext cx="801623" cy="801624"/>
            </a:xfrm>
            <a:prstGeom prst="rect">
              <a:avLst/>
            </a:prstGeom>
          </p:spPr>
        </p:pic>
        <p:sp>
          <p:nvSpPr>
            <p:cNvPr id="6" name="object 6"/>
            <p:cNvSpPr/>
            <p:nvPr/>
          </p:nvSpPr>
          <p:spPr>
            <a:xfrm>
              <a:off x="1188388" y="2460386"/>
              <a:ext cx="798195" cy="798195"/>
            </a:xfrm>
            <a:custGeom>
              <a:avLst/>
              <a:gdLst/>
              <a:ahLst/>
              <a:cxnLst/>
              <a:rect l="l" t="t" r="r" b="b"/>
              <a:pathLst>
                <a:path w="798194" h="798195">
                  <a:moveTo>
                    <a:pt x="0" y="0"/>
                  </a:moveTo>
                  <a:lnTo>
                    <a:pt x="798033" y="0"/>
                  </a:lnTo>
                  <a:lnTo>
                    <a:pt x="798033" y="798033"/>
                  </a:lnTo>
                  <a:lnTo>
                    <a:pt x="0" y="798033"/>
                  </a:lnTo>
                  <a:lnTo>
                    <a:pt x="0" y="0"/>
                  </a:lnTo>
                  <a:close/>
                </a:path>
              </a:pathLst>
            </a:custGeom>
            <a:ln w="25400">
              <a:solidFill>
                <a:srgbClr val="FFFFFF"/>
              </a:solidFill>
            </a:ln>
          </p:spPr>
          <p:txBody>
            <a:bodyPr wrap="square" lIns="0" tIns="0" rIns="0" bIns="0" rtlCol="0"/>
            <a:lstStyle/>
            <a:p>
              <a:endParaRPr/>
            </a:p>
          </p:txBody>
        </p:sp>
      </p:grpSp>
      <p:sp>
        <p:nvSpPr>
          <p:cNvPr id="7" name="object 7"/>
          <p:cNvSpPr txBox="1"/>
          <p:nvPr/>
        </p:nvSpPr>
        <p:spPr>
          <a:xfrm>
            <a:off x="2557504" y="2185415"/>
            <a:ext cx="3001010" cy="1339215"/>
          </a:xfrm>
          <a:prstGeom prst="rect">
            <a:avLst/>
          </a:prstGeom>
        </p:spPr>
        <p:txBody>
          <a:bodyPr vert="horz" wrap="square" lIns="0" tIns="7620" rIns="0" bIns="0" rtlCol="0">
            <a:spAutoFit/>
          </a:bodyPr>
          <a:lstStyle/>
          <a:p>
            <a:pPr marL="12700" marR="5080">
              <a:lnSpc>
                <a:spcPct val="101800"/>
              </a:lnSpc>
              <a:spcBef>
                <a:spcPts val="60"/>
              </a:spcBef>
            </a:pPr>
            <a:r>
              <a:rPr sz="1700" b="1" spc="-180" dirty="0">
                <a:latin typeface="Verdana"/>
                <a:cs typeface="Verdana"/>
              </a:rPr>
              <a:t>Exploratory</a:t>
            </a:r>
            <a:r>
              <a:rPr sz="1700" b="1" spc="-80" dirty="0">
                <a:latin typeface="Verdana"/>
                <a:cs typeface="Verdana"/>
              </a:rPr>
              <a:t> </a:t>
            </a:r>
            <a:r>
              <a:rPr sz="1700" b="1" spc="-105" dirty="0">
                <a:latin typeface="Verdana"/>
                <a:cs typeface="Verdana"/>
              </a:rPr>
              <a:t>data</a:t>
            </a:r>
            <a:r>
              <a:rPr sz="1700" b="1" spc="-75" dirty="0">
                <a:latin typeface="Verdana"/>
                <a:cs typeface="Verdana"/>
              </a:rPr>
              <a:t> </a:t>
            </a:r>
            <a:r>
              <a:rPr sz="1700" b="1" spc="-170" dirty="0">
                <a:latin typeface="Verdana"/>
                <a:cs typeface="Verdana"/>
              </a:rPr>
              <a:t>analysis:</a:t>
            </a:r>
            <a:r>
              <a:rPr sz="1700" b="1" spc="-75" dirty="0">
                <a:latin typeface="Verdana"/>
                <a:cs typeface="Verdana"/>
              </a:rPr>
              <a:t> </a:t>
            </a:r>
            <a:r>
              <a:rPr sz="1700" spc="-45" dirty="0">
                <a:latin typeface="Verdana"/>
                <a:cs typeface="Verdana"/>
              </a:rPr>
              <a:t>To answer</a:t>
            </a:r>
            <a:r>
              <a:rPr sz="1700" spc="-110" dirty="0">
                <a:latin typeface="Verdana"/>
                <a:cs typeface="Verdana"/>
              </a:rPr>
              <a:t> </a:t>
            </a:r>
            <a:r>
              <a:rPr sz="1700" spc="-65" dirty="0">
                <a:latin typeface="Verdana"/>
                <a:cs typeface="Verdana"/>
              </a:rPr>
              <a:t>questions</a:t>
            </a:r>
            <a:r>
              <a:rPr sz="1700" spc="-110" dirty="0">
                <a:latin typeface="Verdana"/>
                <a:cs typeface="Verdana"/>
              </a:rPr>
              <a:t> </a:t>
            </a:r>
            <a:r>
              <a:rPr sz="1700" spc="-30" dirty="0">
                <a:latin typeface="Verdana"/>
                <a:cs typeface="Verdana"/>
              </a:rPr>
              <a:t>such</a:t>
            </a:r>
            <a:r>
              <a:rPr sz="1700" spc="-110" dirty="0">
                <a:latin typeface="Verdana"/>
                <a:cs typeface="Verdana"/>
              </a:rPr>
              <a:t> </a:t>
            </a:r>
            <a:r>
              <a:rPr sz="1700" spc="-25" dirty="0">
                <a:latin typeface="Verdana"/>
                <a:cs typeface="Verdana"/>
              </a:rPr>
              <a:t>as </a:t>
            </a:r>
            <a:r>
              <a:rPr sz="1700" dirty="0">
                <a:latin typeface="Verdana"/>
                <a:cs typeface="Verdana"/>
              </a:rPr>
              <a:t>“what</a:t>
            </a:r>
            <a:r>
              <a:rPr sz="1700" spc="-85" dirty="0">
                <a:latin typeface="Verdana"/>
                <a:cs typeface="Verdana"/>
              </a:rPr>
              <a:t> </a:t>
            </a:r>
            <a:r>
              <a:rPr sz="1700" spc="-30" dirty="0">
                <a:latin typeface="Verdana"/>
                <a:cs typeface="Verdana"/>
              </a:rPr>
              <a:t>was</a:t>
            </a:r>
            <a:r>
              <a:rPr sz="1700" spc="-85" dirty="0">
                <a:latin typeface="Verdana"/>
                <a:cs typeface="Verdana"/>
              </a:rPr>
              <a:t> </a:t>
            </a:r>
            <a:r>
              <a:rPr sz="1700" spc="-30" dirty="0">
                <a:latin typeface="Verdana"/>
                <a:cs typeface="Verdana"/>
              </a:rPr>
              <a:t>the</a:t>
            </a:r>
            <a:r>
              <a:rPr sz="1700" spc="-85" dirty="0">
                <a:latin typeface="Verdana"/>
                <a:cs typeface="Verdana"/>
              </a:rPr>
              <a:t> </a:t>
            </a:r>
            <a:r>
              <a:rPr sz="1700" dirty="0">
                <a:latin typeface="Verdana"/>
                <a:cs typeface="Verdana"/>
              </a:rPr>
              <a:t>impact</a:t>
            </a:r>
            <a:r>
              <a:rPr sz="1700" spc="-80" dirty="0">
                <a:latin typeface="Verdana"/>
                <a:cs typeface="Verdana"/>
              </a:rPr>
              <a:t> </a:t>
            </a:r>
            <a:r>
              <a:rPr sz="1700" dirty="0">
                <a:latin typeface="Verdana"/>
                <a:cs typeface="Verdana"/>
              </a:rPr>
              <a:t>of</a:t>
            </a:r>
            <a:r>
              <a:rPr sz="1700" spc="-85" dirty="0">
                <a:latin typeface="Verdana"/>
                <a:cs typeface="Verdana"/>
              </a:rPr>
              <a:t> </a:t>
            </a:r>
            <a:r>
              <a:rPr sz="1700" spc="-25" dirty="0">
                <a:latin typeface="Verdana"/>
                <a:cs typeface="Verdana"/>
              </a:rPr>
              <a:t>an </a:t>
            </a:r>
            <a:r>
              <a:rPr sz="1700" spc="110" dirty="0">
                <a:latin typeface="Verdana"/>
                <a:cs typeface="Verdana"/>
              </a:rPr>
              <a:t>ad</a:t>
            </a:r>
            <a:r>
              <a:rPr sz="1700" spc="-125" dirty="0">
                <a:latin typeface="Verdana"/>
                <a:cs typeface="Verdana"/>
              </a:rPr>
              <a:t> </a:t>
            </a:r>
            <a:r>
              <a:rPr sz="1700" spc="50" dirty="0">
                <a:latin typeface="Verdana"/>
                <a:cs typeface="Verdana"/>
              </a:rPr>
              <a:t>campaign</a:t>
            </a:r>
            <a:r>
              <a:rPr sz="1700" spc="-120" dirty="0">
                <a:latin typeface="Verdana"/>
                <a:cs typeface="Verdana"/>
              </a:rPr>
              <a:t> </a:t>
            </a:r>
            <a:r>
              <a:rPr sz="1700" spc="75" dirty="0">
                <a:latin typeface="Verdana"/>
                <a:cs typeface="Verdana"/>
              </a:rPr>
              <a:t>once</a:t>
            </a:r>
            <a:r>
              <a:rPr sz="1700" spc="-120" dirty="0">
                <a:latin typeface="Verdana"/>
                <a:cs typeface="Verdana"/>
              </a:rPr>
              <a:t> </a:t>
            </a:r>
            <a:r>
              <a:rPr sz="1700" spc="25" dirty="0">
                <a:latin typeface="Verdana"/>
                <a:cs typeface="Verdana"/>
              </a:rPr>
              <a:t>we </a:t>
            </a:r>
            <a:r>
              <a:rPr sz="1700" spc="60" dirty="0">
                <a:latin typeface="Verdana"/>
                <a:cs typeface="Verdana"/>
              </a:rPr>
              <a:t>account</a:t>
            </a:r>
            <a:r>
              <a:rPr sz="1700" spc="-114" dirty="0">
                <a:latin typeface="Verdana"/>
                <a:cs typeface="Verdana"/>
              </a:rPr>
              <a:t> </a:t>
            </a:r>
            <a:r>
              <a:rPr sz="1700" spc="-85" dirty="0">
                <a:latin typeface="Verdana"/>
                <a:cs typeface="Verdana"/>
              </a:rPr>
              <a:t>for</a:t>
            </a:r>
            <a:r>
              <a:rPr sz="1700" spc="-114" dirty="0">
                <a:latin typeface="Verdana"/>
                <a:cs typeface="Verdana"/>
              </a:rPr>
              <a:t> </a:t>
            </a:r>
            <a:r>
              <a:rPr sz="1700" spc="-10" dirty="0">
                <a:latin typeface="Verdana"/>
                <a:cs typeface="Verdana"/>
              </a:rPr>
              <a:t>seasonality?”</a:t>
            </a:r>
            <a:endParaRPr sz="1700">
              <a:latin typeface="Verdana"/>
              <a:cs typeface="Verdana"/>
            </a:endParaRPr>
          </a:p>
        </p:txBody>
      </p:sp>
      <p:grpSp>
        <p:nvGrpSpPr>
          <p:cNvPr id="8" name="object 8"/>
          <p:cNvGrpSpPr/>
          <p:nvPr/>
        </p:nvGrpSpPr>
        <p:grpSpPr>
          <a:xfrm>
            <a:off x="6378554" y="2171443"/>
            <a:ext cx="1376045" cy="1376045"/>
            <a:chOff x="6378554" y="2171443"/>
            <a:chExt cx="1376045" cy="1376045"/>
          </a:xfrm>
        </p:grpSpPr>
        <p:sp>
          <p:nvSpPr>
            <p:cNvPr id="9" name="object 9"/>
            <p:cNvSpPr/>
            <p:nvPr/>
          </p:nvSpPr>
          <p:spPr>
            <a:xfrm>
              <a:off x="6378554" y="2171443"/>
              <a:ext cx="1376045" cy="1376045"/>
            </a:xfrm>
            <a:custGeom>
              <a:avLst/>
              <a:gdLst/>
              <a:ahLst/>
              <a:cxnLst/>
              <a:rect l="l" t="t" r="r" b="b"/>
              <a:pathLst>
                <a:path w="1376045" h="1376045">
                  <a:moveTo>
                    <a:pt x="687960" y="0"/>
                  </a:moveTo>
                  <a:lnTo>
                    <a:pt x="640858" y="1587"/>
                  </a:lnTo>
                  <a:lnTo>
                    <a:pt x="594608" y="6280"/>
                  </a:lnTo>
                  <a:lnTo>
                    <a:pt x="549312" y="13976"/>
                  </a:lnTo>
                  <a:lnTo>
                    <a:pt x="505073" y="24574"/>
                  </a:lnTo>
                  <a:lnTo>
                    <a:pt x="461993" y="37970"/>
                  </a:lnTo>
                  <a:lnTo>
                    <a:pt x="420175" y="54063"/>
                  </a:lnTo>
                  <a:lnTo>
                    <a:pt x="379721" y="72749"/>
                  </a:lnTo>
                  <a:lnTo>
                    <a:pt x="340733" y="93926"/>
                  </a:lnTo>
                  <a:lnTo>
                    <a:pt x="303315" y="117492"/>
                  </a:lnTo>
                  <a:lnTo>
                    <a:pt x="267568" y="143344"/>
                  </a:lnTo>
                  <a:lnTo>
                    <a:pt x="233595" y="171380"/>
                  </a:lnTo>
                  <a:lnTo>
                    <a:pt x="201498" y="201498"/>
                  </a:lnTo>
                  <a:lnTo>
                    <a:pt x="171381" y="233594"/>
                  </a:lnTo>
                  <a:lnTo>
                    <a:pt x="143345" y="267567"/>
                  </a:lnTo>
                  <a:lnTo>
                    <a:pt x="117492" y="303314"/>
                  </a:lnTo>
                  <a:lnTo>
                    <a:pt x="93926" y="340732"/>
                  </a:lnTo>
                  <a:lnTo>
                    <a:pt x="72749" y="379720"/>
                  </a:lnTo>
                  <a:lnTo>
                    <a:pt x="54063" y="420174"/>
                  </a:lnTo>
                  <a:lnTo>
                    <a:pt x="37970" y="461992"/>
                  </a:lnTo>
                  <a:lnTo>
                    <a:pt x="24574" y="505072"/>
                  </a:lnTo>
                  <a:lnTo>
                    <a:pt x="13976" y="549311"/>
                  </a:lnTo>
                  <a:lnTo>
                    <a:pt x="6280" y="594606"/>
                  </a:lnTo>
                  <a:lnTo>
                    <a:pt x="1587" y="640857"/>
                  </a:lnTo>
                  <a:lnTo>
                    <a:pt x="0" y="687959"/>
                  </a:lnTo>
                  <a:lnTo>
                    <a:pt x="1587" y="735060"/>
                  </a:lnTo>
                  <a:lnTo>
                    <a:pt x="6280" y="781311"/>
                  </a:lnTo>
                  <a:lnTo>
                    <a:pt x="13976" y="826606"/>
                  </a:lnTo>
                  <a:lnTo>
                    <a:pt x="24574" y="870846"/>
                  </a:lnTo>
                  <a:lnTo>
                    <a:pt x="37970" y="913925"/>
                  </a:lnTo>
                  <a:lnTo>
                    <a:pt x="54063" y="955744"/>
                  </a:lnTo>
                  <a:lnTo>
                    <a:pt x="72749" y="996198"/>
                  </a:lnTo>
                  <a:lnTo>
                    <a:pt x="93926" y="1035185"/>
                  </a:lnTo>
                  <a:lnTo>
                    <a:pt x="117492" y="1072604"/>
                  </a:lnTo>
                  <a:lnTo>
                    <a:pt x="143345" y="1108350"/>
                  </a:lnTo>
                  <a:lnTo>
                    <a:pt x="171381" y="1142323"/>
                  </a:lnTo>
                  <a:lnTo>
                    <a:pt x="201498" y="1174420"/>
                  </a:lnTo>
                  <a:lnTo>
                    <a:pt x="233595" y="1204537"/>
                  </a:lnTo>
                  <a:lnTo>
                    <a:pt x="267568" y="1232574"/>
                  </a:lnTo>
                  <a:lnTo>
                    <a:pt x="303315" y="1258426"/>
                  </a:lnTo>
                  <a:lnTo>
                    <a:pt x="340733" y="1281992"/>
                  </a:lnTo>
                  <a:lnTo>
                    <a:pt x="379721" y="1303169"/>
                  </a:lnTo>
                  <a:lnTo>
                    <a:pt x="420175" y="1321855"/>
                  </a:lnTo>
                  <a:lnTo>
                    <a:pt x="461993" y="1337948"/>
                  </a:lnTo>
                  <a:lnTo>
                    <a:pt x="505073" y="1351344"/>
                  </a:lnTo>
                  <a:lnTo>
                    <a:pt x="549312" y="1361942"/>
                  </a:lnTo>
                  <a:lnTo>
                    <a:pt x="594608" y="1369638"/>
                  </a:lnTo>
                  <a:lnTo>
                    <a:pt x="640858" y="1374332"/>
                  </a:lnTo>
                  <a:lnTo>
                    <a:pt x="687960" y="1375919"/>
                  </a:lnTo>
                  <a:lnTo>
                    <a:pt x="735062" y="1374332"/>
                  </a:lnTo>
                  <a:lnTo>
                    <a:pt x="781312" y="1369638"/>
                  </a:lnTo>
                  <a:lnTo>
                    <a:pt x="826608" y="1361942"/>
                  </a:lnTo>
                  <a:lnTo>
                    <a:pt x="870847" y="1351344"/>
                  </a:lnTo>
                  <a:lnTo>
                    <a:pt x="913927" y="1337948"/>
                  </a:lnTo>
                  <a:lnTo>
                    <a:pt x="955745" y="1321855"/>
                  </a:lnTo>
                  <a:lnTo>
                    <a:pt x="996199" y="1303169"/>
                  </a:lnTo>
                  <a:lnTo>
                    <a:pt x="1035186" y="1281992"/>
                  </a:lnTo>
                  <a:lnTo>
                    <a:pt x="1072604" y="1258426"/>
                  </a:lnTo>
                  <a:lnTo>
                    <a:pt x="1108351" y="1232574"/>
                  </a:lnTo>
                  <a:lnTo>
                    <a:pt x="1142324" y="1204537"/>
                  </a:lnTo>
                  <a:lnTo>
                    <a:pt x="1174420" y="1174420"/>
                  </a:lnTo>
                  <a:lnTo>
                    <a:pt x="1204538" y="1142323"/>
                  </a:lnTo>
                  <a:lnTo>
                    <a:pt x="1232574" y="1108350"/>
                  </a:lnTo>
                  <a:lnTo>
                    <a:pt x="1258426" y="1072604"/>
                  </a:lnTo>
                  <a:lnTo>
                    <a:pt x="1281992" y="1035185"/>
                  </a:lnTo>
                  <a:lnTo>
                    <a:pt x="1303170" y="996198"/>
                  </a:lnTo>
                  <a:lnTo>
                    <a:pt x="1321856" y="955744"/>
                  </a:lnTo>
                  <a:lnTo>
                    <a:pt x="1337948" y="913925"/>
                  </a:lnTo>
                  <a:lnTo>
                    <a:pt x="1351344" y="870846"/>
                  </a:lnTo>
                  <a:lnTo>
                    <a:pt x="1361942" y="826606"/>
                  </a:lnTo>
                  <a:lnTo>
                    <a:pt x="1369639" y="781311"/>
                  </a:lnTo>
                  <a:lnTo>
                    <a:pt x="1374332" y="735060"/>
                  </a:lnTo>
                  <a:lnTo>
                    <a:pt x="1375919" y="687959"/>
                  </a:lnTo>
                  <a:lnTo>
                    <a:pt x="1374332" y="640857"/>
                  </a:lnTo>
                  <a:lnTo>
                    <a:pt x="1369639" y="594606"/>
                  </a:lnTo>
                  <a:lnTo>
                    <a:pt x="1361942" y="549311"/>
                  </a:lnTo>
                  <a:lnTo>
                    <a:pt x="1351344" y="505072"/>
                  </a:lnTo>
                  <a:lnTo>
                    <a:pt x="1337948" y="461992"/>
                  </a:lnTo>
                  <a:lnTo>
                    <a:pt x="1321856" y="420174"/>
                  </a:lnTo>
                  <a:lnTo>
                    <a:pt x="1303170" y="379720"/>
                  </a:lnTo>
                  <a:lnTo>
                    <a:pt x="1281992" y="340732"/>
                  </a:lnTo>
                  <a:lnTo>
                    <a:pt x="1258426" y="303314"/>
                  </a:lnTo>
                  <a:lnTo>
                    <a:pt x="1232574" y="267567"/>
                  </a:lnTo>
                  <a:lnTo>
                    <a:pt x="1204538" y="233594"/>
                  </a:lnTo>
                  <a:lnTo>
                    <a:pt x="1174420" y="201498"/>
                  </a:lnTo>
                  <a:lnTo>
                    <a:pt x="1142324" y="171380"/>
                  </a:lnTo>
                  <a:lnTo>
                    <a:pt x="1108351" y="143344"/>
                  </a:lnTo>
                  <a:lnTo>
                    <a:pt x="1072604" y="117492"/>
                  </a:lnTo>
                  <a:lnTo>
                    <a:pt x="1035186" y="93926"/>
                  </a:lnTo>
                  <a:lnTo>
                    <a:pt x="996199" y="72749"/>
                  </a:lnTo>
                  <a:lnTo>
                    <a:pt x="955745" y="54063"/>
                  </a:lnTo>
                  <a:lnTo>
                    <a:pt x="913927" y="37970"/>
                  </a:lnTo>
                  <a:lnTo>
                    <a:pt x="870847" y="24574"/>
                  </a:lnTo>
                  <a:lnTo>
                    <a:pt x="826608" y="13976"/>
                  </a:lnTo>
                  <a:lnTo>
                    <a:pt x="781312" y="6280"/>
                  </a:lnTo>
                  <a:lnTo>
                    <a:pt x="735062" y="1587"/>
                  </a:lnTo>
                  <a:lnTo>
                    <a:pt x="687960" y="0"/>
                  </a:lnTo>
                  <a:close/>
                </a:path>
              </a:pathLst>
            </a:custGeom>
            <a:solidFill>
              <a:srgbClr val="D0D8E8"/>
            </a:solidFill>
          </p:spPr>
          <p:txBody>
            <a:bodyPr wrap="square" lIns="0" tIns="0" rIns="0" bIns="0" rtlCol="0"/>
            <a:lstStyle/>
            <a:p>
              <a:endParaRPr/>
            </a:p>
          </p:txBody>
        </p:sp>
        <p:pic>
          <p:nvPicPr>
            <p:cNvPr id="10" name="object 10"/>
            <p:cNvPicPr/>
            <p:nvPr/>
          </p:nvPicPr>
          <p:blipFill>
            <a:blip r:embed="rId3" cstate="print"/>
            <a:stretch>
              <a:fillRect/>
            </a:stretch>
          </p:blipFill>
          <p:spPr>
            <a:xfrm>
              <a:off x="6665976" y="2459735"/>
              <a:ext cx="801624" cy="801624"/>
            </a:xfrm>
            <a:prstGeom prst="rect">
              <a:avLst/>
            </a:prstGeom>
          </p:spPr>
        </p:pic>
        <p:sp>
          <p:nvSpPr>
            <p:cNvPr id="11" name="object 11"/>
            <p:cNvSpPr/>
            <p:nvPr/>
          </p:nvSpPr>
          <p:spPr>
            <a:xfrm>
              <a:off x="6667497" y="2460386"/>
              <a:ext cx="798195" cy="798195"/>
            </a:xfrm>
            <a:custGeom>
              <a:avLst/>
              <a:gdLst/>
              <a:ahLst/>
              <a:cxnLst/>
              <a:rect l="l" t="t" r="r" b="b"/>
              <a:pathLst>
                <a:path w="798195" h="798195">
                  <a:moveTo>
                    <a:pt x="0" y="0"/>
                  </a:moveTo>
                  <a:lnTo>
                    <a:pt x="798033" y="0"/>
                  </a:lnTo>
                  <a:lnTo>
                    <a:pt x="798033" y="798033"/>
                  </a:lnTo>
                  <a:lnTo>
                    <a:pt x="0" y="798033"/>
                  </a:lnTo>
                  <a:lnTo>
                    <a:pt x="0" y="0"/>
                  </a:lnTo>
                  <a:close/>
                </a:path>
              </a:pathLst>
            </a:custGeom>
            <a:ln w="25400">
              <a:solidFill>
                <a:srgbClr val="FFFFFF"/>
              </a:solidFill>
            </a:ln>
          </p:spPr>
          <p:txBody>
            <a:bodyPr wrap="square" lIns="0" tIns="0" rIns="0" bIns="0" rtlCol="0"/>
            <a:lstStyle/>
            <a:p>
              <a:endParaRPr/>
            </a:p>
          </p:txBody>
        </p:sp>
      </p:grpSp>
      <p:sp>
        <p:nvSpPr>
          <p:cNvPr id="12" name="object 12"/>
          <p:cNvSpPr txBox="1"/>
          <p:nvPr/>
        </p:nvSpPr>
        <p:spPr>
          <a:xfrm>
            <a:off x="8036614" y="2316479"/>
            <a:ext cx="3202940" cy="1086485"/>
          </a:xfrm>
          <a:prstGeom prst="rect">
            <a:avLst/>
          </a:prstGeom>
        </p:spPr>
        <p:txBody>
          <a:bodyPr vert="horz" wrap="square" lIns="0" tIns="4445" rIns="0" bIns="0" rtlCol="0">
            <a:spAutoFit/>
          </a:bodyPr>
          <a:lstStyle/>
          <a:p>
            <a:pPr marL="12700" marR="5080">
              <a:lnSpc>
                <a:spcPct val="103099"/>
              </a:lnSpc>
              <a:spcBef>
                <a:spcPts val="35"/>
              </a:spcBef>
            </a:pPr>
            <a:r>
              <a:rPr sz="1700" b="1" spc="-200" dirty="0">
                <a:latin typeface="Verdana"/>
                <a:cs typeface="Verdana"/>
              </a:rPr>
              <a:t>Pre-</a:t>
            </a:r>
            <a:r>
              <a:rPr sz="1700" b="1" spc="-165" dirty="0">
                <a:latin typeface="Verdana"/>
                <a:cs typeface="Verdana"/>
              </a:rPr>
              <a:t>processing</a:t>
            </a:r>
            <a:r>
              <a:rPr sz="1700" spc="-165" dirty="0">
                <a:latin typeface="Verdana"/>
                <a:cs typeface="Verdana"/>
              </a:rPr>
              <a:t>:</a:t>
            </a:r>
            <a:r>
              <a:rPr sz="1700" spc="-60" dirty="0">
                <a:latin typeface="Verdana"/>
                <a:cs typeface="Verdana"/>
              </a:rPr>
              <a:t> </a:t>
            </a:r>
            <a:r>
              <a:rPr sz="1700" spc="-95" dirty="0">
                <a:latin typeface="Verdana"/>
                <a:cs typeface="Verdana"/>
              </a:rPr>
              <a:t>Useful</a:t>
            </a:r>
            <a:r>
              <a:rPr sz="1700" spc="-60" dirty="0">
                <a:latin typeface="Verdana"/>
                <a:cs typeface="Verdana"/>
              </a:rPr>
              <a:t> </a:t>
            </a:r>
            <a:r>
              <a:rPr sz="1700" spc="-25" dirty="0">
                <a:latin typeface="Verdana"/>
                <a:cs typeface="Verdana"/>
              </a:rPr>
              <a:t>for </a:t>
            </a:r>
            <a:r>
              <a:rPr sz="1700" spc="-50" dirty="0">
                <a:latin typeface="Verdana"/>
                <a:cs typeface="Verdana"/>
              </a:rPr>
              <a:t>identifying</a:t>
            </a:r>
            <a:r>
              <a:rPr sz="1700" spc="-100" dirty="0">
                <a:latin typeface="Verdana"/>
                <a:cs typeface="Verdana"/>
              </a:rPr>
              <a:t> </a:t>
            </a:r>
            <a:r>
              <a:rPr sz="1700" spc="-90" dirty="0">
                <a:latin typeface="Verdana"/>
                <a:cs typeface="Verdana"/>
              </a:rPr>
              <a:t>outliers</a:t>
            </a:r>
            <a:r>
              <a:rPr sz="1700" spc="-95" dirty="0">
                <a:latin typeface="Verdana"/>
                <a:cs typeface="Verdana"/>
              </a:rPr>
              <a:t> </a:t>
            </a:r>
            <a:r>
              <a:rPr sz="1700" spc="55" dirty="0">
                <a:latin typeface="Verdana"/>
                <a:cs typeface="Verdana"/>
              </a:rPr>
              <a:t>and</a:t>
            </a:r>
            <a:r>
              <a:rPr sz="1700" spc="-95" dirty="0">
                <a:latin typeface="Verdana"/>
                <a:cs typeface="Verdana"/>
              </a:rPr>
              <a:t> </a:t>
            </a:r>
            <a:r>
              <a:rPr sz="1700" spc="95" dirty="0">
                <a:latin typeface="Verdana"/>
                <a:cs typeface="Verdana"/>
              </a:rPr>
              <a:t>can</a:t>
            </a:r>
            <a:r>
              <a:rPr sz="1700" spc="-95" dirty="0">
                <a:latin typeface="Verdana"/>
                <a:cs typeface="Verdana"/>
              </a:rPr>
              <a:t> </a:t>
            </a:r>
            <a:r>
              <a:rPr sz="1700" spc="65" dirty="0">
                <a:latin typeface="Verdana"/>
                <a:cs typeface="Verdana"/>
              </a:rPr>
              <a:t>be </a:t>
            </a:r>
            <a:r>
              <a:rPr sz="1700" spc="-25" dirty="0">
                <a:latin typeface="Verdana"/>
                <a:cs typeface="Verdana"/>
              </a:rPr>
              <a:t>used</a:t>
            </a:r>
            <a:r>
              <a:rPr sz="1700" spc="-114" dirty="0">
                <a:latin typeface="Verdana"/>
                <a:cs typeface="Verdana"/>
              </a:rPr>
              <a:t> </a:t>
            </a:r>
            <a:r>
              <a:rPr sz="1700" spc="-20" dirty="0">
                <a:latin typeface="Verdana"/>
                <a:cs typeface="Verdana"/>
              </a:rPr>
              <a:t>to</a:t>
            </a:r>
            <a:r>
              <a:rPr sz="1700" spc="-110" dirty="0">
                <a:latin typeface="Verdana"/>
                <a:cs typeface="Verdana"/>
              </a:rPr>
              <a:t> </a:t>
            </a:r>
            <a:r>
              <a:rPr sz="1700" spc="-30" dirty="0">
                <a:latin typeface="Verdana"/>
                <a:cs typeface="Verdana"/>
              </a:rPr>
              <a:t>impute</a:t>
            </a:r>
            <a:r>
              <a:rPr sz="1700" spc="-114" dirty="0">
                <a:latin typeface="Verdana"/>
                <a:cs typeface="Verdana"/>
              </a:rPr>
              <a:t> </a:t>
            </a:r>
            <a:r>
              <a:rPr sz="1700" spc="-90" dirty="0">
                <a:latin typeface="Verdana"/>
                <a:cs typeface="Verdana"/>
              </a:rPr>
              <a:t>outliers</a:t>
            </a:r>
            <a:r>
              <a:rPr sz="1700" spc="-110" dirty="0">
                <a:latin typeface="Verdana"/>
                <a:cs typeface="Verdana"/>
              </a:rPr>
              <a:t> </a:t>
            </a:r>
            <a:r>
              <a:rPr sz="1700" spc="30" dirty="0">
                <a:latin typeface="Verdana"/>
                <a:cs typeface="Verdana"/>
              </a:rPr>
              <a:t>and </a:t>
            </a:r>
            <a:r>
              <a:rPr sz="1700" spc="-110" dirty="0">
                <a:latin typeface="Verdana"/>
                <a:cs typeface="Verdana"/>
              </a:rPr>
              <a:t>missing</a:t>
            </a:r>
            <a:r>
              <a:rPr sz="1700" spc="-100" dirty="0">
                <a:latin typeface="Verdana"/>
                <a:cs typeface="Verdana"/>
              </a:rPr>
              <a:t> </a:t>
            </a:r>
            <a:r>
              <a:rPr sz="1700" spc="40" dirty="0">
                <a:latin typeface="Verdana"/>
                <a:cs typeface="Verdana"/>
              </a:rPr>
              <a:t>data</a:t>
            </a:r>
            <a:endParaRPr sz="1700">
              <a:latin typeface="Verdana"/>
              <a:cs typeface="Verdana"/>
            </a:endParaRPr>
          </a:p>
        </p:txBody>
      </p:sp>
      <p:grpSp>
        <p:nvGrpSpPr>
          <p:cNvPr id="13" name="object 13"/>
          <p:cNvGrpSpPr/>
          <p:nvPr/>
        </p:nvGrpSpPr>
        <p:grpSpPr>
          <a:xfrm>
            <a:off x="899445" y="4344995"/>
            <a:ext cx="1376045" cy="1376045"/>
            <a:chOff x="899445" y="4344995"/>
            <a:chExt cx="1376045" cy="1376045"/>
          </a:xfrm>
        </p:grpSpPr>
        <p:sp>
          <p:nvSpPr>
            <p:cNvPr id="14" name="object 14"/>
            <p:cNvSpPr/>
            <p:nvPr/>
          </p:nvSpPr>
          <p:spPr>
            <a:xfrm>
              <a:off x="899445" y="4344995"/>
              <a:ext cx="1376045" cy="1376045"/>
            </a:xfrm>
            <a:custGeom>
              <a:avLst/>
              <a:gdLst/>
              <a:ahLst/>
              <a:cxnLst/>
              <a:rect l="l" t="t" r="r" b="b"/>
              <a:pathLst>
                <a:path w="1376045" h="1376045">
                  <a:moveTo>
                    <a:pt x="687959" y="0"/>
                  </a:moveTo>
                  <a:lnTo>
                    <a:pt x="640857" y="1587"/>
                  </a:lnTo>
                  <a:lnTo>
                    <a:pt x="594607" y="6280"/>
                  </a:lnTo>
                  <a:lnTo>
                    <a:pt x="549311" y="13976"/>
                  </a:lnTo>
                  <a:lnTo>
                    <a:pt x="505072" y="24574"/>
                  </a:lnTo>
                  <a:lnTo>
                    <a:pt x="461992" y="37970"/>
                  </a:lnTo>
                  <a:lnTo>
                    <a:pt x="420174" y="54063"/>
                  </a:lnTo>
                  <a:lnTo>
                    <a:pt x="379720" y="72749"/>
                  </a:lnTo>
                  <a:lnTo>
                    <a:pt x="340733" y="93926"/>
                  </a:lnTo>
                  <a:lnTo>
                    <a:pt x="303314" y="117492"/>
                  </a:lnTo>
                  <a:lnTo>
                    <a:pt x="267568" y="143345"/>
                  </a:lnTo>
                  <a:lnTo>
                    <a:pt x="233595" y="171381"/>
                  </a:lnTo>
                  <a:lnTo>
                    <a:pt x="201498" y="201498"/>
                  </a:lnTo>
                  <a:lnTo>
                    <a:pt x="171381" y="233595"/>
                  </a:lnTo>
                  <a:lnTo>
                    <a:pt x="143345" y="267568"/>
                  </a:lnTo>
                  <a:lnTo>
                    <a:pt x="117492" y="303315"/>
                  </a:lnTo>
                  <a:lnTo>
                    <a:pt x="93926" y="340733"/>
                  </a:lnTo>
                  <a:lnTo>
                    <a:pt x="72749" y="379721"/>
                  </a:lnTo>
                  <a:lnTo>
                    <a:pt x="54063" y="420175"/>
                  </a:lnTo>
                  <a:lnTo>
                    <a:pt x="37970" y="461993"/>
                  </a:lnTo>
                  <a:lnTo>
                    <a:pt x="24574" y="505073"/>
                  </a:lnTo>
                  <a:lnTo>
                    <a:pt x="13976" y="549312"/>
                  </a:lnTo>
                  <a:lnTo>
                    <a:pt x="6280" y="594608"/>
                  </a:lnTo>
                  <a:lnTo>
                    <a:pt x="1587" y="640858"/>
                  </a:lnTo>
                  <a:lnTo>
                    <a:pt x="0" y="687960"/>
                  </a:lnTo>
                  <a:lnTo>
                    <a:pt x="1587" y="735062"/>
                  </a:lnTo>
                  <a:lnTo>
                    <a:pt x="6280" y="781312"/>
                  </a:lnTo>
                  <a:lnTo>
                    <a:pt x="13976" y="826608"/>
                  </a:lnTo>
                  <a:lnTo>
                    <a:pt x="24574" y="870847"/>
                  </a:lnTo>
                  <a:lnTo>
                    <a:pt x="37970" y="913927"/>
                  </a:lnTo>
                  <a:lnTo>
                    <a:pt x="54063" y="955745"/>
                  </a:lnTo>
                  <a:lnTo>
                    <a:pt x="72749" y="996199"/>
                  </a:lnTo>
                  <a:lnTo>
                    <a:pt x="93926" y="1035186"/>
                  </a:lnTo>
                  <a:lnTo>
                    <a:pt x="117492" y="1072605"/>
                  </a:lnTo>
                  <a:lnTo>
                    <a:pt x="143345" y="1108351"/>
                  </a:lnTo>
                  <a:lnTo>
                    <a:pt x="171381" y="1142324"/>
                  </a:lnTo>
                  <a:lnTo>
                    <a:pt x="201498" y="1174421"/>
                  </a:lnTo>
                  <a:lnTo>
                    <a:pt x="233595" y="1204538"/>
                  </a:lnTo>
                  <a:lnTo>
                    <a:pt x="267568" y="1232574"/>
                  </a:lnTo>
                  <a:lnTo>
                    <a:pt x="303314" y="1258427"/>
                  </a:lnTo>
                  <a:lnTo>
                    <a:pt x="340733" y="1281993"/>
                  </a:lnTo>
                  <a:lnTo>
                    <a:pt x="379720" y="1303170"/>
                  </a:lnTo>
                  <a:lnTo>
                    <a:pt x="420174" y="1321856"/>
                  </a:lnTo>
                  <a:lnTo>
                    <a:pt x="461992" y="1337948"/>
                  </a:lnTo>
                  <a:lnTo>
                    <a:pt x="505072" y="1351345"/>
                  </a:lnTo>
                  <a:lnTo>
                    <a:pt x="549311" y="1361942"/>
                  </a:lnTo>
                  <a:lnTo>
                    <a:pt x="594607" y="1369639"/>
                  </a:lnTo>
                  <a:lnTo>
                    <a:pt x="640857" y="1374332"/>
                  </a:lnTo>
                  <a:lnTo>
                    <a:pt x="687959" y="1375919"/>
                  </a:lnTo>
                  <a:lnTo>
                    <a:pt x="735061" y="1374332"/>
                  </a:lnTo>
                  <a:lnTo>
                    <a:pt x="781311" y="1369639"/>
                  </a:lnTo>
                  <a:lnTo>
                    <a:pt x="826607" y="1361942"/>
                  </a:lnTo>
                  <a:lnTo>
                    <a:pt x="870846" y="1351345"/>
                  </a:lnTo>
                  <a:lnTo>
                    <a:pt x="913926" y="1337948"/>
                  </a:lnTo>
                  <a:lnTo>
                    <a:pt x="955744" y="1321856"/>
                  </a:lnTo>
                  <a:lnTo>
                    <a:pt x="996198" y="1303170"/>
                  </a:lnTo>
                  <a:lnTo>
                    <a:pt x="1035186" y="1281993"/>
                  </a:lnTo>
                  <a:lnTo>
                    <a:pt x="1072604" y="1258427"/>
                  </a:lnTo>
                  <a:lnTo>
                    <a:pt x="1108351" y="1232574"/>
                  </a:lnTo>
                  <a:lnTo>
                    <a:pt x="1142324" y="1204538"/>
                  </a:lnTo>
                  <a:lnTo>
                    <a:pt x="1174421" y="1174421"/>
                  </a:lnTo>
                  <a:lnTo>
                    <a:pt x="1204538" y="1142324"/>
                  </a:lnTo>
                  <a:lnTo>
                    <a:pt x="1232574" y="1108351"/>
                  </a:lnTo>
                  <a:lnTo>
                    <a:pt x="1258427" y="1072605"/>
                  </a:lnTo>
                  <a:lnTo>
                    <a:pt x="1281993" y="1035186"/>
                  </a:lnTo>
                  <a:lnTo>
                    <a:pt x="1303170" y="996199"/>
                  </a:lnTo>
                  <a:lnTo>
                    <a:pt x="1321856" y="955745"/>
                  </a:lnTo>
                  <a:lnTo>
                    <a:pt x="1337949" y="913927"/>
                  </a:lnTo>
                  <a:lnTo>
                    <a:pt x="1351345" y="870847"/>
                  </a:lnTo>
                  <a:lnTo>
                    <a:pt x="1361943" y="826608"/>
                  </a:lnTo>
                  <a:lnTo>
                    <a:pt x="1369639" y="781312"/>
                  </a:lnTo>
                  <a:lnTo>
                    <a:pt x="1374332" y="735062"/>
                  </a:lnTo>
                  <a:lnTo>
                    <a:pt x="1375920" y="687960"/>
                  </a:lnTo>
                  <a:lnTo>
                    <a:pt x="1374332" y="640858"/>
                  </a:lnTo>
                  <a:lnTo>
                    <a:pt x="1369639" y="594608"/>
                  </a:lnTo>
                  <a:lnTo>
                    <a:pt x="1361943" y="549312"/>
                  </a:lnTo>
                  <a:lnTo>
                    <a:pt x="1351345" y="505073"/>
                  </a:lnTo>
                  <a:lnTo>
                    <a:pt x="1337949" y="461993"/>
                  </a:lnTo>
                  <a:lnTo>
                    <a:pt x="1321856" y="420175"/>
                  </a:lnTo>
                  <a:lnTo>
                    <a:pt x="1303170" y="379721"/>
                  </a:lnTo>
                  <a:lnTo>
                    <a:pt x="1281993" y="340733"/>
                  </a:lnTo>
                  <a:lnTo>
                    <a:pt x="1258427" y="303315"/>
                  </a:lnTo>
                  <a:lnTo>
                    <a:pt x="1232574" y="267568"/>
                  </a:lnTo>
                  <a:lnTo>
                    <a:pt x="1204538" y="233595"/>
                  </a:lnTo>
                  <a:lnTo>
                    <a:pt x="1174421" y="201498"/>
                  </a:lnTo>
                  <a:lnTo>
                    <a:pt x="1142324" y="171381"/>
                  </a:lnTo>
                  <a:lnTo>
                    <a:pt x="1108351" y="143345"/>
                  </a:lnTo>
                  <a:lnTo>
                    <a:pt x="1072604" y="117492"/>
                  </a:lnTo>
                  <a:lnTo>
                    <a:pt x="1035186" y="93926"/>
                  </a:lnTo>
                  <a:lnTo>
                    <a:pt x="996198" y="72749"/>
                  </a:lnTo>
                  <a:lnTo>
                    <a:pt x="955744" y="54063"/>
                  </a:lnTo>
                  <a:lnTo>
                    <a:pt x="913926" y="37970"/>
                  </a:lnTo>
                  <a:lnTo>
                    <a:pt x="870846" y="24574"/>
                  </a:lnTo>
                  <a:lnTo>
                    <a:pt x="826607" y="13976"/>
                  </a:lnTo>
                  <a:lnTo>
                    <a:pt x="781311" y="6280"/>
                  </a:lnTo>
                  <a:lnTo>
                    <a:pt x="735061" y="1587"/>
                  </a:lnTo>
                  <a:lnTo>
                    <a:pt x="687959" y="0"/>
                  </a:lnTo>
                  <a:close/>
                </a:path>
              </a:pathLst>
            </a:custGeom>
            <a:solidFill>
              <a:srgbClr val="D0D8E8"/>
            </a:solidFill>
          </p:spPr>
          <p:txBody>
            <a:bodyPr wrap="square" lIns="0" tIns="0" rIns="0" bIns="0" rtlCol="0"/>
            <a:lstStyle/>
            <a:p>
              <a:endParaRPr/>
            </a:p>
          </p:txBody>
        </p:sp>
        <p:pic>
          <p:nvPicPr>
            <p:cNvPr id="15" name="object 15"/>
            <p:cNvPicPr/>
            <p:nvPr/>
          </p:nvPicPr>
          <p:blipFill>
            <a:blip r:embed="rId4" cstate="print"/>
            <a:stretch>
              <a:fillRect/>
            </a:stretch>
          </p:blipFill>
          <p:spPr>
            <a:xfrm>
              <a:off x="1185672" y="4632960"/>
              <a:ext cx="801623" cy="801623"/>
            </a:xfrm>
            <a:prstGeom prst="rect">
              <a:avLst/>
            </a:prstGeom>
          </p:spPr>
        </p:pic>
        <p:sp>
          <p:nvSpPr>
            <p:cNvPr id="16" name="object 16"/>
            <p:cNvSpPr/>
            <p:nvPr/>
          </p:nvSpPr>
          <p:spPr>
            <a:xfrm>
              <a:off x="1188388" y="4633939"/>
              <a:ext cx="798195" cy="798195"/>
            </a:xfrm>
            <a:custGeom>
              <a:avLst/>
              <a:gdLst/>
              <a:ahLst/>
              <a:cxnLst/>
              <a:rect l="l" t="t" r="r" b="b"/>
              <a:pathLst>
                <a:path w="798194" h="798195">
                  <a:moveTo>
                    <a:pt x="0" y="0"/>
                  </a:moveTo>
                  <a:lnTo>
                    <a:pt x="798033" y="0"/>
                  </a:lnTo>
                  <a:lnTo>
                    <a:pt x="798033" y="798033"/>
                  </a:lnTo>
                  <a:lnTo>
                    <a:pt x="0" y="798033"/>
                  </a:lnTo>
                  <a:lnTo>
                    <a:pt x="0" y="0"/>
                  </a:lnTo>
                  <a:close/>
                </a:path>
              </a:pathLst>
            </a:custGeom>
            <a:ln w="25400">
              <a:solidFill>
                <a:srgbClr val="FFFFFF"/>
              </a:solidFill>
            </a:ln>
          </p:spPr>
          <p:txBody>
            <a:bodyPr wrap="square" lIns="0" tIns="0" rIns="0" bIns="0" rtlCol="0"/>
            <a:lstStyle/>
            <a:p>
              <a:endParaRPr/>
            </a:p>
          </p:txBody>
        </p:sp>
      </p:grpSp>
      <p:sp>
        <p:nvSpPr>
          <p:cNvPr id="17" name="object 17"/>
          <p:cNvSpPr txBox="1"/>
          <p:nvPr/>
        </p:nvSpPr>
        <p:spPr>
          <a:xfrm>
            <a:off x="2557504" y="4489704"/>
            <a:ext cx="3243580" cy="1086485"/>
          </a:xfrm>
          <a:prstGeom prst="rect">
            <a:avLst/>
          </a:prstGeom>
        </p:spPr>
        <p:txBody>
          <a:bodyPr vert="horz" wrap="square" lIns="0" tIns="4445" rIns="0" bIns="0" rtlCol="0">
            <a:spAutoFit/>
          </a:bodyPr>
          <a:lstStyle/>
          <a:p>
            <a:pPr marL="12700" marR="5080">
              <a:lnSpc>
                <a:spcPct val="103099"/>
              </a:lnSpc>
              <a:spcBef>
                <a:spcPts val="35"/>
              </a:spcBef>
            </a:pPr>
            <a:r>
              <a:rPr sz="1700" b="1" spc="-170" dirty="0">
                <a:latin typeface="Verdana"/>
                <a:cs typeface="Verdana"/>
              </a:rPr>
              <a:t>Feature</a:t>
            </a:r>
            <a:r>
              <a:rPr sz="1700" b="1" spc="-100" dirty="0">
                <a:latin typeface="Verdana"/>
                <a:cs typeface="Verdana"/>
              </a:rPr>
              <a:t> </a:t>
            </a:r>
            <a:r>
              <a:rPr sz="1700" b="1" spc="-150" dirty="0">
                <a:latin typeface="Verdana"/>
                <a:cs typeface="Verdana"/>
              </a:rPr>
              <a:t>engineering:</a:t>
            </a:r>
            <a:r>
              <a:rPr sz="1700" b="1" spc="-95" dirty="0">
                <a:latin typeface="Verdana"/>
                <a:cs typeface="Verdana"/>
              </a:rPr>
              <a:t> </a:t>
            </a:r>
            <a:r>
              <a:rPr sz="1700" spc="65" dirty="0">
                <a:latin typeface="Verdana"/>
                <a:cs typeface="Verdana"/>
              </a:rPr>
              <a:t>Can </a:t>
            </a:r>
            <a:r>
              <a:rPr sz="1700" spc="-25" dirty="0">
                <a:latin typeface="Verdana"/>
                <a:cs typeface="Verdana"/>
              </a:rPr>
              <a:t>derive</a:t>
            </a:r>
            <a:r>
              <a:rPr sz="1700" spc="-105" dirty="0">
                <a:latin typeface="Verdana"/>
                <a:cs typeface="Verdana"/>
              </a:rPr>
              <a:t> </a:t>
            </a:r>
            <a:r>
              <a:rPr sz="1700" spc="-55" dirty="0">
                <a:latin typeface="Verdana"/>
                <a:cs typeface="Verdana"/>
              </a:rPr>
              <a:t>features</a:t>
            </a:r>
            <a:r>
              <a:rPr sz="1700" spc="-100" dirty="0">
                <a:latin typeface="Verdana"/>
                <a:cs typeface="Verdana"/>
              </a:rPr>
              <a:t> </a:t>
            </a:r>
            <a:r>
              <a:rPr sz="1700" spc="-75" dirty="0">
                <a:latin typeface="Verdana"/>
                <a:cs typeface="Verdana"/>
              </a:rPr>
              <a:t>from</a:t>
            </a:r>
            <a:r>
              <a:rPr sz="1700" spc="-100" dirty="0">
                <a:latin typeface="Verdana"/>
                <a:cs typeface="Verdana"/>
              </a:rPr>
              <a:t> </a:t>
            </a:r>
            <a:r>
              <a:rPr sz="1700" spc="-25" dirty="0">
                <a:latin typeface="Verdana"/>
                <a:cs typeface="Verdana"/>
              </a:rPr>
              <a:t>the </a:t>
            </a:r>
            <a:r>
              <a:rPr sz="1700" dirty="0">
                <a:latin typeface="Verdana"/>
                <a:cs typeface="Verdana"/>
              </a:rPr>
              <a:t>components</a:t>
            </a:r>
            <a:r>
              <a:rPr sz="1700" spc="-120" dirty="0">
                <a:latin typeface="Verdana"/>
                <a:cs typeface="Verdana"/>
              </a:rPr>
              <a:t> </a:t>
            </a:r>
            <a:r>
              <a:rPr sz="1700" spc="-20" dirty="0">
                <a:latin typeface="Verdana"/>
                <a:cs typeface="Verdana"/>
              </a:rPr>
              <a:t>to</a:t>
            </a:r>
            <a:r>
              <a:rPr sz="1700" spc="-114" dirty="0">
                <a:latin typeface="Verdana"/>
                <a:cs typeface="Verdana"/>
              </a:rPr>
              <a:t> </a:t>
            </a:r>
            <a:r>
              <a:rPr sz="1700" spc="-70" dirty="0">
                <a:latin typeface="Verdana"/>
                <a:cs typeface="Verdana"/>
              </a:rPr>
              <a:t>use</a:t>
            </a:r>
            <a:r>
              <a:rPr sz="1700" spc="-114" dirty="0">
                <a:latin typeface="Verdana"/>
                <a:cs typeface="Verdana"/>
              </a:rPr>
              <a:t> </a:t>
            </a:r>
            <a:r>
              <a:rPr sz="1700" spc="-55" dirty="0">
                <a:latin typeface="Verdana"/>
                <a:cs typeface="Verdana"/>
              </a:rPr>
              <a:t>as</a:t>
            </a:r>
            <a:r>
              <a:rPr sz="1700" spc="-114" dirty="0">
                <a:latin typeface="Verdana"/>
                <a:cs typeface="Verdana"/>
              </a:rPr>
              <a:t> </a:t>
            </a:r>
            <a:r>
              <a:rPr sz="1700" spc="-80" dirty="0">
                <a:latin typeface="Verdana"/>
                <a:cs typeface="Verdana"/>
              </a:rPr>
              <a:t>inputs</a:t>
            </a:r>
            <a:r>
              <a:rPr sz="1700" spc="-114" dirty="0">
                <a:latin typeface="Verdana"/>
                <a:cs typeface="Verdana"/>
              </a:rPr>
              <a:t> </a:t>
            </a:r>
            <a:r>
              <a:rPr sz="1700" spc="-35" dirty="0">
                <a:latin typeface="Verdana"/>
                <a:cs typeface="Verdana"/>
              </a:rPr>
              <a:t>in </a:t>
            </a:r>
            <a:r>
              <a:rPr sz="1700" dirty="0">
                <a:latin typeface="Verdana"/>
                <a:cs typeface="Verdana"/>
              </a:rPr>
              <a:t>machine</a:t>
            </a:r>
            <a:r>
              <a:rPr sz="1700" spc="-55" dirty="0">
                <a:latin typeface="Verdana"/>
                <a:cs typeface="Verdana"/>
              </a:rPr>
              <a:t> </a:t>
            </a:r>
            <a:r>
              <a:rPr sz="1700" spc="-35" dirty="0">
                <a:latin typeface="Verdana"/>
                <a:cs typeface="Verdana"/>
              </a:rPr>
              <a:t>learning</a:t>
            </a:r>
            <a:r>
              <a:rPr sz="1700" spc="-50" dirty="0">
                <a:latin typeface="Verdana"/>
                <a:cs typeface="Verdana"/>
              </a:rPr>
              <a:t> </a:t>
            </a:r>
            <a:r>
              <a:rPr sz="1700" spc="-10" dirty="0">
                <a:latin typeface="Verdana"/>
                <a:cs typeface="Verdana"/>
              </a:rPr>
              <a:t>models</a:t>
            </a:r>
            <a:endParaRPr sz="1700">
              <a:latin typeface="Verdana"/>
              <a:cs typeface="Verdana"/>
            </a:endParaRPr>
          </a:p>
        </p:txBody>
      </p:sp>
      <p:grpSp>
        <p:nvGrpSpPr>
          <p:cNvPr id="18" name="object 18"/>
          <p:cNvGrpSpPr/>
          <p:nvPr/>
        </p:nvGrpSpPr>
        <p:grpSpPr>
          <a:xfrm>
            <a:off x="6378554" y="4344995"/>
            <a:ext cx="1376045" cy="1376045"/>
            <a:chOff x="6378554" y="4344995"/>
            <a:chExt cx="1376045" cy="1376045"/>
          </a:xfrm>
        </p:grpSpPr>
        <p:sp>
          <p:nvSpPr>
            <p:cNvPr id="19" name="object 19"/>
            <p:cNvSpPr/>
            <p:nvPr/>
          </p:nvSpPr>
          <p:spPr>
            <a:xfrm>
              <a:off x="6378554" y="4344995"/>
              <a:ext cx="1376045" cy="1376045"/>
            </a:xfrm>
            <a:custGeom>
              <a:avLst/>
              <a:gdLst/>
              <a:ahLst/>
              <a:cxnLst/>
              <a:rect l="l" t="t" r="r" b="b"/>
              <a:pathLst>
                <a:path w="1376045" h="1376045">
                  <a:moveTo>
                    <a:pt x="687960" y="0"/>
                  </a:moveTo>
                  <a:lnTo>
                    <a:pt x="640858" y="1587"/>
                  </a:lnTo>
                  <a:lnTo>
                    <a:pt x="594608" y="6280"/>
                  </a:lnTo>
                  <a:lnTo>
                    <a:pt x="549312" y="13976"/>
                  </a:lnTo>
                  <a:lnTo>
                    <a:pt x="505073" y="24574"/>
                  </a:lnTo>
                  <a:lnTo>
                    <a:pt x="461993" y="37970"/>
                  </a:lnTo>
                  <a:lnTo>
                    <a:pt x="420175" y="54063"/>
                  </a:lnTo>
                  <a:lnTo>
                    <a:pt x="379721" y="72749"/>
                  </a:lnTo>
                  <a:lnTo>
                    <a:pt x="340733" y="93926"/>
                  </a:lnTo>
                  <a:lnTo>
                    <a:pt x="303315" y="117492"/>
                  </a:lnTo>
                  <a:lnTo>
                    <a:pt x="267568" y="143345"/>
                  </a:lnTo>
                  <a:lnTo>
                    <a:pt x="233595" y="171381"/>
                  </a:lnTo>
                  <a:lnTo>
                    <a:pt x="201498" y="201498"/>
                  </a:lnTo>
                  <a:lnTo>
                    <a:pt x="171381" y="233595"/>
                  </a:lnTo>
                  <a:lnTo>
                    <a:pt x="143345" y="267568"/>
                  </a:lnTo>
                  <a:lnTo>
                    <a:pt x="117492" y="303315"/>
                  </a:lnTo>
                  <a:lnTo>
                    <a:pt x="93926" y="340733"/>
                  </a:lnTo>
                  <a:lnTo>
                    <a:pt x="72749" y="379721"/>
                  </a:lnTo>
                  <a:lnTo>
                    <a:pt x="54063" y="420175"/>
                  </a:lnTo>
                  <a:lnTo>
                    <a:pt x="37970" y="461993"/>
                  </a:lnTo>
                  <a:lnTo>
                    <a:pt x="24574" y="505073"/>
                  </a:lnTo>
                  <a:lnTo>
                    <a:pt x="13976" y="549312"/>
                  </a:lnTo>
                  <a:lnTo>
                    <a:pt x="6280" y="594608"/>
                  </a:lnTo>
                  <a:lnTo>
                    <a:pt x="1587" y="640858"/>
                  </a:lnTo>
                  <a:lnTo>
                    <a:pt x="0" y="687960"/>
                  </a:lnTo>
                  <a:lnTo>
                    <a:pt x="1587" y="735062"/>
                  </a:lnTo>
                  <a:lnTo>
                    <a:pt x="6280" y="781312"/>
                  </a:lnTo>
                  <a:lnTo>
                    <a:pt x="13976" y="826608"/>
                  </a:lnTo>
                  <a:lnTo>
                    <a:pt x="24574" y="870847"/>
                  </a:lnTo>
                  <a:lnTo>
                    <a:pt x="37970" y="913927"/>
                  </a:lnTo>
                  <a:lnTo>
                    <a:pt x="54063" y="955745"/>
                  </a:lnTo>
                  <a:lnTo>
                    <a:pt x="72749" y="996199"/>
                  </a:lnTo>
                  <a:lnTo>
                    <a:pt x="93926" y="1035186"/>
                  </a:lnTo>
                  <a:lnTo>
                    <a:pt x="117492" y="1072605"/>
                  </a:lnTo>
                  <a:lnTo>
                    <a:pt x="143345" y="1108351"/>
                  </a:lnTo>
                  <a:lnTo>
                    <a:pt x="171381" y="1142324"/>
                  </a:lnTo>
                  <a:lnTo>
                    <a:pt x="201498" y="1174421"/>
                  </a:lnTo>
                  <a:lnTo>
                    <a:pt x="233595" y="1204538"/>
                  </a:lnTo>
                  <a:lnTo>
                    <a:pt x="267568" y="1232574"/>
                  </a:lnTo>
                  <a:lnTo>
                    <a:pt x="303315" y="1258427"/>
                  </a:lnTo>
                  <a:lnTo>
                    <a:pt x="340733" y="1281993"/>
                  </a:lnTo>
                  <a:lnTo>
                    <a:pt x="379721" y="1303170"/>
                  </a:lnTo>
                  <a:lnTo>
                    <a:pt x="420175" y="1321856"/>
                  </a:lnTo>
                  <a:lnTo>
                    <a:pt x="461993" y="1337948"/>
                  </a:lnTo>
                  <a:lnTo>
                    <a:pt x="505073" y="1351345"/>
                  </a:lnTo>
                  <a:lnTo>
                    <a:pt x="549312" y="1361942"/>
                  </a:lnTo>
                  <a:lnTo>
                    <a:pt x="594608" y="1369639"/>
                  </a:lnTo>
                  <a:lnTo>
                    <a:pt x="640858" y="1374332"/>
                  </a:lnTo>
                  <a:lnTo>
                    <a:pt x="687960" y="1375919"/>
                  </a:lnTo>
                  <a:lnTo>
                    <a:pt x="735062" y="1374332"/>
                  </a:lnTo>
                  <a:lnTo>
                    <a:pt x="781312" y="1369639"/>
                  </a:lnTo>
                  <a:lnTo>
                    <a:pt x="826608" y="1361942"/>
                  </a:lnTo>
                  <a:lnTo>
                    <a:pt x="870847" y="1351345"/>
                  </a:lnTo>
                  <a:lnTo>
                    <a:pt x="913927" y="1337948"/>
                  </a:lnTo>
                  <a:lnTo>
                    <a:pt x="955745" y="1321856"/>
                  </a:lnTo>
                  <a:lnTo>
                    <a:pt x="996199" y="1303170"/>
                  </a:lnTo>
                  <a:lnTo>
                    <a:pt x="1035186" y="1281993"/>
                  </a:lnTo>
                  <a:lnTo>
                    <a:pt x="1072604" y="1258427"/>
                  </a:lnTo>
                  <a:lnTo>
                    <a:pt x="1108351" y="1232574"/>
                  </a:lnTo>
                  <a:lnTo>
                    <a:pt x="1142324" y="1204538"/>
                  </a:lnTo>
                  <a:lnTo>
                    <a:pt x="1174420" y="1174421"/>
                  </a:lnTo>
                  <a:lnTo>
                    <a:pt x="1204538" y="1142324"/>
                  </a:lnTo>
                  <a:lnTo>
                    <a:pt x="1232574" y="1108351"/>
                  </a:lnTo>
                  <a:lnTo>
                    <a:pt x="1258426" y="1072605"/>
                  </a:lnTo>
                  <a:lnTo>
                    <a:pt x="1281992" y="1035186"/>
                  </a:lnTo>
                  <a:lnTo>
                    <a:pt x="1303170" y="996199"/>
                  </a:lnTo>
                  <a:lnTo>
                    <a:pt x="1321856" y="955745"/>
                  </a:lnTo>
                  <a:lnTo>
                    <a:pt x="1337948" y="913927"/>
                  </a:lnTo>
                  <a:lnTo>
                    <a:pt x="1351344" y="870847"/>
                  </a:lnTo>
                  <a:lnTo>
                    <a:pt x="1361942" y="826608"/>
                  </a:lnTo>
                  <a:lnTo>
                    <a:pt x="1369639" y="781312"/>
                  </a:lnTo>
                  <a:lnTo>
                    <a:pt x="1374332" y="735062"/>
                  </a:lnTo>
                  <a:lnTo>
                    <a:pt x="1375919" y="687960"/>
                  </a:lnTo>
                  <a:lnTo>
                    <a:pt x="1374332" y="640858"/>
                  </a:lnTo>
                  <a:lnTo>
                    <a:pt x="1369639" y="594608"/>
                  </a:lnTo>
                  <a:lnTo>
                    <a:pt x="1361942" y="549312"/>
                  </a:lnTo>
                  <a:lnTo>
                    <a:pt x="1351344" y="505073"/>
                  </a:lnTo>
                  <a:lnTo>
                    <a:pt x="1337948" y="461993"/>
                  </a:lnTo>
                  <a:lnTo>
                    <a:pt x="1321856" y="420175"/>
                  </a:lnTo>
                  <a:lnTo>
                    <a:pt x="1303170" y="379721"/>
                  </a:lnTo>
                  <a:lnTo>
                    <a:pt x="1281992" y="340733"/>
                  </a:lnTo>
                  <a:lnTo>
                    <a:pt x="1258426" y="303315"/>
                  </a:lnTo>
                  <a:lnTo>
                    <a:pt x="1232574" y="267568"/>
                  </a:lnTo>
                  <a:lnTo>
                    <a:pt x="1204538" y="233595"/>
                  </a:lnTo>
                  <a:lnTo>
                    <a:pt x="1174420" y="201498"/>
                  </a:lnTo>
                  <a:lnTo>
                    <a:pt x="1142324" y="171381"/>
                  </a:lnTo>
                  <a:lnTo>
                    <a:pt x="1108351" y="143345"/>
                  </a:lnTo>
                  <a:lnTo>
                    <a:pt x="1072604" y="117492"/>
                  </a:lnTo>
                  <a:lnTo>
                    <a:pt x="1035186" y="93926"/>
                  </a:lnTo>
                  <a:lnTo>
                    <a:pt x="996199" y="72749"/>
                  </a:lnTo>
                  <a:lnTo>
                    <a:pt x="955745" y="54063"/>
                  </a:lnTo>
                  <a:lnTo>
                    <a:pt x="913927" y="37970"/>
                  </a:lnTo>
                  <a:lnTo>
                    <a:pt x="870847" y="24574"/>
                  </a:lnTo>
                  <a:lnTo>
                    <a:pt x="826608" y="13976"/>
                  </a:lnTo>
                  <a:lnTo>
                    <a:pt x="781312" y="6280"/>
                  </a:lnTo>
                  <a:lnTo>
                    <a:pt x="735062" y="1587"/>
                  </a:lnTo>
                  <a:lnTo>
                    <a:pt x="687960" y="0"/>
                  </a:lnTo>
                  <a:close/>
                </a:path>
              </a:pathLst>
            </a:custGeom>
            <a:solidFill>
              <a:srgbClr val="D0D8E8"/>
            </a:solidFill>
          </p:spPr>
          <p:txBody>
            <a:bodyPr wrap="square" lIns="0" tIns="0" rIns="0" bIns="0" rtlCol="0"/>
            <a:lstStyle/>
            <a:p>
              <a:endParaRPr/>
            </a:p>
          </p:txBody>
        </p:sp>
        <p:pic>
          <p:nvPicPr>
            <p:cNvPr id="20" name="object 20"/>
            <p:cNvPicPr/>
            <p:nvPr/>
          </p:nvPicPr>
          <p:blipFill>
            <a:blip r:embed="rId5" cstate="print"/>
            <a:stretch>
              <a:fillRect/>
            </a:stretch>
          </p:blipFill>
          <p:spPr>
            <a:xfrm>
              <a:off x="6665976" y="4632960"/>
              <a:ext cx="801624" cy="801623"/>
            </a:xfrm>
            <a:prstGeom prst="rect">
              <a:avLst/>
            </a:prstGeom>
          </p:spPr>
        </p:pic>
        <p:sp>
          <p:nvSpPr>
            <p:cNvPr id="21" name="object 21"/>
            <p:cNvSpPr/>
            <p:nvPr/>
          </p:nvSpPr>
          <p:spPr>
            <a:xfrm>
              <a:off x="6667497" y="4633939"/>
              <a:ext cx="798195" cy="798195"/>
            </a:xfrm>
            <a:custGeom>
              <a:avLst/>
              <a:gdLst/>
              <a:ahLst/>
              <a:cxnLst/>
              <a:rect l="l" t="t" r="r" b="b"/>
              <a:pathLst>
                <a:path w="798195" h="798195">
                  <a:moveTo>
                    <a:pt x="0" y="0"/>
                  </a:moveTo>
                  <a:lnTo>
                    <a:pt x="798033" y="0"/>
                  </a:lnTo>
                  <a:lnTo>
                    <a:pt x="798033" y="798033"/>
                  </a:lnTo>
                  <a:lnTo>
                    <a:pt x="0" y="798033"/>
                  </a:lnTo>
                  <a:lnTo>
                    <a:pt x="0" y="0"/>
                  </a:lnTo>
                  <a:close/>
                </a:path>
              </a:pathLst>
            </a:custGeom>
            <a:ln w="25400">
              <a:solidFill>
                <a:srgbClr val="FFFFFF"/>
              </a:solidFill>
            </a:ln>
          </p:spPr>
          <p:txBody>
            <a:bodyPr wrap="square" lIns="0" tIns="0" rIns="0" bIns="0" rtlCol="0"/>
            <a:lstStyle/>
            <a:p>
              <a:endParaRPr/>
            </a:p>
          </p:txBody>
        </p:sp>
      </p:grpSp>
      <p:sp>
        <p:nvSpPr>
          <p:cNvPr id="22" name="object 22"/>
          <p:cNvSpPr txBox="1"/>
          <p:nvPr/>
        </p:nvSpPr>
        <p:spPr>
          <a:xfrm>
            <a:off x="8036614" y="4623816"/>
            <a:ext cx="3054985" cy="817880"/>
          </a:xfrm>
          <a:prstGeom prst="rect">
            <a:avLst/>
          </a:prstGeom>
        </p:spPr>
        <p:txBody>
          <a:bodyPr vert="horz" wrap="square" lIns="0" tIns="5080" rIns="0" bIns="0" rtlCol="0">
            <a:spAutoFit/>
          </a:bodyPr>
          <a:lstStyle/>
          <a:p>
            <a:pPr marL="12700" marR="5080">
              <a:lnSpc>
                <a:spcPct val="102899"/>
              </a:lnSpc>
              <a:spcBef>
                <a:spcPts val="40"/>
              </a:spcBef>
            </a:pPr>
            <a:r>
              <a:rPr sz="1700" b="1" spc="-160" dirty="0">
                <a:latin typeface="Verdana"/>
                <a:cs typeface="Verdana"/>
              </a:rPr>
              <a:t>Forecasting:</a:t>
            </a:r>
            <a:r>
              <a:rPr sz="1700" b="1" spc="-65" dirty="0">
                <a:latin typeface="Verdana"/>
                <a:cs typeface="Verdana"/>
              </a:rPr>
              <a:t> </a:t>
            </a:r>
            <a:r>
              <a:rPr sz="1700" spc="-30" dirty="0">
                <a:latin typeface="Verdana"/>
                <a:cs typeface="Verdana"/>
              </a:rPr>
              <a:t>Forecast</a:t>
            </a:r>
            <a:r>
              <a:rPr sz="1700" spc="-85" dirty="0">
                <a:latin typeface="Verdana"/>
                <a:cs typeface="Verdana"/>
              </a:rPr>
              <a:t> </a:t>
            </a:r>
            <a:r>
              <a:rPr sz="1700" spc="-25" dirty="0">
                <a:latin typeface="Verdana"/>
                <a:cs typeface="Verdana"/>
              </a:rPr>
              <a:t>the </a:t>
            </a:r>
            <a:r>
              <a:rPr sz="1700" dirty="0">
                <a:latin typeface="Verdana"/>
                <a:cs typeface="Verdana"/>
              </a:rPr>
              <a:t>components</a:t>
            </a:r>
            <a:r>
              <a:rPr sz="1700" spc="-125" dirty="0">
                <a:latin typeface="Verdana"/>
                <a:cs typeface="Verdana"/>
              </a:rPr>
              <a:t> </a:t>
            </a:r>
            <a:r>
              <a:rPr sz="1700" spc="55" dirty="0">
                <a:latin typeface="Verdana"/>
                <a:cs typeface="Verdana"/>
              </a:rPr>
              <a:t>and</a:t>
            </a:r>
            <a:r>
              <a:rPr sz="1700" spc="-120" dirty="0">
                <a:latin typeface="Verdana"/>
                <a:cs typeface="Verdana"/>
              </a:rPr>
              <a:t> </a:t>
            </a:r>
            <a:r>
              <a:rPr sz="1700" spc="-10" dirty="0">
                <a:latin typeface="Verdana"/>
                <a:cs typeface="Verdana"/>
              </a:rPr>
              <a:t>aggregate </a:t>
            </a:r>
            <a:r>
              <a:rPr sz="1700" spc="-20" dirty="0">
                <a:latin typeface="Verdana"/>
                <a:cs typeface="Verdana"/>
              </a:rPr>
              <a:t>to</a:t>
            </a:r>
            <a:r>
              <a:rPr sz="1700" spc="-45" dirty="0">
                <a:latin typeface="Verdana"/>
                <a:cs typeface="Verdana"/>
              </a:rPr>
              <a:t> </a:t>
            </a:r>
            <a:r>
              <a:rPr sz="1700" dirty="0">
                <a:latin typeface="Verdana"/>
                <a:cs typeface="Verdana"/>
              </a:rPr>
              <a:t>produce</a:t>
            </a:r>
            <a:r>
              <a:rPr sz="1700" spc="-45" dirty="0">
                <a:latin typeface="Verdana"/>
                <a:cs typeface="Verdana"/>
              </a:rPr>
              <a:t> </a:t>
            </a:r>
            <a:r>
              <a:rPr sz="1700" spc="-30" dirty="0">
                <a:latin typeface="Verdana"/>
                <a:cs typeface="Verdana"/>
              </a:rPr>
              <a:t>the</a:t>
            </a:r>
            <a:r>
              <a:rPr sz="1700" spc="-45" dirty="0">
                <a:latin typeface="Verdana"/>
                <a:cs typeface="Verdana"/>
              </a:rPr>
              <a:t> </a:t>
            </a:r>
            <a:r>
              <a:rPr sz="1700" spc="-55" dirty="0">
                <a:latin typeface="Verdana"/>
                <a:cs typeface="Verdana"/>
              </a:rPr>
              <a:t>final</a:t>
            </a:r>
            <a:r>
              <a:rPr sz="1700" spc="-45" dirty="0">
                <a:latin typeface="Verdana"/>
                <a:cs typeface="Verdana"/>
              </a:rPr>
              <a:t> </a:t>
            </a:r>
            <a:r>
              <a:rPr sz="1700" spc="-10" dirty="0">
                <a:latin typeface="Verdana"/>
                <a:cs typeface="Verdana"/>
              </a:rPr>
              <a:t>forecast</a:t>
            </a:r>
            <a:endParaRPr sz="1700">
              <a:latin typeface="Verdana"/>
              <a:cs typeface="Verdana"/>
            </a:endParaRPr>
          </a:p>
        </p:txBody>
      </p:sp>
      <p:sp>
        <p:nvSpPr>
          <p:cNvPr id="23" name="object 23"/>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pc="-25" dirty="0"/>
              <a:t>21</a:t>
            </a:fld>
            <a:endParaRPr spc="-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12800">
              <a:lnSpc>
                <a:spcPct val="100000"/>
              </a:lnSpc>
              <a:spcBef>
                <a:spcPts val="100"/>
              </a:spcBef>
            </a:pPr>
            <a:r>
              <a:rPr sz="4000" spc="-330" dirty="0"/>
              <a:t>Decomposition</a:t>
            </a:r>
            <a:r>
              <a:rPr sz="4000" spc="-235" dirty="0"/>
              <a:t> </a:t>
            </a:r>
            <a:r>
              <a:rPr sz="4000" spc="-515" dirty="0"/>
              <a:t>is</a:t>
            </a:r>
            <a:r>
              <a:rPr sz="4000" spc="-229" dirty="0"/>
              <a:t> </a:t>
            </a:r>
            <a:r>
              <a:rPr sz="4000" spc="-440" dirty="0"/>
              <a:t>not</a:t>
            </a:r>
            <a:r>
              <a:rPr sz="4000" spc="-229" dirty="0"/>
              <a:t> </a:t>
            </a:r>
            <a:r>
              <a:rPr sz="4000" spc="-365" dirty="0"/>
              <a:t>always</a:t>
            </a:r>
            <a:r>
              <a:rPr sz="4000" spc="-229" dirty="0"/>
              <a:t> </a:t>
            </a:r>
            <a:r>
              <a:rPr sz="4000" spc="-350" dirty="0"/>
              <a:t>possible</a:t>
            </a:r>
            <a:endParaRPr sz="4000" dirty="0"/>
          </a:p>
        </p:txBody>
      </p:sp>
      <p:sp>
        <p:nvSpPr>
          <p:cNvPr id="3" name="object 3"/>
          <p:cNvSpPr txBox="1"/>
          <p:nvPr/>
        </p:nvSpPr>
        <p:spPr>
          <a:xfrm>
            <a:off x="688340" y="1622043"/>
            <a:ext cx="8884920" cy="882015"/>
          </a:xfrm>
          <a:prstGeom prst="rect">
            <a:avLst/>
          </a:prstGeom>
        </p:spPr>
        <p:txBody>
          <a:bodyPr vert="horz" wrap="square" lIns="0" tIns="9525" rIns="0" bIns="0" rtlCol="0">
            <a:spAutoFit/>
          </a:bodyPr>
          <a:lstStyle/>
          <a:p>
            <a:pPr marL="355600" marR="5080" indent="-342900">
              <a:lnSpc>
                <a:spcPct val="100699"/>
              </a:lnSpc>
              <a:spcBef>
                <a:spcPts val="75"/>
              </a:spcBef>
              <a:buFont typeface="Arial MT"/>
              <a:buChar char="•"/>
              <a:tabLst>
                <a:tab pos="355600" algn="l"/>
              </a:tabLst>
            </a:pPr>
            <a:r>
              <a:rPr sz="2800" spc="-30" dirty="0">
                <a:latin typeface="Verdana"/>
                <a:cs typeface="Verdana"/>
              </a:rPr>
              <a:t>Not</a:t>
            </a:r>
            <a:r>
              <a:rPr sz="2800" spc="-185" dirty="0">
                <a:latin typeface="Verdana"/>
                <a:cs typeface="Verdana"/>
              </a:rPr>
              <a:t> </a:t>
            </a:r>
            <a:r>
              <a:rPr sz="2800" spc="-80" dirty="0">
                <a:latin typeface="Verdana"/>
                <a:cs typeface="Verdana"/>
              </a:rPr>
              <a:t>all</a:t>
            </a:r>
            <a:r>
              <a:rPr sz="2800" spc="-185" dirty="0">
                <a:latin typeface="Verdana"/>
                <a:cs typeface="Verdana"/>
              </a:rPr>
              <a:t> </a:t>
            </a:r>
            <a:r>
              <a:rPr sz="2800" spc="-90" dirty="0">
                <a:latin typeface="Verdana"/>
                <a:cs typeface="Verdana"/>
              </a:rPr>
              <a:t>time</a:t>
            </a:r>
            <a:r>
              <a:rPr sz="2800" spc="-180" dirty="0">
                <a:latin typeface="Verdana"/>
                <a:cs typeface="Verdana"/>
              </a:rPr>
              <a:t> series</a:t>
            </a:r>
            <a:r>
              <a:rPr sz="2800" spc="-185" dirty="0">
                <a:latin typeface="Verdana"/>
                <a:cs typeface="Verdana"/>
              </a:rPr>
              <a:t> </a:t>
            </a:r>
            <a:r>
              <a:rPr sz="2800" spc="155" dirty="0">
                <a:latin typeface="Verdana"/>
                <a:cs typeface="Verdana"/>
              </a:rPr>
              <a:t>can</a:t>
            </a:r>
            <a:r>
              <a:rPr sz="2800" spc="-180" dirty="0">
                <a:latin typeface="Verdana"/>
                <a:cs typeface="Verdana"/>
              </a:rPr>
              <a:t> </a:t>
            </a:r>
            <a:r>
              <a:rPr sz="2800" spc="150" dirty="0">
                <a:latin typeface="Verdana"/>
                <a:cs typeface="Verdana"/>
              </a:rPr>
              <a:t>be</a:t>
            </a:r>
            <a:r>
              <a:rPr sz="2800" spc="-180" dirty="0">
                <a:latin typeface="Verdana"/>
                <a:cs typeface="Verdana"/>
              </a:rPr>
              <a:t> </a:t>
            </a:r>
            <a:r>
              <a:rPr sz="2800" spc="-100" dirty="0">
                <a:latin typeface="Verdana"/>
                <a:cs typeface="Verdana"/>
              </a:rPr>
              <a:t>easily</a:t>
            </a:r>
            <a:r>
              <a:rPr sz="2800" spc="-190" dirty="0">
                <a:latin typeface="Verdana"/>
                <a:cs typeface="Verdana"/>
              </a:rPr>
              <a:t> </a:t>
            </a:r>
            <a:r>
              <a:rPr sz="2800" spc="-55" dirty="0">
                <a:latin typeface="Verdana"/>
                <a:cs typeface="Verdana"/>
              </a:rPr>
              <a:t>broken</a:t>
            </a:r>
            <a:r>
              <a:rPr sz="2800" spc="-180" dirty="0">
                <a:latin typeface="Verdana"/>
                <a:cs typeface="Verdana"/>
              </a:rPr>
              <a:t> </a:t>
            </a:r>
            <a:r>
              <a:rPr sz="2800" spc="50" dirty="0">
                <a:latin typeface="Verdana"/>
                <a:cs typeface="Verdana"/>
              </a:rPr>
              <a:t>down</a:t>
            </a:r>
            <a:r>
              <a:rPr sz="2800" spc="-180" dirty="0">
                <a:latin typeface="Verdana"/>
                <a:cs typeface="Verdana"/>
              </a:rPr>
              <a:t> </a:t>
            </a:r>
            <a:r>
              <a:rPr sz="2800" spc="-20" dirty="0">
                <a:latin typeface="Verdana"/>
                <a:cs typeface="Verdana"/>
              </a:rPr>
              <a:t>into </a:t>
            </a:r>
            <a:r>
              <a:rPr sz="2800" spc="-10" dirty="0">
                <a:latin typeface="Verdana"/>
                <a:cs typeface="Verdana"/>
              </a:rPr>
              <a:t>components</a:t>
            </a:r>
            <a:endParaRPr sz="2800" dirty="0">
              <a:latin typeface="Verdana"/>
              <a:cs typeface="Verdana"/>
            </a:endParaRPr>
          </a:p>
        </p:txBody>
      </p:sp>
      <p:pic>
        <p:nvPicPr>
          <p:cNvPr id="4" name="object 4"/>
          <p:cNvPicPr/>
          <p:nvPr/>
        </p:nvPicPr>
        <p:blipFill>
          <a:blip r:embed="rId2" cstate="print"/>
          <a:stretch>
            <a:fillRect/>
          </a:stretch>
        </p:blipFill>
        <p:spPr>
          <a:xfrm>
            <a:off x="1896996" y="2732810"/>
            <a:ext cx="8015494" cy="3241905"/>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pc="-25" dirty="0"/>
              <a:t>22</a:t>
            </a:fld>
            <a:endParaRPr spc="-25"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D459-15B7-4D40-BCD0-8A06FD9FCD9C}"/>
              </a:ext>
            </a:extLst>
          </p:cNvPr>
          <p:cNvSpPr>
            <a:spLocks noGrp="1"/>
          </p:cNvSpPr>
          <p:nvPr>
            <p:ph type="title"/>
          </p:nvPr>
        </p:nvSpPr>
        <p:spPr>
          <a:xfrm>
            <a:off x="707231" y="152400"/>
            <a:ext cx="10777537" cy="677108"/>
          </a:xfrm>
        </p:spPr>
        <p:txBody>
          <a:bodyPr/>
          <a:lstStyle/>
          <a:p>
            <a:r>
              <a:rPr lang="en-US" sz="4400" spc="-330" dirty="0"/>
              <a:t>Decomposition</a:t>
            </a:r>
            <a:r>
              <a:rPr lang="en-US" sz="4400" spc="-235" dirty="0"/>
              <a:t> </a:t>
            </a:r>
            <a:r>
              <a:rPr lang="en-US" sz="4400" spc="-515" dirty="0"/>
              <a:t>is</a:t>
            </a:r>
            <a:r>
              <a:rPr lang="en-US" sz="4400" spc="-229" dirty="0"/>
              <a:t> </a:t>
            </a:r>
            <a:r>
              <a:rPr lang="en-US" sz="4400" spc="-440" dirty="0"/>
              <a:t>not</a:t>
            </a:r>
            <a:r>
              <a:rPr lang="en-US" sz="4400" spc="-229" dirty="0"/>
              <a:t> </a:t>
            </a:r>
            <a:r>
              <a:rPr lang="en-US" sz="4400" spc="-365" dirty="0"/>
              <a:t>always</a:t>
            </a:r>
            <a:r>
              <a:rPr lang="en-US" sz="4400" spc="-229" dirty="0"/>
              <a:t> </a:t>
            </a:r>
            <a:r>
              <a:rPr lang="en-US" sz="4400" spc="-350" dirty="0"/>
              <a:t>possible</a:t>
            </a:r>
            <a:endParaRPr lang="en-IN" dirty="0"/>
          </a:p>
        </p:txBody>
      </p:sp>
      <p:pic>
        <p:nvPicPr>
          <p:cNvPr id="25" name="Picture 24">
            <a:extLst>
              <a:ext uri="{FF2B5EF4-FFF2-40B4-BE49-F238E27FC236}">
                <a16:creationId xmlns:a16="http://schemas.microsoft.com/office/drawing/2014/main" id="{6644666A-C7F4-4EB8-AE24-5ED263847026}"/>
              </a:ext>
            </a:extLst>
          </p:cNvPr>
          <p:cNvPicPr>
            <a:picLocks noChangeAspect="1"/>
          </p:cNvPicPr>
          <p:nvPr/>
        </p:nvPicPr>
        <p:blipFill>
          <a:blip r:embed="rId2"/>
          <a:stretch>
            <a:fillRect/>
          </a:stretch>
        </p:blipFill>
        <p:spPr>
          <a:xfrm>
            <a:off x="1600200" y="1219200"/>
            <a:ext cx="8449854" cy="4972744"/>
          </a:xfrm>
          <a:prstGeom prst="rect">
            <a:avLst/>
          </a:prstGeom>
        </p:spPr>
      </p:pic>
    </p:spTree>
    <p:extLst>
      <p:ext uri="{BB962C8B-B14F-4D97-AF65-F5344CB8AC3E}">
        <p14:creationId xmlns:p14="http://schemas.microsoft.com/office/powerpoint/2010/main" val="4055019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6D459-15B7-4D40-BCD0-8A06FD9FCD9C}"/>
              </a:ext>
            </a:extLst>
          </p:cNvPr>
          <p:cNvSpPr>
            <a:spLocks noGrp="1"/>
          </p:cNvSpPr>
          <p:nvPr>
            <p:ph type="title"/>
          </p:nvPr>
        </p:nvSpPr>
        <p:spPr>
          <a:xfrm>
            <a:off x="707231" y="515619"/>
            <a:ext cx="11179969" cy="430887"/>
          </a:xfrm>
        </p:spPr>
        <p:txBody>
          <a:bodyPr/>
          <a:lstStyle/>
          <a:p>
            <a:r>
              <a:rPr lang="en-US" sz="2800" spc="-330" dirty="0"/>
              <a:t>Decomposition</a:t>
            </a:r>
            <a:r>
              <a:rPr lang="en-US" sz="2800" spc="-235" dirty="0"/>
              <a:t> </a:t>
            </a:r>
            <a:r>
              <a:rPr lang="en-US" sz="2800" spc="-515" dirty="0"/>
              <a:t>is</a:t>
            </a:r>
            <a:r>
              <a:rPr lang="en-US" sz="2800" spc="-229" dirty="0"/>
              <a:t> </a:t>
            </a:r>
            <a:r>
              <a:rPr lang="en-US" sz="2800" spc="-440" dirty="0"/>
              <a:t>not</a:t>
            </a:r>
            <a:r>
              <a:rPr lang="en-US" sz="2800" spc="-229" dirty="0"/>
              <a:t> </a:t>
            </a:r>
            <a:r>
              <a:rPr lang="en-US" sz="2800" spc="-365" dirty="0"/>
              <a:t>always</a:t>
            </a:r>
            <a:r>
              <a:rPr lang="en-US" sz="2800" spc="-229" dirty="0"/>
              <a:t> </a:t>
            </a:r>
            <a:r>
              <a:rPr lang="en-US" sz="2800" spc="-350" dirty="0"/>
              <a:t>possible - structural break</a:t>
            </a:r>
            <a:endParaRPr lang="en-IN" sz="2800" dirty="0"/>
          </a:p>
        </p:txBody>
      </p:sp>
      <p:pic>
        <p:nvPicPr>
          <p:cNvPr id="4" name="Picture 3">
            <a:extLst>
              <a:ext uri="{FF2B5EF4-FFF2-40B4-BE49-F238E27FC236}">
                <a16:creationId xmlns:a16="http://schemas.microsoft.com/office/drawing/2014/main" id="{6CECDCC3-5647-44C7-AA3A-11E280C85B06}"/>
              </a:ext>
            </a:extLst>
          </p:cNvPr>
          <p:cNvPicPr>
            <a:picLocks noChangeAspect="1"/>
          </p:cNvPicPr>
          <p:nvPr/>
        </p:nvPicPr>
        <p:blipFill>
          <a:blip r:embed="rId2"/>
          <a:stretch>
            <a:fillRect/>
          </a:stretch>
        </p:blipFill>
        <p:spPr>
          <a:xfrm>
            <a:off x="990600" y="1607795"/>
            <a:ext cx="9964541" cy="4734586"/>
          </a:xfrm>
          <a:prstGeom prst="rect">
            <a:avLst/>
          </a:prstGeom>
        </p:spPr>
      </p:pic>
    </p:spTree>
    <p:extLst>
      <p:ext uri="{BB962C8B-B14F-4D97-AF65-F5344CB8AC3E}">
        <p14:creationId xmlns:p14="http://schemas.microsoft.com/office/powerpoint/2010/main" val="4131824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06824" y="2920491"/>
            <a:ext cx="3038475" cy="817880"/>
          </a:xfrm>
          <a:prstGeom prst="rect">
            <a:avLst/>
          </a:prstGeom>
        </p:spPr>
        <p:txBody>
          <a:bodyPr vert="horz" wrap="square" lIns="0" tIns="12700" rIns="0" bIns="0" rtlCol="0">
            <a:spAutoFit/>
          </a:bodyPr>
          <a:lstStyle/>
          <a:p>
            <a:pPr marL="12700">
              <a:lnSpc>
                <a:spcPct val="100000"/>
              </a:lnSpc>
              <a:spcBef>
                <a:spcPts val="100"/>
              </a:spcBef>
            </a:pPr>
            <a:r>
              <a:rPr sz="5200" b="1" spc="-630" dirty="0">
                <a:latin typeface="Verdana"/>
                <a:cs typeface="Verdana"/>
              </a:rPr>
              <a:t>Summary</a:t>
            </a:r>
            <a:endParaRPr sz="5200">
              <a:latin typeface="Verdana"/>
              <a:cs typeface="Verdana"/>
            </a:endParaRPr>
          </a:p>
        </p:txBody>
      </p:sp>
      <p:grpSp>
        <p:nvGrpSpPr>
          <p:cNvPr id="3" name="object 3"/>
          <p:cNvGrpSpPr/>
          <p:nvPr/>
        </p:nvGrpSpPr>
        <p:grpSpPr>
          <a:xfrm>
            <a:off x="5080508" y="630855"/>
            <a:ext cx="6289040" cy="1797050"/>
            <a:chOff x="5080508" y="630855"/>
            <a:chExt cx="6289040" cy="1797050"/>
          </a:xfrm>
        </p:grpSpPr>
        <p:sp>
          <p:nvSpPr>
            <p:cNvPr id="4" name="object 4"/>
            <p:cNvSpPr/>
            <p:nvPr/>
          </p:nvSpPr>
          <p:spPr>
            <a:xfrm>
              <a:off x="5093208" y="643555"/>
              <a:ext cx="6263640" cy="1771650"/>
            </a:xfrm>
            <a:custGeom>
              <a:avLst/>
              <a:gdLst/>
              <a:ahLst/>
              <a:cxnLst/>
              <a:rect l="l" t="t" r="r" b="b"/>
              <a:pathLst>
                <a:path w="6263640" h="1771650">
                  <a:moveTo>
                    <a:pt x="5968390" y="0"/>
                  </a:moveTo>
                  <a:lnTo>
                    <a:pt x="295248" y="0"/>
                  </a:lnTo>
                  <a:lnTo>
                    <a:pt x="247357" y="3864"/>
                  </a:lnTo>
                  <a:lnTo>
                    <a:pt x="201926" y="15052"/>
                  </a:lnTo>
                  <a:lnTo>
                    <a:pt x="159564" y="32955"/>
                  </a:lnTo>
                  <a:lnTo>
                    <a:pt x="120878" y="56966"/>
                  </a:lnTo>
                  <a:lnTo>
                    <a:pt x="86476" y="86476"/>
                  </a:lnTo>
                  <a:lnTo>
                    <a:pt x="56965" y="120879"/>
                  </a:lnTo>
                  <a:lnTo>
                    <a:pt x="32954" y="159565"/>
                  </a:lnTo>
                  <a:lnTo>
                    <a:pt x="15051" y="201927"/>
                  </a:lnTo>
                  <a:lnTo>
                    <a:pt x="3864" y="247358"/>
                  </a:lnTo>
                  <a:lnTo>
                    <a:pt x="0" y="295249"/>
                  </a:lnTo>
                  <a:lnTo>
                    <a:pt x="0" y="1476203"/>
                  </a:lnTo>
                  <a:lnTo>
                    <a:pt x="3864" y="1524094"/>
                  </a:lnTo>
                  <a:lnTo>
                    <a:pt x="15051" y="1569525"/>
                  </a:lnTo>
                  <a:lnTo>
                    <a:pt x="32954" y="1611887"/>
                  </a:lnTo>
                  <a:lnTo>
                    <a:pt x="56965" y="1650574"/>
                  </a:lnTo>
                  <a:lnTo>
                    <a:pt x="86476" y="1684976"/>
                  </a:lnTo>
                  <a:lnTo>
                    <a:pt x="120878" y="1714487"/>
                  </a:lnTo>
                  <a:lnTo>
                    <a:pt x="159564" y="1738497"/>
                  </a:lnTo>
                  <a:lnTo>
                    <a:pt x="201926" y="1756401"/>
                  </a:lnTo>
                  <a:lnTo>
                    <a:pt x="247357" y="1767588"/>
                  </a:lnTo>
                  <a:lnTo>
                    <a:pt x="295248" y="1771453"/>
                  </a:lnTo>
                  <a:lnTo>
                    <a:pt x="5968390" y="1771453"/>
                  </a:lnTo>
                  <a:lnTo>
                    <a:pt x="6016281" y="1767588"/>
                  </a:lnTo>
                  <a:lnTo>
                    <a:pt x="6061712" y="1756401"/>
                  </a:lnTo>
                  <a:lnTo>
                    <a:pt x="6104074" y="1738497"/>
                  </a:lnTo>
                  <a:lnTo>
                    <a:pt x="6142760" y="1714487"/>
                  </a:lnTo>
                  <a:lnTo>
                    <a:pt x="6177163" y="1684976"/>
                  </a:lnTo>
                  <a:lnTo>
                    <a:pt x="6206673" y="1650574"/>
                  </a:lnTo>
                  <a:lnTo>
                    <a:pt x="6230684" y="1611887"/>
                  </a:lnTo>
                  <a:lnTo>
                    <a:pt x="6248587" y="1569525"/>
                  </a:lnTo>
                  <a:lnTo>
                    <a:pt x="6259775" y="1524094"/>
                  </a:lnTo>
                  <a:lnTo>
                    <a:pt x="6263640" y="1476203"/>
                  </a:lnTo>
                  <a:lnTo>
                    <a:pt x="6263640" y="295249"/>
                  </a:lnTo>
                  <a:lnTo>
                    <a:pt x="6259775" y="247358"/>
                  </a:lnTo>
                  <a:lnTo>
                    <a:pt x="6248587" y="201927"/>
                  </a:lnTo>
                  <a:lnTo>
                    <a:pt x="6230684" y="159565"/>
                  </a:lnTo>
                  <a:lnTo>
                    <a:pt x="6206673" y="120879"/>
                  </a:lnTo>
                  <a:lnTo>
                    <a:pt x="6177163" y="86476"/>
                  </a:lnTo>
                  <a:lnTo>
                    <a:pt x="6142760" y="56966"/>
                  </a:lnTo>
                  <a:lnTo>
                    <a:pt x="6104074" y="32955"/>
                  </a:lnTo>
                  <a:lnTo>
                    <a:pt x="6061712" y="15052"/>
                  </a:lnTo>
                  <a:lnTo>
                    <a:pt x="6016281" y="3864"/>
                  </a:lnTo>
                  <a:lnTo>
                    <a:pt x="5968390" y="0"/>
                  </a:lnTo>
                  <a:close/>
                </a:path>
              </a:pathLst>
            </a:custGeom>
            <a:solidFill>
              <a:srgbClr val="4F81BD"/>
            </a:solidFill>
          </p:spPr>
          <p:txBody>
            <a:bodyPr wrap="square" lIns="0" tIns="0" rIns="0" bIns="0" rtlCol="0"/>
            <a:lstStyle/>
            <a:p>
              <a:endParaRPr/>
            </a:p>
          </p:txBody>
        </p:sp>
        <p:sp>
          <p:nvSpPr>
            <p:cNvPr id="5" name="object 5"/>
            <p:cNvSpPr/>
            <p:nvPr/>
          </p:nvSpPr>
          <p:spPr>
            <a:xfrm>
              <a:off x="5093208" y="643555"/>
              <a:ext cx="6263640" cy="1771650"/>
            </a:xfrm>
            <a:custGeom>
              <a:avLst/>
              <a:gdLst/>
              <a:ahLst/>
              <a:cxnLst/>
              <a:rect l="l" t="t" r="r" b="b"/>
              <a:pathLst>
                <a:path w="6263640" h="1771650">
                  <a:moveTo>
                    <a:pt x="0" y="295249"/>
                  </a:moveTo>
                  <a:lnTo>
                    <a:pt x="3864" y="247358"/>
                  </a:lnTo>
                  <a:lnTo>
                    <a:pt x="15051" y="201927"/>
                  </a:lnTo>
                  <a:lnTo>
                    <a:pt x="32955" y="159565"/>
                  </a:lnTo>
                  <a:lnTo>
                    <a:pt x="56965" y="120878"/>
                  </a:lnTo>
                  <a:lnTo>
                    <a:pt x="86476" y="86476"/>
                  </a:lnTo>
                  <a:lnTo>
                    <a:pt x="120878" y="56965"/>
                  </a:lnTo>
                  <a:lnTo>
                    <a:pt x="159564" y="32955"/>
                  </a:lnTo>
                  <a:lnTo>
                    <a:pt x="201927" y="15051"/>
                  </a:lnTo>
                  <a:lnTo>
                    <a:pt x="247357" y="3864"/>
                  </a:lnTo>
                  <a:lnTo>
                    <a:pt x="295248" y="0"/>
                  </a:lnTo>
                  <a:lnTo>
                    <a:pt x="5968391" y="0"/>
                  </a:lnTo>
                  <a:lnTo>
                    <a:pt x="6016281" y="3864"/>
                  </a:lnTo>
                  <a:lnTo>
                    <a:pt x="6061712" y="15051"/>
                  </a:lnTo>
                  <a:lnTo>
                    <a:pt x="6104074" y="32955"/>
                  </a:lnTo>
                  <a:lnTo>
                    <a:pt x="6142761" y="56965"/>
                  </a:lnTo>
                  <a:lnTo>
                    <a:pt x="6177163" y="86476"/>
                  </a:lnTo>
                  <a:lnTo>
                    <a:pt x="6206674" y="120878"/>
                  </a:lnTo>
                  <a:lnTo>
                    <a:pt x="6230684" y="159565"/>
                  </a:lnTo>
                  <a:lnTo>
                    <a:pt x="6248588" y="201927"/>
                  </a:lnTo>
                  <a:lnTo>
                    <a:pt x="6259775" y="247358"/>
                  </a:lnTo>
                  <a:lnTo>
                    <a:pt x="6263640" y="295249"/>
                  </a:lnTo>
                  <a:lnTo>
                    <a:pt x="6263640" y="1476204"/>
                  </a:lnTo>
                  <a:lnTo>
                    <a:pt x="6259775" y="1524095"/>
                  </a:lnTo>
                  <a:lnTo>
                    <a:pt x="6248588" y="1569525"/>
                  </a:lnTo>
                  <a:lnTo>
                    <a:pt x="6230684" y="1611888"/>
                  </a:lnTo>
                  <a:lnTo>
                    <a:pt x="6206674" y="1650574"/>
                  </a:lnTo>
                  <a:lnTo>
                    <a:pt x="6177163" y="1684976"/>
                  </a:lnTo>
                  <a:lnTo>
                    <a:pt x="6142761" y="1714487"/>
                  </a:lnTo>
                  <a:lnTo>
                    <a:pt x="6104074" y="1738497"/>
                  </a:lnTo>
                  <a:lnTo>
                    <a:pt x="6061712" y="1756401"/>
                  </a:lnTo>
                  <a:lnTo>
                    <a:pt x="6016281" y="1767588"/>
                  </a:lnTo>
                  <a:lnTo>
                    <a:pt x="5968391" y="1771453"/>
                  </a:lnTo>
                  <a:lnTo>
                    <a:pt x="295248" y="1771453"/>
                  </a:lnTo>
                  <a:lnTo>
                    <a:pt x="247357" y="1767588"/>
                  </a:lnTo>
                  <a:lnTo>
                    <a:pt x="201927" y="1756401"/>
                  </a:lnTo>
                  <a:lnTo>
                    <a:pt x="159564" y="1738497"/>
                  </a:lnTo>
                  <a:lnTo>
                    <a:pt x="120878" y="1714487"/>
                  </a:lnTo>
                  <a:lnTo>
                    <a:pt x="86476" y="1684976"/>
                  </a:lnTo>
                  <a:lnTo>
                    <a:pt x="56965" y="1650574"/>
                  </a:lnTo>
                  <a:lnTo>
                    <a:pt x="32955" y="1611888"/>
                  </a:lnTo>
                  <a:lnTo>
                    <a:pt x="15051" y="1569525"/>
                  </a:lnTo>
                  <a:lnTo>
                    <a:pt x="3864" y="1524095"/>
                  </a:lnTo>
                  <a:lnTo>
                    <a:pt x="0" y="1476204"/>
                  </a:lnTo>
                  <a:lnTo>
                    <a:pt x="0" y="295249"/>
                  </a:lnTo>
                  <a:close/>
                </a:path>
              </a:pathLst>
            </a:custGeom>
            <a:ln w="25400">
              <a:solidFill>
                <a:srgbClr val="4F81BD"/>
              </a:solidFill>
            </a:ln>
          </p:spPr>
          <p:txBody>
            <a:bodyPr wrap="square" lIns="0" tIns="0" rIns="0" bIns="0" rtlCol="0"/>
            <a:lstStyle/>
            <a:p>
              <a:endParaRPr/>
            </a:p>
          </p:txBody>
        </p:sp>
      </p:grpSp>
      <p:sp>
        <p:nvSpPr>
          <p:cNvPr id="6" name="object 6"/>
          <p:cNvSpPr txBox="1">
            <a:spLocks noGrp="1"/>
          </p:cNvSpPr>
          <p:nvPr>
            <p:ph type="title"/>
          </p:nvPr>
        </p:nvSpPr>
        <p:spPr>
          <a:xfrm>
            <a:off x="5262233" y="1126743"/>
            <a:ext cx="5704840" cy="763270"/>
          </a:xfrm>
          <a:prstGeom prst="rect">
            <a:avLst/>
          </a:prstGeom>
        </p:spPr>
        <p:txBody>
          <a:bodyPr vert="horz" wrap="square" lIns="0" tIns="44450" rIns="0" bIns="0" rtlCol="0">
            <a:spAutoFit/>
          </a:bodyPr>
          <a:lstStyle/>
          <a:p>
            <a:pPr marL="12700" marR="5080">
              <a:lnSpc>
                <a:spcPts val="2810"/>
              </a:lnSpc>
              <a:spcBef>
                <a:spcPts val="350"/>
              </a:spcBef>
            </a:pPr>
            <a:r>
              <a:rPr sz="2500" b="0" spc="-160" dirty="0">
                <a:solidFill>
                  <a:srgbClr val="FFFFFF"/>
                </a:solidFill>
                <a:latin typeface="Verdana"/>
                <a:cs typeface="Verdana"/>
              </a:rPr>
              <a:t>Time</a:t>
            </a:r>
            <a:r>
              <a:rPr sz="2500" b="0" spc="-175" dirty="0">
                <a:solidFill>
                  <a:srgbClr val="FFFFFF"/>
                </a:solidFill>
                <a:latin typeface="Verdana"/>
                <a:cs typeface="Verdana"/>
              </a:rPr>
              <a:t> </a:t>
            </a:r>
            <a:r>
              <a:rPr sz="2500" b="0" spc="-155" dirty="0">
                <a:solidFill>
                  <a:srgbClr val="FFFFFF"/>
                </a:solidFill>
                <a:latin typeface="Verdana"/>
                <a:cs typeface="Verdana"/>
              </a:rPr>
              <a:t>series</a:t>
            </a:r>
            <a:r>
              <a:rPr sz="2500" b="0" spc="-175" dirty="0">
                <a:solidFill>
                  <a:srgbClr val="FFFFFF"/>
                </a:solidFill>
                <a:latin typeface="Verdana"/>
                <a:cs typeface="Verdana"/>
              </a:rPr>
              <a:t> </a:t>
            </a:r>
            <a:r>
              <a:rPr sz="2500" b="0" spc="145" dirty="0">
                <a:solidFill>
                  <a:srgbClr val="FFFFFF"/>
                </a:solidFill>
                <a:latin typeface="Verdana"/>
                <a:cs typeface="Verdana"/>
              </a:rPr>
              <a:t>can</a:t>
            </a:r>
            <a:r>
              <a:rPr sz="2500" b="0" spc="-175" dirty="0">
                <a:solidFill>
                  <a:srgbClr val="FFFFFF"/>
                </a:solidFill>
                <a:latin typeface="Verdana"/>
                <a:cs typeface="Verdana"/>
              </a:rPr>
              <a:t> </a:t>
            </a:r>
            <a:r>
              <a:rPr sz="2500" b="0" spc="135" dirty="0">
                <a:solidFill>
                  <a:srgbClr val="FFFFFF"/>
                </a:solidFill>
                <a:latin typeface="Verdana"/>
                <a:cs typeface="Verdana"/>
              </a:rPr>
              <a:t>be</a:t>
            </a:r>
            <a:r>
              <a:rPr sz="2500" b="0" spc="-175" dirty="0">
                <a:solidFill>
                  <a:srgbClr val="FFFFFF"/>
                </a:solidFill>
                <a:latin typeface="Verdana"/>
                <a:cs typeface="Verdana"/>
              </a:rPr>
              <a:t> </a:t>
            </a:r>
            <a:r>
              <a:rPr sz="2500" b="0" spc="75" dirty="0">
                <a:solidFill>
                  <a:srgbClr val="FFFFFF"/>
                </a:solidFill>
                <a:latin typeface="Verdana"/>
                <a:cs typeface="Verdana"/>
              </a:rPr>
              <a:t>decomposed</a:t>
            </a:r>
            <a:r>
              <a:rPr sz="2500" b="0" spc="-175" dirty="0">
                <a:solidFill>
                  <a:srgbClr val="FFFFFF"/>
                </a:solidFill>
                <a:latin typeface="Verdana"/>
                <a:cs typeface="Verdana"/>
              </a:rPr>
              <a:t> </a:t>
            </a:r>
            <a:r>
              <a:rPr sz="2500" b="0" spc="-35" dirty="0">
                <a:solidFill>
                  <a:srgbClr val="FFFFFF"/>
                </a:solidFill>
                <a:latin typeface="Verdana"/>
                <a:cs typeface="Verdana"/>
              </a:rPr>
              <a:t>into </a:t>
            </a:r>
            <a:r>
              <a:rPr sz="2500" b="0" spc="-10" dirty="0">
                <a:solidFill>
                  <a:srgbClr val="FFFFFF"/>
                </a:solidFill>
                <a:latin typeface="Verdana"/>
                <a:cs typeface="Verdana"/>
              </a:rPr>
              <a:t>components</a:t>
            </a:r>
            <a:endParaRPr sz="2500">
              <a:latin typeface="Verdana"/>
              <a:cs typeface="Verdana"/>
            </a:endParaRPr>
          </a:p>
        </p:txBody>
      </p:sp>
      <p:grpSp>
        <p:nvGrpSpPr>
          <p:cNvPr id="7" name="object 7"/>
          <p:cNvGrpSpPr/>
          <p:nvPr/>
        </p:nvGrpSpPr>
        <p:grpSpPr>
          <a:xfrm>
            <a:off x="5080508" y="2474309"/>
            <a:ext cx="6289040" cy="1797050"/>
            <a:chOff x="5080508" y="2474309"/>
            <a:chExt cx="6289040" cy="1797050"/>
          </a:xfrm>
        </p:grpSpPr>
        <p:sp>
          <p:nvSpPr>
            <p:cNvPr id="8" name="object 8"/>
            <p:cNvSpPr/>
            <p:nvPr/>
          </p:nvSpPr>
          <p:spPr>
            <a:xfrm>
              <a:off x="5093208" y="2487009"/>
              <a:ext cx="6263640" cy="1771650"/>
            </a:xfrm>
            <a:custGeom>
              <a:avLst/>
              <a:gdLst/>
              <a:ahLst/>
              <a:cxnLst/>
              <a:rect l="l" t="t" r="r" b="b"/>
              <a:pathLst>
                <a:path w="6263640" h="1771650">
                  <a:moveTo>
                    <a:pt x="5968390" y="0"/>
                  </a:moveTo>
                  <a:lnTo>
                    <a:pt x="295248" y="0"/>
                  </a:lnTo>
                  <a:lnTo>
                    <a:pt x="247357" y="3864"/>
                  </a:lnTo>
                  <a:lnTo>
                    <a:pt x="201926" y="15051"/>
                  </a:lnTo>
                  <a:lnTo>
                    <a:pt x="159564" y="32954"/>
                  </a:lnTo>
                  <a:lnTo>
                    <a:pt x="120878" y="56965"/>
                  </a:lnTo>
                  <a:lnTo>
                    <a:pt x="86476" y="86476"/>
                  </a:lnTo>
                  <a:lnTo>
                    <a:pt x="56965" y="120878"/>
                  </a:lnTo>
                  <a:lnTo>
                    <a:pt x="32954" y="159564"/>
                  </a:lnTo>
                  <a:lnTo>
                    <a:pt x="15051" y="201926"/>
                  </a:lnTo>
                  <a:lnTo>
                    <a:pt x="3864" y="247357"/>
                  </a:lnTo>
                  <a:lnTo>
                    <a:pt x="0" y="295248"/>
                  </a:lnTo>
                  <a:lnTo>
                    <a:pt x="0" y="1476203"/>
                  </a:lnTo>
                  <a:lnTo>
                    <a:pt x="3864" y="1524094"/>
                  </a:lnTo>
                  <a:lnTo>
                    <a:pt x="15051" y="1569525"/>
                  </a:lnTo>
                  <a:lnTo>
                    <a:pt x="32954" y="1611887"/>
                  </a:lnTo>
                  <a:lnTo>
                    <a:pt x="56965" y="1650574"/>
                  </a:lnTo>
                  <a:lnTo>
                    <a:pt x="86476" y="1684976"/>
                  </a:lnTo>
                  <a:lnTo>
                    <a:pt x="120878" y="1714487"/>
                  </a:lnTo>
                  <a:lnTo>
                    <a:pt x="159564" y="1738497"/>
                  </a:lnTo>
                  <a:lnTo>
                    <a:pt x="201926" y="1756401"/>
                  </a:lnTo>
                  <a:lnTo>
                    <a:pt x="247357" y="1767588"/>
                  </a:lnTo>
                  <a:lnTo>
                    <a:pt x="295248" y="1771453"/>
                  </a:lnTo>
                  <a:lnTo>
                    <a:pt x="5968390" y="1771453"/>
                  </a:lnTo>
                  <a:lnTo>
                    <a:pt x="6016281" y="1767588"/>
                  </a:lnTo>
                  <a:lnTo>
                    <a:pt x="6061712" y="1756401"/>
                  </a:lnTo>
                  <a:lnTo>
                    <a:pt x="6104074" y="1738497"/>
                  </a:lnTo>
                  <a:lnTo>
                    <a:pt x="6142760" y="1714487"/>
                  </a:lnTo>
                  <a:lnTo>
                    <a:pt x="6177163" y="1684976"/>
                  </a:lnTo>
                  <a:lnTo>
                    <a:pt x="6206673" y="1650574"/>
                  </a:lnTo>
                  <a:lnTo>
                    <a:pt x="6230684" y="1611887"/>
                  </a:lnTo>
                  <a:lnTo>
                    <a:pt x="6248587" y="1569525"/>
                  </a:lnTo>
                  <a:lnTo>
                    <a:pt x="6259775" y="1524094"/>
                  </a:lnTo>
                  <a:lnTo>
                    <a:pt x="6263640" y="1476203"/>
                  </a:lnTo>
                  <a:lnTo>
                    <a:pt x="6263640" y="295248"/>
                  </a:lnTo>
                  <a:lnTo>
                    <a:pt x="6259775" y="247357"/>
                  </a:lnTo>
                  <a:lnTo>
                    <a:pt x="6248587" y="201926"/>
                  </a:lnTo>
                  <a:lnTo>
                    <a:pt x="6230684" y="159564"/>
                  </a:lnTo>
                  <a:lnTo>
                    <a:pt x="6206673" y="120878"/>
                  </a:lnTo>
                  <a:lnTo>
                    <a:pt x="6177163" y="86476"/>
                  </a:lnTo>
                  <a:lnTo>
                    <a:pt x="6142760" y="56965"/>
                  </a:lnTo>
                  <a:lnTo>
                    <a:pt x="6104074" y="32954"/>
                  </a:lnTo>
                  <a:lnTo>
                    <a:pt x="6061712" y="15051"/>
                  </a:lnTo>
                  <a:lnTo>
                    <a:pt x="6016281" y="3864"/>
                  </a:lnTo>
                  <a:lnTo>
                    <a:pt x="5968390" y="0"/>
                  </a:lnTo>
                  <a:close/>
                </a:path>
              </a:pathLst>
            </a:custGeom>
            <a:solidFill>
              <a:srgbClr val="4F81BD"/>
            </a:solidFill>
          </p:spPr>
          <p:txBody>
            <a:bodyPr wrap="square" lIns="0" tIns="0" rIns="0" bIns="0" rtlCol="0"/>
            <a:lstStyle/>
            <a:p>
              <a:endParaRPr/>
            </a:p>
          </p:txBody>
        </p:sp>
        <p:sp>
          <p:nvSpPr>
            <p:cNvPr id="9" name="object 9"/>
            <p:cNvSpPr/>
            <p:nvPr/>
          </p:nvSpPr>
          <p:spPr>
            <a:xfrm>
              <a:off x="5093208" y="2487009"/>
              <a:ext cx="6263640" cy="1771650"/>
            </a:xfrm>
            <a:custGeom>
              <a:avLst/>
              <a:gdLst/>
              <a:ahLst/>
              <a:cxnLst/>
              <a:rect l="l" t="t" r="r" b="b"/>
              <a:pathLst>
                <a:path w="6263640" h="1771650">
                  <a:moveTo>
                    <a:pt x="0" y="295249"/>
                  </a:moveTo>
                  <a:lnTo>
                    <a:pt x="3864" y="247358"/>
                  </a:lnTo>
                  <a:lnTo>
                    <a:pt x="15051" y="201927"/>
                  </a:lnTo>
                  <a:lnTo>
                    <a:pt x="32955" y="159565"/>
                  </a:lnTo>
                  <a:lnTo>
                    <a:pt x="56965" y="120878"/>
                  </a:lnTo>
                  <a:lnTo>
                    <a:pt x="86476" y="86476"/>
                  </a:lnTo>
                  <a:lnTo>
                    <a:pt x="120878" y="56965"/>
                  </a:lnTo>
                  <a:lnTo>
                    <a:pt x="159564" y="32955"/>
                  </a:lnTo>
                  <a:lnTo>
                    <a:pt x="201927" y="15051"/>
                  </a:lnTo>
                  <a:lnTo>
                    <a:pt x="247357" y="3864"/>
                  </a:lnTo>
                  <a:lnTo>
                    <a:pt x="295248" y="0"/>
                  </a:lnTo>
                  <a:lnTo>
                    <a:pt x="5968391" y="0"/>
                  </a:lnTo>
                  <a:lnTo>
                    <a:pt x="6016281" y="3864"/>
                  </a:lnTo>
                  <a:lnTo>
                    <a:pt x="6061712" y="15051"/>
                  </a:lnTo>
                  <a:lnTo>
                    <a:pt x="6104074" y="32955"/>
                  </a:lnTo>
                  <a:lnTo>
                    <a:pt x="6142761" y="56965"/>
                  </a:lnTo>
                  <a:lnTo>
                    <a:pt x="6177163" y="86476"/>
                  </a:lnTo>
                  <a:lnTo>
                    <a:pt x="6206674" y="120878"/>
                  </a:lnTo>
                  <a:lnTo>
                    <a:pt x="6230684" y="159565"/>
                  </a:lnTo>
                  <a:lnTo>
                    <a:pt x="6248588" y="201927"/>
                  </a:lnTo>
                  <a:lnTo>
                    <a:pt x="6259775" y="247358"/>
                  </a:lnTo>
                  <a:lnTo>
                    <a:pt x="6263640" y="295249"/>
                  </a:lnTo>
                  <a:lnTo>
                    <a:pt x="6263640" y="1476204"/>
                  </a:lnTo>
                  <a:lnTo>
                    <a:pt x="6259775" y="1524095"/>
                  </a:lnTo>
                  <a:lnTo>
                    <a:pt x="6248588" y="1569525"/>
                  </a:lnTo>
                  <a:lnTo>
                    <a:pt x="6230684" y="1611888"/>
                  </a:lnTo>
                  <a:lnTo>
                    <a:pt x="6206674" y="1650574"/>
                  </a:lnTo>
                  <a:lnTo>
                    <a:pt x="6177163" y="1684976"/>
                  </a:lnTo>
                  <a:lnTo>
                    <a:pt x="6142761" y="1714487"/>
                  </a:lnTo>
                  <a:lnTo>
                    <a:pt x="6104074" y="1738497"/>
                  </a:lnTo>
                  <a:lnTo>
                    <a:pt x="6061712" y="1756401"/>
                  </a:lnTo>
                  <a:lnTo>
                    <a:pt x="6016281" y="1767588"/>
                  </a:lnTo>
                  <a:lnTo>
                    <a:pt x="5968391" y="1771453"/>
                  </a:lnTo>
                  <a:lnTo>
                    <a:pt x="295248" y="1771453"/>
                  </a:lnTo>
                  <a:lnTo>
                    <a:pt x="247357" y="1767588"/>
                  </a:lnTo>
                  <a:lnTo>
                    <a:pt x="201927" y="1756401"/>
                  </a:lnTo>
                  <a:lnTo>
                    <a:pt x="159564" y="1738497"/>
                  </a:lnTo>
                  <a:lnTo>
                    <a:pt x="120878" y="1714487"/>
                  </a:lnTo>
                  <a:lnTo>
                    <a:pt x="86476" y="1684976"/>
                  </a:lnTo>
                  <a:lnTo>
                    <a:pt x="56965" y="1650574"/>
                  </a:lnTo>
                  <a:lnTo>
                    <a:pt x="32955" y="1611888"/>
                  </a:lnTo>
                  <a:lnTo>
                    <a:pt x="15051" y="1569525"/>
                  </a:lnTo>
                  <a:lnTo>
                    <a:pt x="3864" y="1524095"/>
                  </a:lnTo>
                  <a:lnTo>
                    <a:pt x="0" y="1476204"/>
                  </a:lnTo>
                  <a:lnTo>
                    <a:pt x="0" y="295249"/>
                  </a:lnTo>
                  <a:close/>
                </a:path>
              </a:pathLst>
            </a:custGeom>
            <a:ln w="25400">
              <a:solidFill>
                <a:srgbClr val="EEECE1"/>
              </a:solidFill>
            </a:ln>
          </p:spPr>
          <p:txBody>
            <a:bodyPr wrap="square" lIns="0" tIns="0" rIns="0" bIns="0" rtlCol="0"/>
            <a:lstStyle/>
            <a:p>
              <a:endParaRPr/>
            </a:p>
          </p:txBody>
        </p:sp>
      </p:grpSp>
      <p:sp>
        <p:nvSpPr>
          <p:cNvPr id="10" name="object 10"/>
          <p:cNvSpPr txBox="1"/>
          <p:nvPr/>
        </p:nvSpPr>
        <p:spPr>
          <a:xfrm>
            <a:off x="5262233" y="2970783"/>
            <a:ext cx="5118735" cy="763270"/>
          </a:xfrm>
          <a:prstGeom prst="rect">
            <a:avLst/>
          </a:prstGeom>
        </p:spPr>
        <p:txBody>
          <a:bodyPr vert="horz" wrap="square" lIns="0" tIns="44450" rIns="0" bIns="0" rtlCol="0">
            <a:spAutoFit/>
          </a:bodyPr>
          <a:lstStyle/>
          <a:p>
            <a:pPr marL="12700" marR="5080">
              <a:lnSpc>
                <a:spcPts val="2810"/>
              </a:lnSpc>
              <a:spcBef>
                <a:spcPts val="350"/>
              </a:spcBef>
            </a:pPr>
            <a:r>
              <a:rPr sz="2500" spc="-140" dirty="0">
                <a:solidFill>
                  <a:srgbClr val="FFFFFF"/>
                </a:solidFill>
                <a:latin typeface="Verdana"/>
                <a:cs typeface="Verdana"/>
              </a:rPr>
              <a:t>Trend,</a:t>
            </a:r>
            <a:r>
              <a:rPr sz="2500" spc="-165" dirty="0">
                <a:solidFill>
                  <a:srgbClr val="FFFFFF"/>
                </a:solidFill>
                <a:latin typeface="Verdana"/>
                <a:cs typeface="Verdana"/>
              </a:rPr>
              <a:t> </a:t>
            </a:r>
            <a:r>
              <a:rPr sz="2500" spc="-90" dirty="0">
                <a:solidFill>
                  <a:srgbClr val="FFFFFF"/>
                </a:solidFill>
                <a:latin typeface="Verdana"/>
                <a:cs typeface="Verdana"/>
              </a:rPr>
              <a:t>seasonality,</a:t>
            </a:r>
            <a:r>
              <a:rPr sz="2500" spc="-165" dirty="0">
                <a:solidFill>
                  <a:srgbClr val="FFFFFF"/>
                </a:solidFill>
                <a:latin typeface="Verdana"/>
                <a:cs typeface="Verdana"/>
              </a:rPr>
              <a:t> </a:t>
            </a:r>
            <a:r>
              <a:rPr sz="2500" spc="85" dirty="0">
                <a:solidFill>
                  <a:srgbClr val="FFFFFF"/>
                </a:solidFill>
                <a:latin typeface="Verdana"/>
                <a:cs typeface="Verdana"/>
              </a:rPr>
              <a:t>and</a:t>
            </a:r>
            <a:r>
              <a:rPr sz="2500" spc="-165" dirty="0">
                <a:solidFill>
                  <a:srgbClr val="FFFFFF"/>
                </a:solidFill>
                <a:latin typeface="Verdana"/>
                <a:cs typeface="Verdana"/>
              </a:rPr>
              <a:t> </a:t>
            </a:r>
            <a:r>
              <a:rPr sz="2500" spc="195" dirty="0">
                <a:solidFill>
                  <a:srgbClr val="FFFFFF"/>
                </a:solidFill>
                <a:latin typeface="Verdana"/>
                <a:cs typeface="Verdana"/>
              </a:rPr>
              <a:t>a</a:t>
            </a:r>
            <a:r>
              <a:rPr sz="2500" spc="-165" dirty="0">
                <a:solidFill>
                  <a:srgbClr val="FFFFFF"/>
                </a:solidFill>
                <a:latin typeface="Verdana"/>
                <a:cs typeface="Verdana"/>
              </a:rPr>
              <a:t> </a:t>
            </a:r>
            <a:r>
              <a:rPr sz="2500" spc="-60" dirty="0">
                <a:solidFill>
                  <a:srgbClr val="FFFFFF"/>
                </a:solidFill>
                <a:latin typeface="Verdana"/>
                <a:cs typeface="Verdana"/>
              </a:rPr>
              <a:t>residual </a:t>
            </a:r>
            <a:r>
              <a:rPr sz="2500" spc="45" dirty="0">
                <a:solidFill>
                  <a:srgbClr val="FFFFFF"/>
                </a:solidFill>
                <a:latin typeface="Verdana"/>
                <a:cs typeface="Verdana"/>
              </a:rPr>
              <a:t>component</a:t>
            </a:r>
            <a:r>
              <a:rPr sz="2500" spc="-175" dirty="0">
                <a:solidFill>
                  <a:srgbClr val="FFFFFF"/>
                </a:solidFill>
                <a:latin typeface="Verdana"/>
                <a:cs typeface="Verdana"/>
              </a:rPr>
              <a:t> </a:t>
            </a:r>
            <a:r>
              <a:rPr sz="2500" spc="-270" dirty="0">
                <a:solidFill>
                  <a:srgbClr val="FFFFFF"/>
                </a:solidFill>
                <a:latin typeface="Verdana"/>
                <a:cs typeface="Verdana"/>
              </a:rPr>
              <a:t>is</a:t>
            </a:r>
            <a:r>
              <a:rPr sz="2500" spc="-170" dirty="0">
                <a:solidFill>
                  <a:srgbClr val="FFFFFF"/>
                </a:solidFill>
                <a:latin typeface="Verdana"/>
                <a:cs typeface="Verdana"/>
              </a:rPr>
              <a:t> </a:t>
            </a:r>
            <a:r>
              <a:rPr sz="2500" spc="-35" dirty="0">
                <a:solidFill>
                  <a:srgbClr val="FFFFFF"/>
                </a:solidFill>
                <a:latin typeface="Verdana"/>
                <a:cs typeface="Verdana"/>
              </a:rPr>
              <a:t>the</a:t>
            </a:r>
            <a:r>
              <a:rPr sz="2500" spc="-170" dirty="0">
                <a:solidFill>
                  <a:srgbClr val="FFFFFF"/>
                </a:solidFill>
                <a:latin typeface="Verdana"/>
                <a:cs typeface="Verdana"/>
              </a:rPr>
              <a:t> </a:t>
            </a:r>
            <a:r>
              <a:rPr sz="2500" spc="-130" dirty="0">
                <a:solidFill>
                  <a:srgbClr val="FFFFFF"/>
                </a:solidFill>
                <a:latin typeface="Verdana"/>
                <a:cs typeface="Verdana"/>
              </a:rPr>
              <a:t>most</a:t>
            </a:r>
            <a:r>
              <a:rPr sz="2500" spc="-175" dirty="0">
                <a:solidFill>
                  <a:srgbClr val="FFFFFF"/>
                </a:solidFill>
                <a:latin typeface="Verdana"/>
                <a:cs typeface="Verdana"/>
              </a:rPr>
              <a:t> </a:t>
            </a:r>
            <a:r>
              <a:rPr sz="2500" spc="-10" dirty="0">
                <a:solidFill>
                  <a:srgbClr val="FFFFFF"/>
                </a:solidFill>
                <a:latin typeface="Verdana"/>
                <a:cs typeface="Verdana"/>
              </a:rPr>
              <a:t>common</a:t>
            </a:r>
            <a:endParaRPr sz="2500">
              <a:latin typeface="Verdana"/>
              <a:cs typeface="Verdana"/>
            </a:endParaRPr>
          </a:p>
        </p:txBody>
      </p:sp>
      <p:grpSp>
        <p:nvGrpSpPr>
          <p:cNvPr id="11" name="object 11"/>
          <p:cNvGrpSpPr/>
          <p:nvPr/>
        </p:nvGrpSpPr>
        <p:grpSpPr>
          <a:xfrm>
            <a:off x="5080508" y="4317762"/>
            <a:ext cx="6289040" cy="1797050"/>
            <a:chOff x="5080508" y="4317762"/>
            <a:chExt cx="6289040" cy="1797050"/>
          </a:xfrm>
        </p:grpSpPr>
        <p:sp>
          <p:nvSpPr>
            <p:cNvPr id="12" name="object 12"/>
            <p:cNvSpPr/>
            <p:nvPr/>
          </p:nvSpPr>
          <p:spPr>
            <a:xfrm>
              <a:off x="5093208" y="4330462"/>
              <a:ext cx="6263640" cy="1771650"/>
            </a:xfrm>
            <a:custGeom>
              <a:avLst/>
              <a:gdLst/>
              <a:ahLst/>
              <a:cxnLst/>
              <a:rect l="l" t="t" r="r" b="b"/>
              <a:pathLst>
                <a:path w="6263640" h="1771650">
                  <a:moveTo>
                    <a:pt x="5968390" y="0"/>
                  </a:moveTo>
                  <a:lnTo>
                    <a:pt x="295248" y="0"/>
                  </a:lnTo>
                  <a:lnTo>
                    <a:pt x="247357" y="3864"/>
                  </a:lnTo>
                  <a:lnTo>
                    <a:pt x="201926" y="15051"/>
                  </a:lnTo>
                  <a:lnTo>
                    <a:pt x="159564" y="32954"/>
                  </a:lnTo>
                  <a:lnTo>
                    <a:pt x="120878" y="56965"/>
                  </a:lnTo>
                  <a:lnTo>
                    <a:pt x="86476" y="86476"/>
                  </a:lnTo>
                  <a:lnTo>
                    <a:pt x="56965" y="120878"/>
                  </a:lnTo>
                  <a:lnTo>
                    <a:pt x="32954" y="159564"/>
                  </a:lnTo>
                  <a:lnTo>
                    <a:pt x="15051" y="201926"/>
                  </a:lnTo>
                  <a:lnTo>
                    <a:pt x="3864" y="247357"/>
                  </a:lnTo>
                  <a:lnTo>
                    <a:pt x="0" y="295248"/>
                  </a:lnTo>
                  <a:lnTo>
                    <a:pt x="0" y="1476203"/>
                  </a:lnTo>
                  <a:lnTo>
                    <a:pt x="3864" y="1524094"/>
                  </a:lnTo>
                  <a:lnTo>
                    <a:pt x="15051" y="1569524"/>
                  </a:lnTo>
                  <a:lnTo>
                    <a:pt x="32954" y="1611887"/>
                  </a:lnTo>
                  <a:lnTo>
                    <a:pt x="56965" y="1650573"/>
                  </a:lnTo>
                  <a:lnTo>
                    <a:pt x="86476" y="1684975"/>
                  </a:lnTo>
                  <a:lnTo>
                    <a:pt x="120878" y="1714486"/>
                  </a:lnTo>
                  <a:lnTo>
                    <a:pt x="159564" y="1738497"/>
                  </a:lnTo>
                  <a:lnTo>
                    <a:pt x="201926" y="1756400"/>
                  </a:lnTo>
                  <a:lnTo>
                    <a:pt x="247357" y="1767588"/>
                  </a:lnTo>
                  <a:lnTo>
                    <a:pt x="295248" y="1771452"/>
                  </a:lnTo>
                  <a:lnTo>
                    <a:pt x="5968390" y="1771452"/>
                  </a:lnTo>
                  <a:lnTo>
                    <a:pt x="6016281" y="1767588"/>
                  </a:lnTo>
                  <a:lnTo>
                    <a:pt x="6061712" y="1756400"/>
                  </a:lnTo>
                  <a:lnTo>
                    <a:pt x="6104074" y="1738497"/>
                  </a:lnTo>
                  <a:lnTo>
                    <a:pt x="6142760" y="1714486"/>
                  </a:lnTo>
                  <a:lnTo>
                    <a:pt x="6177163" y="1684975"/>
                  </a:lnTo>
                  <a:lnTo>
                    <a:pt x="6206673" y="1650573"/>
                  </a:lnTo>
                  <a:lnTo>
                    <a:pt x="6230684" y="1611887"/>
                  </a:lnTo>
                  <a:lnTo>
                    <a:pt x="6248587" y="1569524"/>
                  </a:lnTo>
                  <a:lnTo>
                    <a:pt x="6259775" y="1524094"/>
                  </a:lnTo>
                  <a:lnTo>
                    <a:pt x="6263640" y="1476203"/>
                  </a:lnTo>
                  <a:lnTo>
                    <a:pt x="6263640" y="295248"/>
                  </a:lnTo>
                  <a:lnTo>
                    <a:pt x="6259775" y="247357"/>
                  </a:lnTo>
                  <a:lnTo>
                    <a:pt x="6248587" y="201926"/>
                  </a:lnTo>
                  <a:lnTo>
                    <a:pt x="6230684" y="159564"/>
                  </a:lnTo>
                  <a:lnTo>
                    <a:pt x="6206673" y="120878"/>
                  </a:lnTo>
                  <a:lnTo>
                    <a:pt x="6177163" y="86476"/>
                  </a:lnTo>
                  <a:lnTo>
                    <a:pt x="6142760" y="56965"/>
                  </a:lnTo>
                  <a:lnTo>
                    <a:pt x="6104074" y="32954"/>
                  </a:lnTo>
                  <a:lnTo>
                    <a:pt x="6061712" y="15051"/>
                  </a:lnTo>
                  <a:lnTo>
                    <a:pt x="6016281" y="3864"/>
                  </a:lnTo>
                  <a:lnTo>
                    <a:pt x="5968390" y="0"/>
                  </a:lnTo>
                  <a:close/>
                </a:path>
              </a:pathLst>
            </a:custGeom>
            <a:solidFill>
              <a:srgbClr val="4F81BD"/>
            </a:solidFill>
          </p:spPr>
          <p:txBody>
            <a:bodyPr wrap="square" lIns="0" tIns="0" rIns="0" bIns="0" rtlCol="0"/>
            <a:lstStyle/>
            <a:p>
              <a:endParaRPr/>
            </a:p>
          </p:txBody>
        </p:sp>
        <p:sp>
          <p:nvSpPr>
            <p:cNvPr id="13" name="object 13"/>
            <p:cNvSpPr/>
            <p:nvPr/>
          </p:nvSpPr>
          <p:spPr>
            <a:xfrm>
              <a:off x="5093208" y="4330462"/>
              <a:ext cx="6263640" cy="1771650"/>
            </a:xfrm>
            <a:custGeom>
              <a:avLst/>
              <a:gdLst/>
              <a:ahLst/>
              <a:cxnLst/>
              <a:rect l="l" t="t" r="r" b="b"/>
              <a:pathLst>
                <a:path w="6263640" h="1771650">
                  <a:moveTo>
                    <a:pt x="0" y="295249"/>
                  </a:moveTo>
                  <a:lnTo>
                    <a:pt x="3864" y="247358"/>
                  </a:lnTo>
                  <a:lnTo>
                    <a:pt x="15051" y="201927"/>
                  </a:lnTo>
                  <a:lnTo>
                    <a:pt x="32955" y="159565"/>
                  </a:lnTo>
                  <a:lnTo>
                    <a:pt x="56965" y="120878"/>
                  </a:lnTo>
                  <a:lnTo>
                    <a:pt x="86476" y="86476"/>
                  </a:lnTo>
                  <a:lnTo>
                    <a:pt x="120878" y="56965"/>
                  </a:lnTo>
                  <a:lnTo>
                    <a:pt x="159564" y="32955"/>
                  </a:lnTo>
                  <a:lnTo>
                    <a:pt x="201927" y="15051"/>
                  </a:lnTo>
                  <a:lnTo>
                    <a:pt x="247357" y="3864"/>
                  </a:lnTo>
                  <a:lnTo>
                    <a:pt x="295248" y="0"/>
                  </a:lnTo>
                  <a:lnTo>
                    <a:pt x="5968391" y="0"/>
                  </a:lnTo>
                  <a:lnTo>
                    <a:pt x="6016281" y="3864"/>
                  </a:lnTo>
                  <a:lnTo>
                    <a:pt x="6061712" y="15051"/>
                  </a:lnTo>
                  <a:lnTo>
                    <a:pt x="6104074" y="32955"/>
                  </a:lnTo>
                  <a:lnTo>
                    <a:pt x="6142761" y="56965"/>
                  </a:lnTo>
                  <a:lnTo>
                    <a:pt x="6177163" y="86476"/>
                  </a:lnTo>
                  <a:lnTo>
                    <a:pt x="6206674" y="120878"/>
                  </a:lnTo>
                  <a:lnTo>
                    <a:pt x="6230684" y="159565"/>
                  </a:lnTo>
                  <a:lnTo>
                    <a:pt x="6248588" y="201927"/>
                  </a:lnTo>
                  <a:lnTo>
                    <a:pt x="6259775" y="247358"/>
                  </a:lnTo>
                  <a:lnTo>
                    <a:pt x="6263640" y="295249"/>
                  </a:lnTo>
                  <a:lnTo>
                    <a:pt x="6263640" y="1476204"/>
                  </a:lnTo>
                  <a:lnTo>
                    <a:pt x="6259775" y="1524095"/>
                  </a:lnTo>
                  <a:lnTo>
                    <a:pt x="6248588" y="1569525"/>
                  </a:lnTo>
                  <a:lnTo>
                    <a:pt x="6230684" y="1611888"/>
                  </a:lnTo>
                  <a:lnTo>
                    <a:pt x="6206674" y="1650574"/>
                  </a:lnTo>
                  <a:lnTo>
                    <a:pt x="6177163" y="1684976"/>
                  </a:lnTo>
                  <a:lnTo>
                    <a:pt x="6142761" y="1714487"/>
                  </a:lnTo>
                  <a:lnTo>
                    <a:pt x="6104074" y="1738497"/>
                  </a:lnTo>
                  <a:lnTo>
                    <a:pt x="6061712" y="1756401"/>
                  </a:lnTo>
                  <a:lnTo>
                    <a:pt x="6016281" y="1767588"/>
                  </a:lnTo>
                  <a:lnTo>
                    <a:pt x="5968391" y="1771453"/>
                  </a:lnTo>
                  <a:lnTo>
                    <a:pt x="295248" y="1771453"/>
                  </a:lnTo>
                  <a:lnTo>
                    <a:pt x="247357" y="1767588"/>
                  </a:lnTo>
                  <a:lnTo>
                    <a:pt x="201927" y="1756401"/>
                  </a:lnTo>
                  <a:lnTo>
                    <a:pt x="159564" y="1738497"/>
                  </a:lnTo>
                  <a:lnTo>
                    <a:pt x="120878" y="1714487"/>
                  </a:lnTo>
                  <a:lnTo>
                    <a:pt x="86476" y="1684976"/>
                  </a:lnTo>
                  <a:lnTo>
                    <a:pt x="56965" y="1650574"/>
                  </a:lnTo>
                  <a:lnTo>
                    <a:pt x="32955" y="1611888"/>
                  </a:lnTo>
                  <a:lnTo>
                    <a:pt x="15051" y="1569525"/>
                  </a:lnTo>
                  <a:lnTo>
                    <a:pt x="3864" y="1524095"/>
                  </a:lnTo>
                  <a:lnTo>
                    <a:pt x="0" y="1476204"/>
                  </a:lnTo>
                  <a:lnTo>
                    <a:pt x="0" y="295249"/>
                  </a:lnTo>
                  <a:close/>
                </a:path>
              </a:pathLst>
            </a:custGeom>
            <a:ln w="25400">
              <a:solidFill>
                <a:srgbClr val="EEECE1"/>
              </a:solidFill>
            </a:ln>
          </p:spPr>
          <p:txBody>
            <a:bodyPr wrap="square" lIns="0" tIns="0" rIns="0" bIns="0" rtlCol="0"/>
            <a:lstStyle/>
            <a:p>
              <a:endParaRPr/>
            </a:p>
          </p:txBody>
        </p:sp>
      </p:grpSp>
      <p:sp>
        <p:nvSpPr>
          <p:cNvPr id="14" name="object 14"/>
          <p:cNvSpPr txBox="1"/>
          <p:nvPr/>
        </p:nvSpPr>
        <p:spPr>
          <a:xfrm>
            <a:off x="5262233" y="4464303"/>
            <a:ext cx="5111115" cy="1461135"/>
          </a:xfrm>
          <a:prstGeom prst="rect">
            <a:avLst/>
          </a:prstGeom>
        </p:spPr>
        <p:txBody>
          <a:bodyPr vert="horz" wrap="square" lIns="0" tIns="41910" rIns="0" bIns="0" rtlCol="0">
            <a:spAutoFit/>
          </a:bodyPr>
          <a:lstStyle/>
          <a:p>
            <a:pPr marL="12700" marR="5080">
              <a:lnSpc>
                <a:spcPct val="92300"/>
              </a:lnSpc>
              <a:spcBef>
                <a:spcPts val="330"/>
              </a:spcBef>
            </a:pPr>
            <a:r>
              <a:rPr sz="2500" spc="-20" dirty="0">
                <a:solidFill>
                  <a:srgbClr val="FFFFFF"/>
                </a:solidFill>
                <a:latin typeface="Verdana"/>
                <a:cs typeface="Verdana"/>
              </a:rPr>
              <a:t>Decomposition</a:t>
            </a:r>
            <a:r>
              <a:rPr sz="2500" spc="-165" dirty="0">
                <a:solidFill>
                  <a:srgbClr val="FFFFFF"/>
                </a:solidFill>
                <a:latin typeface="Verdana"/>
                <a:cs typeface="Verdana"/>
              </a:rPr>
              <a:t> </a:t>
            </a:r>
            <a:r>
              <a:rPr sz="2500" spc="-270" dirty="0">
                <a:solidFill>
                  <a:srgbClr val="FFFFFF"/>
                </a:solidFill>
                <a:latin typeface="Verdana"/>
                <a:cs typeface="Verdana"/>
              </a:rPr>
              <a:t>is</a:t>
            </a:r>
            <a:r>
              <a:rPr sz="2500" spc="-165" dirty="0">
                <a:solidFill>
                  <a:srgbClr val="FFFFFF"/>
                </a:solidFill>
                <a:latin typeface="Verdana"/>
                <a:cs typeface="Verdana"/>
              </a:rPr>
              <a:t> </a:t>
            </a:r>
            <a:r>
              <a:rPr sz="2500" spc="-35" dirty="0">
                <a:solidFill>
                  <a:srgbClr val="FFFFFF"/>
                </a:solidFill>
                <a:latin typeface="Verdana"/>
                <a:cs typeface="Verdana"/>
              </a:rPr>
              <a:t>used</a:t>
            </a:r>
            <a:r>
              <a:rPr sz="2500" spc="-165" dirty="0">
                <a:solidFill>
                  <a:srgbClr val="FFFFFF"/>
                </a:solidFill>
                <a:latin typeface="Verdana"/>
                <a:cs typeface="Verdana"/>
              </a:rPr>
              <a:t> </a:t>
            </a:r>
            <a:r>
              <a:rPr sz="2500" spc="-135" dirty="0">
                <a:solidFill>
                  <a:srgbClr val="FFFFFF"/>
                </a:solidFill>
                <a:latin typeface="Verdana"/>
                <a:cs typeface="Verdana"/>
              </a:rPr>
              <a:t>in</a:t>
            </a:r>
            <a:r>
              <a:rPr sz="2500" spc="-165" dirty="0">
                <a:solidFill>
                  <a:srgbClr val="FFFFFF"/>
                </a:solidFill>
                <a:latin typeface="Verdana"/>
                <a:cs typeface="Verdana"/>
              </a:rPr>
              <a:t> </a:t>
            </a:r>
            <a:r>
              <a:rPr sz="2500" spc="-65" dirty="0">
                <a:solidFill>
                  <a:srgbClr val="FFFFFF"/>
                </a:solidFill>
                <a:latin typeface="Verdana"/>
                <a:cs typeface="Verdana"/>
              </a:rPr>
              <a:t>multiple </a:t>
            </a:r>
            <a:r>
              <a:rPr sz="2500" spc="-70" dirty="0">
                <a:solidFill>
                  <a:srgbClr val="FFFFFF"/>
                </a:solidFill>
                <a:latin typeface="Verdana"/>
                <a:cs typeface="Verdana"/>
              </a:rPr>
              <a:t>ways</a:t>
            </a:r>
            <a:r>
              <a:rPr sz="2500" spc="-175" dirty="0">
                <a:solidFill>
                  <a:srgbClr val="FFFFFF"/>
                </a:solidFill>
                <a:latin typeface="Verdana"/>
                <a:cs typeface="Verdana"/>
              </a:rPr>
              <a:t> </a:t>
            </a:r>
            <a:r>
              <a:rPr sz="2500" spc="-30" dirty="0">
                <a:solidFill>
                  <a:srgbClr val="FFFFFF"/>
                </a:solidFill>
                <a:latin typeface="Verdana"/>
                <a:cs typeface="Verdana"/>
              </a:rPr>
              <a:t>including</a:t>
            </a:r>
            <a:r>
              <a:rPr sz="2500" spc="-165" dirty="0">
                <a:solidFill>
                  <a:srgbClr val="FFFFFF"/>
                </a:solidFill>
                <a:latin typeface="Verdana"/>
                <a:cs typeface="Verdana"/>
              </a:rPr>
              <a:t> </a:t>
            </a:r>
            <a:r>
              <a:rPr sz="2500" spc="-114" dirty="0">
                <a:solidFill>
                  <a:srgbClr val="FFFFFF"/>
                </a:solidFill>
                <a:latin typeface="Verdana"/>
                <a:cs typeface="Verdana"/>
              </a:rPr>
              <a:t>EDA,</a:t>
            </a:r>
            <a:r>
              <a:rPr sz="2500" spc="-160" dirty="0">
                <a:solidFill>
                  <a:srgbClr val="FFFFFF"/>
                </a:solidFill>
                <a:latin typeface="Verdana"/>
                <a:cs typeface="Verdana"/>
              </a:rPr>
              <a:t> </a:t>
            </a:r>
            <a:r>
              <a:rPr sz="2500" spc="-10" dirty="0">
                <a:solidFill>
                  <a:srgbClr val="FFFFFF"/>
                </a:solidFill>
                <a:latin typeface="Verdana"/>
                <a:cs typeface="Verdana"/>
              </a:rPr>
              <a:t>feature </a:t>
            </a:r>
            <a:r>
              <a:rPr sz="2500" spc="-50" dirty="0">
                <a:solidFill>
                  <a:srgbClr val="FFFFFF"/>
                </a:solidFill>
                <a:latin typeface="Verdana"/>
                <a:cs typeface="Verdana"/>
              </a:rPr>
              <a:t>engineering,</a:t>
            </a:r>
            <a:r>
              <a:rPr sz="2500" spc="-130" dirty="0">
                <a:solidFill>
                  <a:srgbClr val="FFFFFF"/>
                </a:solidFill>
                <a:latin typeface="Verdana"/>
                <a:cs typeface="Verdana"/>
              </a:rPr>
              <a:t> </a:t>
            </a:r>
            <a:r>
              <a:rPr sz="2500" spc="-55" dirty="0">
                <a:solidFill>
                  <a:srgbClr val="FFFFFF"/>
                </a:solidFill>
                <a:latin typeface="Verdana"/>
                <a:cs typeface="Verdana"/>
              </a:rPr>
              <a:t>preprocessing,</a:t>
            </a:r>
            <a:r>
              <a:rPr sz="2500" spc="-125" dirty="0">
                <a:solidFill>
                  <a:srgbClr val="FFFFFF"/>
                </a:solidFill>
                <a:latin typeface="Verdana"/>
                <a:cs typeface="Verdana"/>
              </a:rPr>
              <a:t> </a:t>
            </a:r>
            <a:r>
              <a:rPr sz="2500" spc="60" dirty="0">
                <a:solidFill>
                  <a:srgbClr val="FFFFFF"/>
                </a:solidFill>
                <a:latin typeface="Verdana"/>
                <a:cs typeface="Verdana"/>
              </a:rPr>
              <a:t>and </a:t>
            </a:r>
            <a:r>
              <a:rPr sz="2500" spc="-10" dirty="0">
                <a:solidFill>
                  <a:srgbClr val="FFFFFF"/>
                </a:solidFill>
                <a:latin typeface="Verdana"/>
                <a:cs typeface="Verdana"/>
              </a:rPr>
              <a:t>forecasting</a:t>
            </a:r>
            <a:endParaRPr sz="2500">
              <a:latin typeface="Verdana"/>
              <a:cs typeface="Verdana"/>
            </a:endParaRPr>
          </a:p>
        </p:txBody>
      </p:sp>
      <p:sp>
        <p:nvSpPr>
          <p:cNvPr id="15" name="object 15"/>
          <p:cNvSpPr txBox="1"/>
          <p:nvPr/>
        </p:nvSpPr>
        <p:spPr>
          <a:xfrm>
            <a:off x="11080115" y="6432927"/>
            <a:ext cx="193675" cy="212725"/>
          </a:xfrm>
          <a:prstGeom prst="rect">
            <a:avLst/>
          </a:prstGeom>
        </p:spPr>
        <p:txBody>
          <a:bodyPr vert="horz" wrap="square" lIns="0" tIns="13335" rIns="0" bIns="0" rtlCol="0">
            <a:spAutoFit/>
          </a:bodyPr>
          <a:lstStyle/>
          <a:p>
            <a:pPr marL="12700">
              <a:lnSpc>
                <a:spcPct val="100000"/>
              </a:lnSpc>
              <a:spcBef>
                <a:spcPts val="105"/>
              </a:spcBef>
            </a:pPr>
            <a:r>
              <a:rPr sz="1200" spc="-75" dirty="0">
                <a:solidFill>
                  <a:srgbClr val="898989"/>
                </a:solidFill>
                <a:latin typeface="Verdana"/>
                <a:cs typeface="Verdana"/>
              </a:rPr>
              <a:t>13</a:t>
            </a:r>
            <a:endParaRPr sz="1200">
              <a:latin typeface="Verdana"/>
              <a:cs typeface="Verdan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9635">
              <a:lnSpc>
                <a:spcPct val="100000"/>
              </a:lnSpc>
              <a:spcBef>
                <a:spcPts val="100"/>
              </a:spcBef>
            </a:pPr>
            <a:r>
              <a:rPr sz="4000" spc="-525" dirty="0"/>
              <a:t>Time</a:t>
            </a:r>
            <a:r>
              <a:rPr sz="4000" spc="-245" dirty="0"/>
              <a:t> </a:t>
            </a:r>
            <a:r>
              <a:rPr sz="4000" spc="-430" dirty="0"/>
              <a:t>series</a:t>
            </a:r>
            <a:r>
              <a:rPr sz="4000" spc="-235" dirty="0"/>
              <a:t> </a:t>
            </a:r>
            <a:r>
              <a:rPr sz="4000" spc="-335" dirty="0"/>
              <a:t>components:</a:t>
            </a:r>
            <a:r>
              <a:rPr sz="4000" spc="-235" dirty="0"/>
              <a:t> </a:t>
            </a:r>
            <a:r>
              <a:rPr sz="4000" spc="-375" dirty="0"/>
              <a:t>Seasonality</a:t>
            </a:r>
            <a:endParaRPr sz="4000"/>
          </a:p>
        </p:txBody>
      </p:sp>
      <p:sp>
        <p:nvSpPr>
          <p:cNvPr id="3" name="object 3"/>
          <p:cNvSpPr txBox="1"/>
          <p:nvPr/>
        </p:nvSpPr>
        <p:spPr>
          <a:xfrm>
            <a:off x="2874327" y="1541780"/>
            <a:ext cx="6666865" cy="915669"/>
          </a:xfrm>
          <a:prstGeom prst="rect">
            <a:avLst/>
          </a:prstGeom>
        </p:spPr>
        <p:txBody>
          <a:bodyPr vert="horz" wrap="square" lIns="0" tIns="91440" rIns="0" bIns="0" rtlCol="0">
            <a:spAutoFit/>
          </a:bodyPr>
          <a:lstStyle/>
          <a:p>
            <a:pPr algn="ctr">
              <a:lnSpc>
                <a:spcPct val="100000"/>
              </a:lnSpc>
              <a:spcBef>
                <a:spcPts val="720"/>
              </a:spcBef>
            </a:pPr>
            <a:r>
              <a:rPr sz="2400" spc="-70" dirty="0">
                <a:latin typeface="Verdana"/>
                <a:cs typeface="Verdana"/>
              </a:rPr>
              <a:t>seasonal(t</a:t>
            </a:r>
            <a:r>
              <a:rPr sz="2400" spc="-165" dirty="0">
                <a:latin typeface="Verdana"/>
                <a:cs typeface="Verdana"/>
              </a:rPr>
              <a:t> </a:t>
            </a:r>
            <a:r>
              <a:rPr sz="2400" spc="-515" dirty="0">
                <a:latin typeface="Verdana"/>
                <a:cs typeface="Verdana"/>
              </a:rPr>
              <a:t>+</a:t>
            </a:r>
            <a:r>
              <a:rPr sz="2400" spc="-170" dirty="0">
                <a:latin typeface="Verdana"/>
                <a:cs typeface="Verdana"/>
              </a:rPr>
              <a:t> </a:t>
            </a:r>
            <a:r>
              <a:rPr sz="2400" spc="-335" dirty="0">
                <a:latin typeface="Verdana"/>
                <a:cs typeface="Verdana"/>
              </a:rPr>
              <a:t>T)</a:t>
            </a:r>
            <a:r>
              <a:rPr sz="2400" spc="-160" dirty="0">
                <a:latin typeface="Verdana"/>
                <a:cs typeface="Verdana"/>
              </a:rPr>
              <a:t> </a:t>
            </a:r>
            <a:r>
              <a:rPr sz="2400" spc="-515" dirty="0">
                <a:latin typeface="Verdana"/>
                <a:cs typeface="Verdana"/>
              </a:rPr>
              <a:t>=</a:t>
            </a:r>
            <a:r>
              <a:rPr sz="2400" spc="-170" dirty="0">
                <a:latin typeface="Verdana"/>
                <a:cs typeface="Verdana"/>
              </a:rPr>
              <a:t> </a:t>
            </a:r>
            <a:r>
              <a:rPr sz="2400" spc="-10" dirty="0">
                <a:latin typeface="Verdana"/>
                <a:cs typeface="Verdana"/>
              </a:rPr>
              <a:t>seasonal(t)</a:t>
            </a:r>
            <a:endParaRPr sz="2400" dirty="0">
              <a:latin typeface="Verdana"/>
              <a:cs typeface="Verdana"/>
            </a:endParaRPr>
          </a:p>
          <a:p>
            <a:pPr algn="ctr">
              <a:lnSpc>
                <a:spcPct val="100000"/>
              </a:lnSpc>
              <a:spcBef>
                <a:spcPts val="625"/>
              </a:spcBef>
            </a:pPr>
            <a:r>
              <a:rPr sz="2400" spc="-459" dirty="0">
                <a:latin typeface="Verdana"/>
                <a:cs typeface="Verdana"/>
              </a:rPr>
              <a:t>T</a:t>
            </a:r>
            <a:r>
              <a:rPr sz="2400" spc="-170" dirty="0">
                <a:latin typeface="Verdana"/>
                <a:cs typeface="Verdana"/>
              </a:rPr>
              <a:t> </a:t>
            </a:r>
            <a:r>
              <a:rPr sz="2400" spc="-260" dirty="0">
                <a:latin typeface="Verdana"/>
                <a:cs typeface="Verdana"/>
              </a:rPr>
              <a:t>is</a:t>
            </a:r>
            <a:r>
              <a:rPr sz="2400" spc="-165" dirty="0">
                <a:latin typeface="Verdana"/>
                <a:cs typeface="Verdana"/>
              </a:rPr>
              <a:t> </a:t>
            </a:r>
            <a:r>
              <a:rPr sz="2400" spc="-40" dirty="0">
                <a:latin typeface="Verdana"/>
                <a:cs typeface="Verdana"/>
              </a:rPr>
              <a:t>the</a:t>
            </a:r>
            <a:r>
              <a:rPr sz="2400" spc="-170" dirty="0">
                <a:latin typeface="Verdana"/>
                <a:cs typeface="Verdana"/>
              </a:rPr>
              <a:t> </a:t>
            </a:r>
            <a:r>
              <a:rPr sz="2400" dirty="0">
                <a:latin typeface="Verdana"/>
                <a:cs typeface="Verdana"/>
              </a:rPr>
              <a:t>period</a:t>
            </a:r>
            <a:r>
              <a:rPr sz="2400" spc="-170" dirty="0">
                <a:latin typeface="Verdana"/>
                <a:cs typeface="Verdana"/>
              </a:rPr>
              <a:t> </a:t>
            </a:r>
            <a:r>
              <a:rPr sz="2400" dirty="0">
                <a:latin typeface="Verdana"/>
                <a:cs typeface="Verdana"/>
              </a:rPr>
              <a:t>of</a:t>
            </a:r>
            <a:r>
              <a:rPr sz="2400" spc="-180" dirty="0">
                <a:latin typeface="Verdana"/>
                <a:cs typeface="Verdana"/>
              </a:rPr>
              <a:t> </a:t>
            </a:r>
            <a:r>
              <a:rPr sz="2400" spc="-40" dirty="0">
                <a:latin typeface="Verdana"/>
                <a:cs typeface="Verdana"/>
              </a:rPr>
              <a:t>the</a:t>
            </a:r>
            <a:r>
              <a:rPr sz="2400" spc="-170" dirty="0">
                <a:latin typeface="Verdana"/>
                <a:cs typeface="Verdana"/>
              </a:rPr>
              <a:t> </a:t>
            </a:r>
            <a:r>
              <a:rPr sz="2400" spc="-75" dirty="0">
                <a:latin typeface="Verdana"/>
                <a:cs typeface="Verdana"/>
              </a:rPr>
              <a:t>seasonality</a:t>
            </a:r>
            <a:r>
              <a:rPr sz="2400" spc="-175" dirty="0">
                <a:latin typeface="Verdana"/>
                <a:cs typeface="Verdana"/>
              </a:rPr>
              <a:t> </a:t>
            </a:r>
            <a:r>
              <a:rPr sz="2400" spc="-110" dirty="0">
                <a:latin typeface="Verdana"/>
                <a:cs typeface="Verdana"/>
              </a:rPr>
              <a:t>(e.g.,</a:t>
            </a:r>
            <a:r>
              <a:rPr sz="2400" spc="-175" dirty="0">
                <a:latin typeface="Verdana"/>
                <a:cs typeface="Verdana"/>
              </a:rPr>
              <a:t> </a:t>
            </a:r>
            <a:r>
              <a:rPr sz="2400" spc="-204" dirty="0">
                <a:latin typeface="Verdana"/>
                <a:cs typeface="Verdana"/>
              </a:rPr>
              <a:t>1</a:t>
            </a:r>
            <a:r>
              <a:rPr sz="2400" spc="-180" dirty="0">
                <a:latin typeface="Verdana"/>
                <a:cs typeface="Verdana"/>
              </a:rPr>
              <a:t> </a:t>
            </a:r>
            <a:r>
              <a:rPr sz="2400" spc="-10" dirty="0">
                <a:latin typeface="Verdana"/>
                <a:cs typeface="Verdana"/>
              </a:rPr>
              <a:t>year)</a:t>
            </a:r>
            <a:endParaRPr sz="2400" dirty="0">
              <a:latin typeface="Verdana"/>
              <a:cs typeface="Verdana"/>
            </a:endParaRPr>
          </a:p>
        </p:txBody>
      </p:sp>
      <p:pic>
        <p:nvPicPr>
          <p:cNvPr id="4" name="object 4"/>
          <p:cNvPicPr/>
          <p:nvPr/>
        </p:nvPicPr>
        <p:blipFill>
          <a:blip r:embed="rId2" cstate="print"/>
          <a:stretch>
            <a:fillRect/>
          </a:stretch>
        </p:blipFill>
        <p:spPr>
          <a:xfrm>
            <a:off x="1289518" y="3146549"/>
            <a:ext cx="9381313" cy="3006103"/>
          </a:xfrm>
          <a:prstGeom prst="rect">
            <a:avLst/>
          </a:prstGeom>
        </p:spPr>
      </p:pic>
      <p:sp>
        <p:nvSpPr>
          <p:cNvPr id="5" name="object 5"/>
          <p:cNvSpPr txBox="1"/>
          <p:nvPr/>
        </p:nvSpPr>
        <p:spPr>
          <a:xfrm>
            <a:off x="11308715" y="6432927"/>
            <a:ext cx="193675" cy="212725"/>
          </a:xfrm>
          <a:prstGeom prst="rect">
            <a:avLst/>
          </a:prstGeom>
        </p:spPr>
        <p:txBody>
          <a:bodyPr vert="horz" wrap="square" lIns="0" tIns="13335" rIns="0" bIns="0" rtlCol="0">
            <a:spAutoFit/>
          </a:bodyPr>
          <a:lstStyle/>
          <a:p>
            <a:pPr marL="12700">
              <a:lnSpc>
                <a:spcPct val="100000"/>
              </a:lnSpc>
              <a:spcBef>
                <a:spcPts val="105"/>
              </a:spcBef>
            </a:pPr>
            <a:r>
              <a:rPr sz="1200" spc="-75" dirty="0">
                <a:solidFill>
                  <a:srgbClr val="898989"/>
                </a:solidFill>
                <a:latin typeface="Verdana"/>
                <a:cs typeface="Verdana"/>
              </a:rPr>
              <a:t>14</a:t>
            </a:r>
            <a:endParaRPr sz="1200">
              <a:latin typeface="Verdana"/>
              <a:cs typeface="Verdana"/>
            </a:endParaRPr>
          </a:p>
        </p:txBody>
      </p:sp>
      <p:pic>
        <p:nvPicPr>
          <p:cNvPr id="9" name="Picture 8">
            <a:extLst>
              <a:ext uri="{FF2B5EF4-FFF2-40B4-BE49-F238E27FC236}">
                <a16:creationId xmlns:a16="http://schemas.microsoft.com/office/drawing/2014/main" id="{3622FB46-5BC8-47B9-B706-E89780340E01}"/>
              </a:ext>
            </a:extLst>
          </p:cNvPr>
          <p:cNvPicPr>
            <a:picLocks noChangeAspect="1"/>
          </p:cNvPicPr>
          <p:nvPr/>
        </p:nvPicPr>
        <p:blipFill>
          <a:blip r:embed="rId3"/>
          <a:stretch>
            <a:fillRect/>
          </a:stretch>
        </p:blipFill>
        <p:spPr>
          <a:xfrm>
            <a:off x="1852019" y="2848610"/>
            <a:ext cx="8487960" cy="40010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Table 51">
            <a:extLst>
              <a:ext uri="{FF2B5EF4-FFF2-40B4-BE49-F238E27FC236}">
                <a16:creationId xmlns:a16="http://schemas.microsoft.com/office/drawing/2014/main" id="{81ED4468-0965-4CED-9D60-DA6AC8EC20E2}"/>
              </a:ext>
            </a:extLst>
          </p:cNvPr>
          <p:cNvGraphicFramePr>
            <a:graphicFrameLocks noGrp="1"/>
          </p:cNvGraphicFramePr>
          <p:nvPr>
            <p:extLst>
              <p:ext uri="{D42A27DB-BD31-4B8C-83A1-F6EECF244321}">
                <p14:modId xmlns:p14="http://schemas.microsoft.com/office/powerpoint/2010/main" val="2831376603"/>
              </p:ext>
            </p:extLst>
          </p:nvPr>
        </p:nvGraphicFramePr>
        <p:xfrm>
          <a:off x="457200" y="719666"/>
          <a:ext cx="2006600" cy="5562600"/>
        </p:xfrm>
        <a:graphic>
          <a:graphicData uri="http://schemas.openxmlformats.org/drawingml/2006/table">
            <a:tbl>
              <a:tblPr firstRow="1" bandRow="1">
                <a:tableStyleId>{5C22544A-7EE6-4342-B048-85BDC9FD1C3A}</a:tableStyleId>
              </a:tblPr>
              <a:tblGrid>
                <a:gridCol w="643626">
                  <a:extLst>
                    <a:ext uri="{9D8B030D-6E8A-4147-A177-3AD203B41FA5}">
                      <a16:colId xmlns:a16="http://schemas.microsoft.com/office/drawing/2014/main" val="2359967839"/>
                    </a:ext>
                  </a:extLst>
                </a:gridCol>
                <a:gridCol w="1362974">
                  <a:extLst>
                    <a:ext uri="{9D8B030D-6E8A-4147-A177-3AD203B41FA5}">
                      <a16:colId xmlns:a16="http://schemas.microsoft.com/office/drawing/2014/main" val="3625656564"/>
                    </a:ext>
                  </a:extLst>
                </a:gridCol>
              </a:tblGrid>
              <a:tr h="370840">
                <a:tc>
                  <a:txBody>
                    <a:bodyPr/>
                    <a:lstStyle/>
                    <a:p>
                      <a:r>
                        <a:rPr lang="en-IN" dirty="0"/>
                        <a:t>Day</a:t>
                      </a:r>
                    </a:p>
                  </a:txBody>
                  <a:tcPr anchor="ctr"/>
                </a:tc>
                <a:tc>
                  <a:txBody>
                    <a:bodyPr/>
                    <a:lstStyle/>
                    <a:p>
                      <a:r>
                        <a:rPr lang="en-IN" dirty="0"/>
                        <a:t>Sales</a:t>
                      </a:r>
                    </a:p>
                  </a:txBody>
                  <a:tcPr anchor="ctr"/>
                </a:tc>
                <a:extLst>
                  <a:ext uri="{0D108BD9-81ED-4DB2-BD59-A6C34878D82A}">
                    <a16:rowId xmlns:a16="http://schemas.microsoft.com/office/drawing/2014/main" val="3557656188"/>
                  </a:ext>
                </a:extLst>
              </a:tr>
              <a:tr h="370840">
                <a:tc>
                  <a:txBody>
                    <a:bodyPr/>
                    <a:lstStyle/>
                    <a:p>
                      <a:r>
                        <a:rPr lang="en-IN" dirty="0"/>
                        <a:t>Mon</a:t>
                      </a:r>
                    </a:p>
                  </a:txBody>
                  <a:tcPr anchor="ctr"/>
                </a:tc>
                <a:tc>
                  <a:txBody>
                    <a:bodyPr/>
                    <a:lstStyle/>
                    <a:p>
                      <a:r>
                        <a:rPr lang="en-IN" dirty="0"/>
                        <a:t>100</a:t>
                      </a:r>
                    </a:p>
                  </a:txBody>
                  <a:tcPr anchor="ctr"/>
                </a:tc>
                <a:extLst>
                  <a:ext uri="{0D108BD9-81ED-4DB2-BD59-A6C34878D82A}">
                    <a16:rowId xmlns:a16="http://schemas.microsoft.com/office/drawing/2014/main" val="450087828"/>
                  </a:ext>
                </a:extLst>
              </a:tr>
              <a:tr h="370840">
                <a:tc>
                  <a:txBody>
                    <a:bodyPr/>
                    <a:lstStyle/>
                    <a:p>
                      <a:r>
                        <a:rPr lang="en-IN" dirty="0"/>
                        <a:t>Tue</a:t>
                      </a:r>
                    </a:p>
                  </a:txBody>
                  <a:tcPr anchor="ctr"/>
                </a:tc>
                <a:tc>
                  <a:txBody>
                    <a:bodyPr/>
                    <a:lstStyle/>
                    <a:p>
                      <a:r>
                        <a:rPr lang="en-IN" dirty="0"/>
                        <a:t>120</a:t>
                      </a:r>
                    </a:p>
                  </a:txBody>
                  <a:tcPr anchor="ctr"/>
                </a:tc>
                <a:extLst>
                  <a:ext uri="{0D108BD9-81ED-4DB2-BD59-A6C34878D82A}">
                    <a16:rowId xmlns:a16="http://schemas.microsoft.com/office/drawing/2014/main" val="605690574"/>
                  </a:ext>
                </a:extLst>
              </a:tr>
              <a:tr h="370840">
                <a:tc>
                  <a:txBody>
                    <a:bodyPr/>
                    <a:lstStyle/>
                    <a:p>
                      <a:r>
                        <a:rPr lang="en-IN" dirty="0"/>
                        <a:t>Wed</a:t>
                      </a:r>
                    </a:p>
                  </a:txBody>
                  <a:tcPr anchor="ctr"/>
                </a:tc>
                <a:tc>
                  <a:txBody>
                    <a:bodyPr/>
                    <a:lstStyle/>
                    <a:p>
                      <a:r>
                        <a:rPr lang="en-IN" dirty="0"/>
                        <a:t>150</a:t>
                      </a:r>
                    </a:p>
                  </a:txBody>
                  <a:tcPr/>
                </a:tc>
                <a:extLst>
                  <a:ext uri="{0D108BD9-81ED-4DB2-BD59-A6C34878D82A}">
                    <a16:rowId xmlns:a16="http://schemas.microsoft.com/office/drawing/2014/main" val="3325067973"/>
                  </a:ext>
                </a:extLst>
              </a:tr>
              <a:tr h="370840">
                <a:tc>
                  <a:txBody>
                    <a:bodyPr/>
                    <a:lstStyle/>
                    <a:p>
                      <a:r>
                        <a:rPr lang="en-IN" dirty="0"/>
                        <a:t>Thu</a:t>
                      </a:r>
                    </a:p>
                  </a:txBody>
                  <a:tcPr anchor="ctr"/>
                </a:tc>
                <a:tc>
                  <a:txBody>
                    <a:bodyPr/>
                    <a:lstStyle/>
                    <a:p>
                      <a:r>
                        <a:rPr lang="en-IN" dirty="0"/>
                        <a:t>130</a:t>
                      </a:r>
                    </a:p>
                  </a:txBody>
                  <a:tcPr/>
                </a:tc>
                <a:extLst>
                  <a:ext uri="{0D108BD9-81ED-4DB2-BD59-A6C34878D82A}">
                    <a16:rowId xmlns:a16="http://schemas.microsoft.com/office/drawing/2014/main" val="1487775766"/>
                  </a:ext>
                </a:extLst>
              </a:tr>
              <a:tr h="370840">
                <a:tc>
                  <a:txBody>
                    <a:bodyPr/>
                    <a:lstStyle/>
                    <a:p>
                      <a:r>
                        <a:rPr lang="en-IN" dirty="0"/>
                        <a:t>Fri</a:t>
                      </a:r>
                    </a:p>
                  </a:txBody>
                  <a:tcPr anchor="ctr"/>
                </a:tc>
                <a:tc>
                  <a:txBody>
                    <a:bodyPr/>
                    <a:lstStyle/>
                    <a:p>
                      <a:r>
                        <a:rPr lang="en-IN" dirty="0"/>
                        <a:t>200</a:t>
                      </a:r>
                    </a:p>
                  </a:txBody>
                  <a:tcPr/>
                </a:tc>
                <a:extLst>
                  <a:ext uri="{0D108BD9-81ED-4DB2-BD59-A6C34878D82A}">
                    <a16:rowId xmlns:a16="http://schemas.microsoft.com/office/drawing/2014/main" val="3098913364"/>
                  </a:ext>
                </a:extLst>
              </a:tr>
              <a:tr h="370840">
                <a:tc>
                  <a:txBody>
                    <a:bodyPr/>
                    <a:lstStyle/>
                    <a:p>
                      <a:r>
                        <a:rPr lang="en-IN" dirty="0"/>
                        <a:t>Sat</a:t>
                      </a:r>
                    </a:p>
                  </a:txBody>
                  <a:tcPr anchor="ctr"/>
                </a:tc>
                <a:tc>
                  <a:txBody>
                    <a:bodyPr/>
                    <a:lstStyle/>
                    <a:p>
                      <a:r>
                        <a:rPr lang="en-IN" dirty="0"/>
                        <a:t>250</a:t>
                      </a:r>
                    </a:p>
                  </a:txBody>
                  <a:tcPr/>
                </a:tc>
                <a:extLst>
                  <a:ext uri="{0D108BD9-81ED-4DB2-BD59-A6C34878D82A}">
                    <a16:rowId xmlns:a16="http://schemas.microsoft.com/office/drawing/2014/main" val="3975591211"/>
                  </a:ext>
                </a:extLst>
              </a:tr>
              <a:tr h="370840">
                <a:tc>
                  <a:txBody>
                    <a:bodyPr/>
                    <a:lstStyle/>
                    <a:p>
                      <a:r>
                        <a:rPr lang="en-IN" dirty="0"/>
                        <a:t>Sun</a:t>
                      </a:r>
                    </a:p>
                  </a:txBody>
                  <a:tcPr anchor="ctr"/>
                </a:tc>
                <a:tc>
                  <a:txBody>
                    <a:bodyPr/>
                    <a:lstStyle/>
                    <a:p>
                      <a:r>
                        <a:rPr lang="en-IN" dirty="0"/>
                        <a:t>180</a:t>
                      </a:r>
                    </a:p>
                  </a:txBody>
                  <a:tcPr/>
                </a:tc>
                <a:extLst>
                  <a:ext uri="{0D108BD9-81ED-4DB2-BD59-A6C34878D82A}">
                    <a16:rowId xmlns:a16="http://schemas.microsoft.com/office/drawing/2014/main" val="3176343261"/>
                  </a:ext>
                </a:extLst>
              </a:tr>
              <a:tr h="370840">
                <a:tc>
                  <a:txBody>
                    <a:bodyPr/>
                    <a:lstStyle/>
                    <a:p>
                      <a:r>
                        <a:rPr lang="en-IN" dirty="0"/>
                        <a:t>Mon</a:t>
                      </a:r>
                    </a:p>
                  </a:txBody>
                  <a:tcPr anchor="ctr"/>
                </a:tc>
                <a:tc>
                  <a:txBody>
                    <a:bodyPr/>
                    <a:lstStyle/>
                    <a:p>
                      <a:r>
                        <a:rPr lang="en-IN" dirty="0"/>
                        <a:t>100</a:t>
                      </a:r>
                    </a:p>
                  </a:txBody>
                  <a:tcPr anchor="ctr"/>
                </a:tc>
                <a:extLst>
                  <a:ext uri="{0D108BD9-81ED-4DB2-BD59-A6C34878D82A}">
                    <a16:rowId xmlns:a16="http://schemas.microsoft.com/office/drawing/2014/main" val="2183565325"/>
                  </a:ext>
                </a:extLst>
              </a:tr>
              <a:tr h="370840">
                <a:tc>
                  <a:txBody>
                    <a:bodyPr/>
                    <a:lstStyle/>
                    <a:p>
                      <a:r>
                        <a:rPr lang="en-IN" dirty="0"/>
                        <a:t>Tue</a:t>
                      </a:r>
                    </a:p>
                  </a:txBody>
                  <a:tcPr anchor="ctr"/>
                </a:tc>
                <a:tc>
                  <a:txBody>
                    <a:bodyPr/>
                    <a:lstStyle/>
                    <a:p>
                      <a:r>
                        <a:rPr lang="en-IN" dirty="0"/>
                        <a:t>120</a:t>
                      </a:r>
                    </a:p>
                  </a:txBody>
                  <a:tcPr anchor="ctr"/>
                </a:tc>
                <a:extLst>
                  <a:ext uri="{0D108BD9-81ED-4DB2-BD59-A6C34878D82A}">
                    <a16:rowId xmlns:a16="http://schemas.microsoft.com/office/drawing/2014/main" val="2445854728"/>
                  </a:ext>
                </a:extLst>
              </a:tr>
              <a:tr h="370840">
                <a:tc>
                  <a:txBody>
                    <a:bodyPr/>
                    <a:lstStyle/>
                    <a:p>
                      <a:r>
                        <a:rPr lang="en-IN" dirty="0"/>
                        <a:t>Wed</a:t>
                      </a:r>
                    </a:p>
                  </a:txBody>
                  <a:tcPr anchor="ctr"/>
                </a:tc>
                <a:tc>
                  <a:txBody>
                    <a:bodyPr/>
                    <a:lstStyle/>
                    <a:p>
                      <a:r>
                        <a:rPr lang="en-IN" dirty="0"/>
                        <a:t>150</a:t>
                      </a:r>
                    </a:p>
                  </a:txBody>
                  <a:tcPr/>
                </a:tc>
                <a:extLst>
                  <a:ext uri="{0D108BD9-81ED-4DB2-BD59-A6C34878D82A}">
                    <a16:rowId xmlns:a16="http://schemas.microsoft.com/office/drawing/2014/main" val="2541462160"/>
                  </a:ext>
                </a:extLst>
              </a:tr>
              <a:tr h="370840">
                <a:tc>
                  <a:txBody>
                    <a:bodyPr/>
                    <a:lstStyle/>
                    <a:p>
                      <a:r>
                        <a:rPr lang="en-IN" dirty="0"/>
                        <a:t>Thu</a:t>
                      </a:r>
                    </a:p>
                  </a:txBody>
                  <a:tcPr anchor="ctr"/>
                </a:tc>
                <a:tc>
                  <a:txBody>
                    <a:bodyPr/>
                    <a:lstStyle/>
                    <a:p>
                      <a:r>
                        <a:rPr lang="en-IN" dirty="0"/>
                        <a:t>130</a:t>
                      </a:r>
                    </a:p>
                  </a:txBody>
                  <a:tcPr/>
                </a:tc>
                <a:extLst>
                  <a:ext uri="{0D108BD9-81ED-4DB2-BD59-A6C34878D82A}">
                    <a16:rowId xmlns:a16="http://schemas.microsoft.com/office/drawing/2014/main" val="801910739"/>
                  </a:ext>
                </a:extLst>
              </a:tr>
              <a:tr h="370840">
                <a:tc>
                  <a:txBody>
                    <a:bodyPr/>
                    <a:lstStyle/>
                    <a:p>
                      <a:r>
                        <a:rPr lang="en-IN" dirty="0"/>
                        <a:t>Fri</a:t>
                      </a:r>
                    </a:p>
                  </a:txBody>
                  <a:tcPr anchor="ctr"/>
                </a:tc>
                <a:tc>
                  <a:txBody>
                    <a:bodyPr/>
                    <a:lstStyle/>
                    <a:p>
                      <a:r>
                        <a:rPr lang="en-IN" dirty="0"/>
                        <a:t>200</a:t>
                      </a:r>
                    </a:p>
                  </a:txBody>
                  <a:tcPr/>
                </a:tc>
                <a:extLst>
                  <a:ext uri="{0D108BD9-81ED-4DB2-BD59-A6C34878D82A}">
                    <a16:rowId xmlns:a16="http://schemas.microsoft.com/office/drawing/2014/main" val="4203277102"/>
                  </a:ext>
                </a:extLst>
              </a:tr>
              <a:tr h="370840">
                <a:tc>
                  <a:txBody>
                    <a:bodyPr/>
                    <a:lstStyle/>
                    <a:p>
                      <a:r>
                        <a:rPr lang="en-IN" dirty="0"/>
                        <a:t>Sat</a:t>
                      </a:r>
                    </a:p>
                  </a:txBody>
                  <a:tcPr anchor="ctr"/>
                </a:tc>
                <a:tc>
                  <a:txBody>
                    <a:bodyPr/>
                    <a:lstStyle/>
                    <a:p>
                      <a:r>
                        <a:rPr lang="en-IN" dirty="0"/>
                        <a:t>250</a:t>
                      </a:r>
                    </a:p>
                  </a:txBody>
                  <a:tcPr/>
                </a:tc>
                <a:extLst>
                  <a:ext uri="{0D108BD9-81ED-4DB2-BD59-A6C34878D82A}">
                    <a16:rowId xmlns:a16="http://schemas.microsoft.com/office/drawing/2014/main" val="1948148402"/>
                  </a:ext>
                </a:extLst>
              </a:tr>
              <a:tr h="370840">
                <a:tc>
                  <a:txBody>
                    <a:bodyPr/>
                    <a:lstStyle/>
                    <a:p>
                      <a:r>
                        <a:rPr lang="en-IN" dirty="0"/>
                        <a:t>Sun</a:t>
                      </a:r>
                    </a:p>
                  </a:txBody>
                  <a:tcPr anchor="ctr"/>
                </a:tc>
                <a:tc>
                  <a:txBody>
                    <a:bodyPr/>
                    <a:lstStyle/>
                    <a:p>
                      <a:r>
                        <a:rPr lang="en-IN" dirty="0"/>
                        <a:t>180</a:t>
                      </a:r>
                    </a:p>
                  </a:txBody>
                  <a:tcPr/>
                </a:tc>
                <a:extLst>
                  <a:ext uri="{0D108BD9-81ED-4DB2-BD59-A6C34878D82A}">
                    <a16:rowId xmlns:a16="http://schemas.microsoft.com/office/drawing/2014/main" val="4247789421"/>
                  </a:ext>
                </a:extLst>
              </a:tr>
            </a:tbl>
          </a:graphicData>
        </a:graphic>
      </p:graphicFrame>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985E3E0F-EFD3-413F-B762-978269EBC81D}"/>
                  </a:ext>
                </a:extLst>
              </p:cNvPr>
              <p:cNvSpPr txBox="1"/>
              <p:nvPr/>
            </p:nvSpPr>
            <p:spPr>
              <a:xfrm>
                <a:off x="3581400" y="914400"/>
                <a:ext cx="571983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𝑆𝑒𝑎𝑠𝑜𝑛𝑎𝑙</m:t>
                      </m:r>
                      <m:d>
                        <m:dPr>
                          <m:ctrlPr>
                            <a:rPr lang="en-IN" sz="3200" b="0" i="1" smtClean="0">
                              <a:latin typeface="Cambria Math" panose="02040503050406030204" pitchFamily="18" charset="0"/>
                            </a:rPr>
                          </m:ctrlPr>
                        </m:dPr>
                        <m:e>
                          <m:r>
                            <a:rPr lang="en-IN" sz="3200" b="0" i="1" smtClean="0">
                              <a:latin typeface="Cambria Math" panose="02040503050406030204" pitchFamily="18" charset="0"/>
                            </a:rPr>
                            <m:t>𝑡</m:t>
                          </m:r>
                        </m:e>
                      </m:d>
                      <m:r>
                        <a:rPr lang="en-IN" sz="3200" b="0" i="1" smtClean="0">
                          <a:latin typeface="Cambria Math" panose="02040503050406030204" pitchFamily="18" charset="0"/>
                        </a:rPr>
                        <m:t>=</m:t>
                      </m:r>
                      <m:r>
                        <a:rPr lang="en-IN" sz="3200" b="0" i="1" smtClean="0">
                          <a:latin typeface="Cambria Math" panose="02040503050406030204" pitchFamily="18" charset="0"/>
                        </a:rPr>
                        <m:t>𝑆𝑒𝑎𝑠𝑜𝑛𝑎𝑙</m:t>
                      </m:r>
                      <m:r>
                        <a:rPr lang="en-IN" sz="3200" b="0" i="1" smtClean="0">
                          <a:latin typeface="Cambria Math" panose="02040503050406030204" pitchFamily="18" charset="0"/>
                        </a:rPr>
                        <m:t>(</m:t>
                      </m:r>
                      <m:r>
                        <a:rPr lang="en-IN" sz="3200" b="0" i="1" smtClean="0">
                          <a:latin typeface="Cambria Math" panose="02040503050406030204" pitchFamily="18" charset="0"/>
                        </a:rPr>
                        <m:t>𝑡</m:t>
                      </m:r>
                      <m:r>
                        <a:rPr lang="en-IN" sz="3200" b="0" i="1" smtClean="0">
                          <a:latin typeface="Cambria Math" panose="02040503050406030204" pitchFamily="18" charset="0"/>
                        </a:rPr>
                        <m:t>+7)</m:t>
                      </m:r>
                    </m:oMath>
                  </m:oMathPara>
                </a14:m>
                <a:endParaRPr lang="en-IN" sz="3200" dirty="0"/>
              </a:p>
            </p:txBody>
          </p:sp>
        </mc:Choice>
        <mc:Fallback xmlns="">
          <p:sp>
            <p:nvSpPr>
              <p:cNvPr id="52" name="TextBox 51">
                <a:extLst>
                  <a:ext uri="{FF2B5EF4-FFF2-40B4-BE49-F238E27FC236}">
                    <a16:creationId xmlns:a16="http://schemas.microsoft.com/office/drawing/2014/main" id="{985E3E0F-EFD3-413F-B762-978269EBC81D}"/>
                  </a:ext>
                </a:extLst>
              </p:cNvPr>
              <p:cNvSpPr txBox="1">
                <a:spLocks noRot="1" noChangeAspect="1" noMove="1" noResize="1" noEditPoints="1" noAdjustHandles="1" noChangeArrowheads="1" noChangeShapeType="1" noTextEdit="1"/>
              </p:cNvSpPr>
              <p:nvPr/>
            </p:nvSpPr>
            <p:spPr>
              <a:xfrm>
                <a:off x="3581400" y="914400"/>
                <a:ext cx="5719836" cy="492443"/>
              </a:xfrm>
              <a:prstGeom prst="rect">
                <a:avLst/>
              </a:prstGeom>
              <a:blipFill>
                <a:blip r:embed="rId2"/>
                <a:stretch>
                  <a:fillRect/>
                </a:stretch>
              </a:blipFill>
            </p:spPr>
            <p:txBody>
              <a:bodyPr/>
              <a:lstStyle/>
              <a:p>
                <a:r>
                  <a:rPr lang="en-IN">
                    <a:noFill/>
                  </a:rPr>
                  <a:t> </a:t>
                </a:r>
              </a:p>
            </p:txBody>
          </p:sp>
        </mc:Fallback>
      </mc:AlternateContent>
      <p:sp>
        <p:nvSpPr>
          <p:cNvPr id="55" name="TextBox 54">
            <a:extLst>
              <a:ext uri="{FF2B5EF4-FFF2-40B4-BE49-F238E27FC236}">
                <a16:creationId xmlns:a16="http://schemas.microsoft.com/office/drawing/2014/main" id="{65918949-0BF0-4BB3-850D-209956A46E5B}"/>
              </a:ext>
            </a:extLst>
          </p:cNvPr>
          <p:cNvSpPr txBox="1"/>
          <p:nvPr/>
        </p:nvSpPr>
        <p:spPr>
          <a:xfrm>
            <a:off x="3047134" y="1981200"/>
            <a:ext cx="8611466" cy="646331"/>
          </a:xfrm>
          <a:prstGeom prst="rect">
            <a:avLst/>
          </a:prstGeom>
          <a:noFill/>
        </p:spPr>
        <p:txBody>
          <a:bodyPr wrap="square">
            <a:spAutoFit/>
          </a:bodyPr>
          <a:lstStyle/>
          <a:p>
            <a:r>
              <a:rPr lang="en-US" dirty="0">
                <a:latin typeface="Verdana" panose="020B0604030504040204" pitchFamily="34" charset="0"/>
                <a:ea typeface="Verdana" panose="020B0604030504040204" pitchFamily="34" charset="0"/>
              </a:rPr>
              <a:t>Sales on Monday (Day 1) = Sales on the next Monday (Day 8) = 100</a:t>
            </a:r>
          </a:p>
          <a:p>
            <a:r>
              <a:rPr lang="en-US" dirty="0">
                <a:latin typeface="Verdana" panose="020B0604030504040204" pitchFamily="34" charset="0"/>
                <a:ea typeface="Verdana" panose="020B0604030504040204" pitchFamily="34" charset="0"/>
              </a:rPr>
              <a:t>Sales on Tuesday (Day 2) = Sales on the next Tuesday (Day 9) = 120</a:t>
            </a:r>
            <a:endParaRPr lang="en-IN" dirty="0">
              <a:latin typeface="Verdana" panose="020B0604030504040204" pitchFamily="34" charset="0"/>
              <a:ea typeface="Verdana" panose="020B0604030504040204" pitchFamily="34" charset="0"/>
            </a:endParaRPr>
          </a:p>
        </p:txBody>
      </p:sp>
      <p:sp>
        <p:nvSpPr>
          <p:cNvPr id="57" name="TextBox 56">
            <a:extLst>
              <a:ext uri="{FF2B5EF4-FFF2-40B4-BE49-F238E27FC236}">
                <a16:creationId xmlns:a16="http://schemas.microsoft.com/office/drawing/2014/main" id="{3D67C6E8-8156-4CB2-91E6-1B8B1567AC5E}"/>
              </a:ext>
            </a:extLst>
          </p:cNvPr>
          <p:cNvSpPr txBox="1"/>
          <p:nvPr/>
        </p:nvSpPr>
        <p:spPr>
          <a:xfrm>
            <a:off x="2743200" y="2819400"/>
            <a:ext cx="9220200" cy="1477328"/>
          </a:xfrm>
          <a:prstGeom prst="rect">
            <a:avLst/>
          </a:prstGeom>
          <a:noFill/>
        </p:spPr>
        <p:txBody>
          <a:bodyPr wrap="square">
            <a:spAutoFit/>
          </a:bodyPr>
          <a:lstStyle/>
          <a:p>
            <a:pPr marL="285750" indent="-285750">
              <a:buFont typeface="Wingdings" panose="05000000000000000000" pitchFamily="2" charset="2"/>
              <a:buChar char="§"/>
            </a:pPr>
            <a:r>
              <a:rPr lang="en-US" dirty="0">
                <a:latin typeface="Verdana" panose="020B0604030504040204" pitchFamily="34" charset="0"/>
                <a:ea typeface="Verdana" panose="020B0604030504040204" pitchFamily="34" charset="0"/>
              </a:rPr>
              <a:t>It is not necessary to have the exact same numbers for the sales on corresponding days of different weeks to observe seasonality. </a:t>
            </a:r>
          </a:p>
          <a:p>
            <a:endParaRPr lang="en-US" dirty="0">
              <a:latin typeface="Verdana" panose="020B0604030504040204" pitchFamily="34" charset="0"/>
              <a:ea typeface="Verdana" panose="020B0604030504040204" pitchFamily="34" charset="0"/>
            </a:endParaRPr>
          </a:p>
          <a:p>
            <a:pPr marL="285750" indent="-285750">
              <a:buFont typeface="Wingdings" panose="05000000000000000000" pitchFamily="2" charset="2"/>
              <a:buChar char="§"/>
            </a:pPr>
            <a:r>
              <a:rPr lang="en-US" dirty="0">
                <a:latin typeface="Verdana" panose="020B0604030504040204" pitchFamily="34" charset="0"/>
                <a:ea typeface="Verdana" panose="020B0604030504040204" pitchFamily="34" charset="0"/>
              </a:rPr>
              <a:t>Seasonality refers to patterns that repeat at regular intervals, and these patterns can involve fluctuations rather than exact repetitions.</a:t>
            </a:r>
            <a:endParaRPr lang="en-IN" dirty="0">
              <a:latin typeface="Verdana" panose="020B0604030504040204" pitchFamily="34" charset="0"/>
              <a:ea typeface="Verdana" panose="020B0604030504040204" pitchFamily="34" charset="0"/>
            </a:endParaRPr>
          </a:p>
        </p:txBody>
      </p:sp>
      <p:sp>
        <p:nvSpPr>
          <p:cNvPr id="59" name="TextBox 58">
            <a:extLst>
              <a:ext uri="{FF2B5EF4-FFF2-40B4-BE49-F238E27FC236}">
                <a16:creationId xmlns:a16="http://schemas.microsoft.com/office/drawing/2014/main" id="{E82CC2F7-1B07-44AD-8DC7-97C285A374C3}"/>
              </a:ext>
            </a:extLst>
          </p:cNvPr>
          <p:cNvSpPr txBox="1"/>
          <p:nvPr/>
        </p:nvSpPr>
        <p:spPr>
          <a:xfrm>
            <a:off x="3048000" y="4944070"/>
            <a:ext cx="8763000" cy="923330"/>
          </a:xfrm>
          <a:prstGeom prst="rect">
            <a:avLst/>
          </a:prstGeom>
          <a:noFill/>
        </p:spPr>
        <p:txBody>
          <a:bodyPr wrap="square">
            <a:spAutoFit/>
          </a:bodyPr>
          <a:lstStyle/>
          <a:p>
            <a:pPr marL="285750" indent="-285750">
              <a:buFont typeface="Wingdings" panose="05000000000000000000" pitchFamily="2" charset="2"/>
              <a:buChar char="§"/>
            </a:pPr>
            <a:r>
              <a:rPr lang="en-US" dirty="0">
                <a:latin typeface="Verdana" panose="020B0604030504040204" pitchFamily="34" charset="0"/>
                <a:ea typeface="Verdana" panose="020B0604030504040204" pitchFamily="34" charset="0"/>
              </a:rPr>
              <a:t>The key aspect of seasonality is the presence of a repeating pattern over the specified period (in this case, 7 days for weekly seasonality), not necessarily the exact same values.</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303775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038860" rIns="0" bIns="0" rtlCol="0">
            <a:spAutoFit/>
          </a:bodyPr>
          <a:lstStyle/>
          <a:p>
            <a:pPr marL="161925">
              <a:lnSpc>
                <a:spcPct val="100000"/>
              </a:lnSpc>
              <a:spcBef>
                <a:spcPts val="100"/>
              </a:spcBef>
            </a:pPr>
            <a:r>
              <a:rPr sz="8000" spc="-1045" dirty="0"/>
              <a:t>White</a:t>
            </a:r>
            <a:r>
              <a:rPr sz="8000" spc="-480" dirty="0"/>
              <a:t> </a:t>
            </a:r>
            <a:r>
              <a:rPr sz="8000" spc="-735" dirty="0"/>
              <a:t>noise</a:t>
            </a:r>
            <a:endParaRPr sz="8000"/>
          </a:p>
        </p:txBody>
      </p:sp>
      <p:sp>
        <p:nvSpPr>
          <p:cNvPr id="3" name="object 3"/>
          <p:cNvSpPr txBox="1"/>
          <p:nvPr/>
        </p:nvSpPr>
        <p:spPr>
          <a:xfrm>
            <a:off x="8281351" y="4600955"/>
            <a:ext cx="2985770" cy="946150"/>
          </a:xfrm>
          <a:prstGeom prst="rect">
            <a:avLst/>
          </a:prstGeom>
        </p:spPr>
        <p:txBody>
          <a:bodyPr vert="horz" wrap="square" lIns="0" tIns="72390" rIns="0" bIns="0" rtlCol="0">
            <a:spAutoFit/>
          </a:bodyPr>
          <a:lstStyle/>
          <a:p>
            <a:pPr marL="12700" marR="5080" indent="828675">
              <a:lnSpc>
                <a:spcPts val="3410"/>
              </a:lnSpc>
              <a:spcBef>
                <a:spcPts val="570"/>
              </a:spcBef>
            </a:pPr>
            <a:r>
              <a:rPr sz="3200" b="1" spc="-420" dirty="0">
                <a:solidFill>
                  <a:srgbClr val="898989"/>
                </a:solidFill>
                <a:latin typeface="Verdana"/>
                <a:cs typeface="Verdana"/>
              </a:rPr>
              <a:t>Time</a:t>
            </a:r>
            <a:r>
              <a:rPr sz="3200" b="1" spc="-195" dirty="0">
                <a:solidFill>
                  <a:srgbClr val="898989"/>
                </a:solidFill>
                <a:latin typeface="Verdana"/>
                <a:cs typeface="Verdana"/>
              </a:rPr>
              <a:t> </a:t>
            </a:r>
            <a:r>
              <a:rPr sz="3200" b="1" spc="-360" dirty="0">
                <a:solidFill>
                  <a:srgbClr val="898989"/>
                </a:solidFill>
                <a:latin typeface="Verdana"/>
                <a:cs typeface="Verdana"/>
              </a:rPr>
              <a:t>series </a:t>
            </a:r>
            <a:r>
              <a:rPr sz="3200" b="1" spc="-240" dirty="0">
                <a:solidFill>
                  <a:srgbClr val="898989"/>
                </a:solidFill>
                <a:latin typeface="Verdana"/>
                <a:cs typeface="Verdana"/>
              </a:rPr>
              <a:t>decomposition</a:t>
            </a:r>
            <a:endParaRPr sz="3200">
              <a:latin typeface="Verdana"/>
              <a:cs typeface="Verdana"/>
            </a:endParaRPr>
          </a:p>
        </p:txBody>
      </p:sp>
      <p:grpSp>
        <p:nvGrpSpPr>
          <p:cNvPr id="4" name="object 4"/>
          <p:cNvGrpSpPr/>
          <p:nvPr/>
        </p:nvGrpSpPr>
        <p:grpSpPr>
          <a:xfrm>
            <a:off x="841247" y="4294795"/>
            <a:ext cx="10506710" cy="55244"/>
            <a:chOff x="841247" y="4294795"/>
            <a:chExt cx="10506710" cy="55244"/>
          </a:xfrm>
        </p:grpSpPr>
        <p:sp>
          <p:nvSpPr>
            <p:cNvPr id="5" name="object 5"/>
            <p:cNvSpPr/>
            <p:nvPr/>
          </p:nvSpPr>
          <p:spPr>
            <a:xfrm>
              <a:off x="841247" y="4331166"/>
              <a:ext cx="6560184" cy="18415"/>
            </a:xfrm>
            <a:custGeom>
              <a:avLst/>
              <a:gdLst/>
              <a:ahLst/>
              <a:cxnLst/>
              <a:rect l="l" t="t" r="r" b="b"/>
              <a:pathLst>
                <a:path w="6560184" h="18414">
                  <a:moveTo>
                    <a:pt x="0" y="18287"/>
                  </a:moveTo>
                  <a:lnTo>
                    <a:pt x="6559675" y="18287"/>
                  </a:lnTo>
                  <a:lnTo>
                    <a:pt x="6559675" y="0"/>
                  </a:lnTo>
                  <a:lnTo>
                    <a:pt x="0" y="0"/>
                  </a:lnTo>
                  <a:lnTo>
                    <a:pt x="0" y="18287"/>
                  </a:lnTo>
                  <a:close/>
                </a:path>
              </a:pathLst>
            </a:custGeom>
            <a:solidFill>
              <a:srgbClr val="D5D5D5"/>
            </a:solidFill>
          </p:spPr>
          <p:txBody>
            <a:bodyPr wrap="square" lIns="0" tIns="0" rIns="0" bIns="0" rtlCol="0"/>
            <a:lstStyle/>
            <a:p>
              <a:endParaRPr/>
            </a:p>
          </p:txBody>
        </p:sp>
        <p:sp>
          <p:nvSpPr>
            <p:cNvPr id="6" name="object 6"/>
            <p:cNvSpPr/>
            <p:nvPr/>
          </p:nvSpPr>
          <p:spPr>
            <a:xfrm>
              <a:off x="7400923" y="4294795"/>
              <a:ext cx="3947160" cy="55244"/>
            </a:xfrm>
            <a:custGeom>
              <a:avLst/>
              <a:gdLst/>
              <a:ahLst/>
              <a:cxnLst/>
              <a:rect l="l" t="t" r="r" b="b"/>
              <a:pathLst>
                <a:path w="3947159" h="55245">
                  <a:moveTo>
                    <a:pt x="3946779" y="0"/>
                  </a:moveTo>
                  <a:lnTo>
                    <a:pt x="0" y="0"/>
                  </a:lnTo>
                  <a:lnTo>
                    <a:pt x="0" y="54863"/>
                  </a:lnTo>
                  <a:lnTo>
                    <a:pt x="3946779" y="54863"/>
                  </a:lnTo>
                  <a:lnTo>
                    <a:pt x="3946779" y="0"/>
                  </a:lnTo>
                  <a:close/>
                </a:path>
              </a:pathLst>
            </a:custGeom>
            <a:solidFill>
              <a:srgbClr val="C0504D"/>
            </a:solidFill>
          </p:spPr>
          <p:txBody>
            <a:bodyPr wrap="square" lIns="0" tIns="0" rIns="0" bIns="0" rtlCol="0"/>
            <a:lstStyle/>
            <a:p>
              <a:endParaRPr/>
            </a:p>
          </p:txBody>
        </p:sp>
      </p:grpSp>
      <p:sp>
        <p:nvSpPr>
          <p:cNvPr id="7" name="object 7"/>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1</a:t>
            </a:r>
            <a:endParaRPr sz="1200">
              <a:latin typeface="Verdana"/>
              <a:cs typeface="Verdan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3281" y="701547"/>
            <a:ext cx="2866390" cy="817880"/>
          </a:xfrm>
          <a:prstGeom prst="rect">
            <a:avLst/>
          </a:prstGeom>
        </p:spPr>
        <p:txBody>
          <a:bodyPr vert="horz" wrap="square" lIns="0" tIns="12700" rIns="0" bIns="0" rtlCol="0">
            <a:spAutoFit/>
          </a:bodyPr>
          <a:lstStyle/>
          <a:p>
            <a:pPr marL="12700">
              <a:lnSpc>
                <a:spcPct val="100000"/>
              </a:lnSpc>
              <a:spcBef>
                <a:spcPts val="100"/>
              </a:spcBef>
            </a:pPr>
            <a:r>
              <a:rPr sz="5200" spc="-484" dirty="0"/>
              <a:t>Contents</a:t>
            </a:r>
            <a:endParaRPr sz="5200"/>
          </a:p>
        </p:txBody>
      </p:sp>
      <p:grpSp>
        <p:nvGrpSpPr>
          <p:cNvPr id="3" name="object 3"/>
          <p:cNvGrpSpPr/>
          <p:nvPr/>
        </p:nvGrpSpPr>
        <p:grpSpPr>
          <a:xfrm>
            <a:off x="2883000" y="2201293"/>
            <a:ext cx="2196465" cy="2196465"/>
            <a:chOff x="2883000" y="2201293"/>
            <a:chExt cx="2196465" cy="2196465"/>
          </a:xfrm>
        </p:grpSpPr>
        <p:sp>
          <p:nvSpPr>
            <p:cNvPr id="4" name="object 4"/>
            <p:cNvSpPr/>
            <p:nvPr/>
          </p:nvSpPr>
          <p:spPr>
            <a:xfrm>
              <a:off x="2883000" y="2201293"/>
              <a:ext cx="2196465" cy="2196465"/>
            </a:xfrm>
            <a:custGeom>
              <a:avLst/>
              <a:gdLst/>
              <a:ahLst/>
              <a:cxnLst/>
              <a:rect l="l" t="t" r="r" b="b"/>
              <a:pathLst>
                <a:path w="2196465" h="2196465">
                  <a:moveTo>
                    <a:pt x="2196000" y="0"/>
                  </a:moveTo>
                  <a:lnTo>
                    <a:pt x="652805" y="0"/>
                  </a:lnTo>
                  <a:lnTo>
                    <a:pt x="604085" y="1790"/>
                  </a:lnTo>
                  <a:lnTo>
                    <a:pt x="556338" y="7078"/>
                  </a:lnTo>
                  <a:lnTo>
                    <a:pt x="509689" y="15736"/>
                  </a:lnTo>
                  <a:lnTo>
                    <a:pt x="464266" y="27639"/>
                  </a:lnTo>
                  <a:lnTo>
                    <a:pt x="420193" y="42660"/>
                  </a:lnTo>
                  <a:lnTo>
                    <a:pt x="377598" y="60673"/>
                  </a:lnTo>
                  <a:lnTo>
                    <a:pt x="336607" y="81552"/>
                  </a:lnTo>
                  <a:lnTo>
                    <a:pt x="297345" y="105170"/>
                  </a:lnTo>
                  <a:lnTo>
                    <a:pt x="259940" y="131402"/>
                  </a:lnTo>
                  <a:lnTo>
                    <a:pt x="224516" y="160121"/>
                  </a:lnTo>
                  <a:lnTo>
                    <a:pt x="191201" y="191201"/>
                  </a:lnTo>
                  <a:lnTo>
                    <a:pt x="160121" y="224516"/>
                  </a:lnTo>
                  <a:lnTo>
                    <a:pt x="131402" y="259940"/>
                  </a:lnTo>
                  <a:lnTo>
                    <a:pt x="105170"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3" y="2195998"/>
                  </a:lnTo>
                  <a:lnTo>
                    <a:pt x="1591913" y="2194208"/>
                  </a:lnTo>
                  <a:lnTo>
                    <a:pt x="1639660" y="2188920"/>
                  </a:lnTo>
                  <a:lnTo>
                    <a:pt x="1686309" y="2180262"/>
                  </a:lnTo>
                  <a:lnTo>
                    <a:pt x="1731732" y="2168359"/>
                  </a:lnTo>
                  <a:lnTo>
                    <a:pt x="1775805" y="2153338"/>
                  </a:lnTo>
                  <a:lnTo>
                    <a:pt x="1818400" y="2135325"/>
                  </a:lnTo>
                  <a:lnTo>
                    <a:pt x="1859391" y="2114446"/>
                  </a:lnTo>
                  <a:lnTo>
                    <a:pt x="1898653" y="2090828"/>
                  </a:lnTo>
                  <a:lnTo>
                    <a:pt x="1936059" y="2064596"/>
                  </a:lnTo>
                  <a:lnTo>
                    <a:pt x="1971482" y="2035877"/>
                  </a:lnTo>
                  <a:lnTo>
                    <a:pt x="2004797" y="2004796"/>
                  </a:lnTo>
                  <a:lnTo>
                    <a:pt x="2035877" y="1971482"/>
                  </a:lnTo>
                  <a:lnTo>
                    <a:pt x="2064596"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5" name="object 5"/>
            <p:cNvPicPr/>
            <p:nvPr/>
          </p:nvPicPr>
          <p:blipFill>
            <a:blip r:embed="rId2" cstate="print"/>
            <a:stretch>
              <a:fillRect/>
            </a:stretch>
          </p:blipFill>
          <p:spPr>
            <a:xfrm>
              <a:off x="3349752" y="2667000"/>
              <a:ext cx="1261872" cy="1264920"/>
            </a:xfrm>
            <a:prstGeom prst="rect">
              <a:avLst/>
            </a:prstGeom>
          </p:spPr>
        </p:pic>
      </p:grpSp>
      <p:sp>
        <p:nvSpPr>
          <p:cNvPr id="6" name="object 6"/>
          <p:cNvSpPr txBox="1"/>
          <p:nvPr/>
        </p:nvSpPr>
        <p:spPr>
          <a:xfrm>
            <a:off x="2344540" y="5068316"/>
            <a:ext cx="3273425" cy="391160"/>
          </a:xfrm>
          <a:prstGeom prst="rect">
            <a:avLst/>
          </a:prstGeom>
        </p:spPr>
        <p:txBody>
          <a:bodyPr vert="horz" wrap="square" lIns="0" tIns="12700" rIns="0" bIns="0" rtlCol="0">
            <a:spAutoFit/>
          </a:bodyPr>
          <a:lstStyle/>
          <a:p>
            <a:pPr marL="12700">
              <a:lnSpc>
                <a:spcPct val="100000"/>
              </a:lnSpc>
              <a:spcBef>
                <a:spcPts val="100"/>
              </a:spcBef>
            </a:pPr>
            <a:r>
              <a:rPr sz="2400" spc="-155" dirty="0">
                <a:solidFill>
                  <a:srgbClr val="4F81BD"/>
                </a:solidFill>
                <a:latin typeface="Verdana"/>
                <a:cs typeface="Verdana"/>
              </a:rPr>
              <a:t>WHAT</a:t>
            </a:r>
            <a:r>
              <a:rPr sz="2400" spc="-160" dirty="0">
                <a:solidFill>
                  <a:srgbClr val="4F81BD"/>
                </a:solidFill>
                <a:latin typeface="Verdana"/>
                <a:cs typeface="Verdana"/>
              </a:rPr>
              <a:t> </a:t>
            </a:r>
            <a:r>
              <a:rPr sz="2400" spc="-470" dirty="0">
                <a:solidFill>
                  <a:srgbClr val="4F81BD"/>
                </a:solidFill>
                <a:latin typeface="Verdana"/>
                <a:cs typeface="Verdana"/>
              </a:rPr>
              <a:t>IS</a:t>
            </a:r>
            <a:r>
              <a:rPr sz="2400" spc="-155" dirty="0">
                <a:solidFill>
                  <a:srgbClr val="4F81BD"/>
                </a:solidFill>
                <a:latin typeface="Verdana"/>
                <a:cs typeface="Verdana"/>
              </a:rPr>
              <a:t> </a:t>
            </a:r>
            <a:r>
              <a:rPr sz="2400" spc="-290" dirty="0">
                <a:solidFill>
                  <a:srgbClr val="4F81BD"/>
                </a:solidFill>
                <a:latin typeface="Verdana"/>
                <a:cs typeface="Verdana"/>
              </a:rPr>
              <a:t>WHITE</a:t>
            </a:r>
            <a:r>
              <a:rPr sz="2400" spc="-160" dirty="0">
                <a:solidFill>
                  <a:srgbClr val="4F81BD"/>
                </a:solidFill>
                <a:latin typeface="Verdana"/>
                <a:cs typeface="Verdana"/>
              </a:rPr>
              <a:t> </a:t>
            </a:r>
            <a:r>
              <a:rPr sz="2400" spc="-125" dirty="0">
                <a:solidFill>
                  <a:srgbClr val="4F81BD"/>
                </a:solidFill>
                <a:latin typeface="Verdana"/>
                <a:cs typeface="Verdana"/>
              </a:rPr>
              <a:t>NOISE?</a:t>
            </a:r>
            <a:endParaRPr sz="2400">
              <a:latin typeface="Verdana"/>
              <a:cs typeface="Verdana"/>
            </a:endParaRPr>
          </a:p>
        </p:txBody>
      </p:sp>
      <p:grpSp>
        <p:nvGrpSpPr>
          <p:cNvPr id="7" name="object 7"/>
          <p:cNvGrpSpPr/>
          <p:nvPr/>
        </p:nvGrpSpPr>
        <p:grpSpPr>
          <a:xfrm>
            <a:off x="7112999" y="2201293"/>
            <a:ext cx="2196465" cy="2196465"/>
            <a:chOff x="7112999" y="2201293"/>
            <a:chExt cx="2196465" cy="2196465"/>
          </a:xfrm>
        </p:grpSpPr>
        <p:sp>
          <p:nvSpPr>
            <p:cNvPr id="8" name="object 8"/>
            <p:cNvSpPr/>
            <p:nvPr/>
          </p:nvSpPr>
          <p:spPr>
            <a:xfrm>
              <a:off x="7112999" y="2201293"/>
              <a:ext cx="2196465" cy="2196465"/>
            </a:xfrm>
            <a:custGeom>
              <a:avLst/>
              <a:gdLst/>
              <a:ahLst/>
              <a:cxnLst/>
              <a:rect l="l" t="t" r="r" b="b"/>
              <a:pathLst>
                <a:path w="2196465" h="2196465">
                  <a:moveTo>
                    <a:pt x="2196000" y="0"/>
                  </a:moveTo>
                  <a:lnTo>
                    <a:pt x="652805" y="0"/>
                  </a:lnTo>
                  <a:lnTo>
                    <a:pt x="604085" y="1790"/>
                  </a:lnTo>
                  <a:lnTo>
                    <a:pt x="556338" y="7078"/>
                  </a:lnTo>
                  <a:lnTo>
                    <a:pt x="509690" y="15736"/>
                  </a:lnTo>
                  <a:lnTo>
                    <a:pt x="464266" y="27639"/>
                  </a:lnTo>
                  <a:lnTo>
                    <a:pt x="420194" y="42660"/>
                  </a:lnTo>
                  <a:lnTo>
                    <a:pt x="377599" y="60673"/>
                  </a:lnTo>
                  <a:lnTo>
                    <a:pt x="336607" y="81552"/>
                  </a:lnTo>
                  <a:lnTo>
                    <a:pt x="297346" y="105170"/>
                  </a:lnTo>
                  <a:lnTo>
                    <a:pt x="259940" y="131402"/>
                  </a:lnTo>
                  <a:lnTo>
                    <a:pt x="224517" y="160121"/>
                  </a:lnTo>
                  <a:lnTo>
                    <a:pt x="191202" y="191201"/>
                  </a:lnTo>
                  <a:lnTo>
                    <a:pt x="160122" y="224516"/>
                  </a:lnTo>
                  <a:lnTo>
                    <a:pt x="131403" y="259940"/>
                  </a:lnTo>
                  <a:lnTo>
                    <a:pt x="105171"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4" y="2195998"/>
                  </a:lnTo>
                  <a:lnTo>
                    <a:pt x="1591914" y="2194208"/>
                  </a:lnTo>
                  <a:lnTo>
                    <a:pt x="1639661" y="2188920"/>
                  </a:lnTo>
                  <a:lnTo>
                    <a:pt x="1686309" y="2180262"/>
                  </a:lnTo>
                  <a:lnTo>
                    <a:pt x="1731733" y="2168359"/>
                  </a:lnTo>
                  <a:lnTo>
                    <a:pt x="1775805" y="2153338"/>
                  </a:lnTo>
                  <a:lnTo>
                    <a:pt x="1818400" y="2135325"/>
                  </a:lnTo>
                  <a:lnTo>
                    <a:pt x="1859392" y="2114446"/>
                  </a:lnTo>
                  <a:lnTo>
                    <a:pt x="1898653" y="2090828"/>
                  </a:lnTo>
                  <a:lnTo>
                    <a:pt x="1936059" y="2064596"/>
                  </a:lnTo>
                  <a:lnTo>
                    <a:pt x="1971482" y="2035877"/>
                  </a:lnTo>
                  <a:lnTo>
                    <a:pt x="2004797" y="2004796"/>
                  </a:lnTo>
                  <a:lnTo>
                    <a:pt x="2035877" y="1971482"/>
                  </a:lnTo>
                  <a:lnTo>
                    <a:pt x="2064597"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9" name="object 9"/>
            <p:cNvPicPr/>
            <p:nvPr/>
          </p:nvPicPr>
          <p:blipFill>
            <a:blip r:embed="rId3" cstate="print"/>
            <a:stretch>
              <a:fillRect/>
            </a:stretch>
          </p:blipFill>
          <p:spPr>
            <a:xfrm>
              <a:off x="7580375" y="2667000"/>
              <a:ext cx="1261872" cy="1264920"/>
            </a:xfrm>
            <a:prstGeom prst="rect">
              <a:avLst/>
            </a:prstGeom>
          </p:spPr>
        </p:pic>
      </p:grpSp>
      <p:sp>
        <p:nvSpPr>
          <p:cNvPr id="10" name="object 10"/>
          <p:cNvSpPr txBox="1"/>
          <p:nvPr/>
        </p:nvSpPr>
        <p:spPr>
          <a:xfrm>
            <a:off x="6465670" y="5068316"/>
            <a:ext cx="3491229" cy="391160"/>
          </a:xfrm>
          <a:prstGeom prst="rect">
            <a:avLst/>
          </a:prstGeom>
        </p:spPr>
        <p:txBody>
          <a:bodyPr vert="horz" wrap="square" lIns="0" tIns="12700" rIns="0" bIns="0" rtlCol="0">
            <a:spAutoFit/>
          </a:bodyPr>
          <a:lstStyle/>
          <a:p>
            <a:pPr marL="12700">
              <a:lnSpc>
                <a:spcPct val="100000"/>
              </a:lnSpc>
              <a:spcBef>
                <a:spcPts val="100"/>
              </a:spcBef>
            </a:pPr>
            <a:r>
              <a:rPr sz="2400" spc="-185" dirty="0">
                <a:solidFill>
                  <a:srgbClr val="4F81BD"/>
                </a:solidFill>
                <a:latin typeface="Verdana"/>
                <a:cs typeface="Verdana"/>
              </a:rPr>
              <a:t>ANALYSIS</a:t>
            </a:r>
            <a:r>
              <a:rPr sz="2400" spc="-180" dirty="0">
                <a:solidFill>
                  <a:srgbClr val="4F81BD"/>
                </a:solidFill>
                <a:latin typeface="Verdana"/>
                <a:cs typeface="Verdana"/>
              </a:rPr>
              <a:t> </a:t>
            </a:r>
            <a:r>
              <a:rPr sz="2400" dirty="0">
                <a:solidFill>
                  <a:srgbClr val="4F81BD"/>
                </a:solidFill>
                <a:latin typeface="Verdana"/>
                <a:cs typeface="Verdana"/>
              </a:rPr>
              <a:t>OF</a:t>
            </a:r>
            <a:r>
              <a:rPr sz="2400" spc="-200" dirty="0">
                <a:solidFill>
                  <a:srgbClr val="4F81BD"/>
                </a:solidFill>
                <a:latin typeface="Verdana"/>
                <a:cs typeface="Verdana"/>
              </a:rPr>
              <a:t> </a:t>
            </a:r>
            <a:r>
              <a:rPr sz="2400" spc="-229" dirty="0">
                <a:solidFill>
                  <a:srgbClr val="4F81BD"/>
                </a:solidFill>
                <a:latin typeface="Verdana"/>
                <a:cs typeface="Verdana"/>
              </a:rPr>
              <a:t>RESIDUALS</a:t>
            </a:r>
            <a:endParaRPr sz="2400">
              <a:latin typeface="Verdana"/>
              <a:cs typeface="Verdana"/>
            </a:endParaRPr>
          </a:p>
        </p:txBody>
      </p:sp>
      <p:sp>
        <p:nvSpPr>
          <p:cNvPr id="11" name="object 11"/>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2</a:t>
            </a:r>
            <a:endParaRPr sz="1200">
              <a:latin typeface="Verdana"/>
              <a:cs typeface="Verda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88340" y="1621028"/>
            <a:ext cx="10030460" cy="760095"/>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spc="-155" dirty="0">
                <a:latin typeface="Verdana"/>
                <a:cs typeface="Verdana"/>
              </a:rPr>
              <a:t>Time</a:t>
            </a:r>
            <a:r>
              <a:rPr sz="2400" spc="-165" dirty="0">
                <a:latin typeface="Verdana"/>
                <a:cs typeface="Verdana"/>
              </a:rPr>
              <a:t> </a:t>
            </a:r>
            <a:r>
              <a:rPr sz="2400" spc="-150" dirty="0">
                <a:latin typeface="Verdana"/>
                <a:cs typeface="Verdana"/>
              </a:rPr>
              <a:t>series</a:t>
            </a:r>
            <a:r>
              <a:rPr sz="2400" spc="-160" dirty="0">
                <a:latin typeface="Verdana"/>
                <a:cs typeface="Verdana"/>
              </a:rPr>
              <a:t> </a:t>
            </a:r>
            <a:r>
              <a:rPr sz="2400" spc="135" dirty="0">
                <a:latin typeface="Verdana"/>
                <a:cs typeface="Verdana"/>
              </a:rPr>
              <a:t>can</a:t>
            </a:r>
            <a:r>
              <a:rPr sz="2400" spc="-170" dirty="0">
                <a:latin typeface="Verdana"/>
                <a:cs typeface="Verdana"/>
              </a:rPr>
              <a:t> </a:t>
            </a:r>
            <a:r>
              <a:rPr sz="2400" spc="-95" dirty="0">
                <a:latin typeface="Verdana"/>
                <a:cs typeface="Verdana"/>
              </a:rPr>
              <a:t>sometimes</a:t>
            </a:r>
            <a:r>
              <a:rPr sz="2400" spc="-160" dirty="0">
                <a:latin typeface="Verdana"/>
                <a:cs typeface="Verdana"/>
              </a:rPr>
              <a:t> </a:t>
            </a:r>
            <a:r>
              <a:rPr sz="2400" spc="125" dirty="0">
                <a:latin typeface="Verdana"/>
                <a:cs typeface="Verdana"/>
              </a:rPr>
              <a:t>be</a:t>
            </a:r>
            <a:r>
              <a:rPr sz="2400" spc="-160" dirty="0">
                <a:latin typeface="Verdana"/>
                <a:cs typeface="Verdana"/>
              </a:rPr>
              <a:t> </a:t>
            </a:r>
            <a:r>
              <a:rPr sz="2400" spc="-45" dirty="0">
                <a:latin typeface="Verdana"/>
                <a:cs typeface="Verdana"/>
              </a:rPr>
              <a:t>broken</a:t>
            </a:r>
            <a:r>
              <a:rPr sz="2400" spc="-170" dirty="0">
                <a:latin typeface="Verdana"/>
                <a:cs typeface="Verdana"/>
              </a:rPr>
              <a:t> </a:t>
            </a:r>
            <a:r>
              <a:rPr sz="2400" spc="-80" dirty="0">
                <a:latin typeface="Verdana"/>
                <a:cs typeface="Verdana"/>
              </a:rPr>
              <a:t>into</a:t>
            </a:r>
            <a:r>
              <a:rPr sz="2400" spc="-165" dirty="0">
                <a:latin typeface="Verdana"/>
                <a:cs typeface="Verdana"/>
              </a:rPr>
              <a:t> </a:t>
            </a:r>
            <a:r>
              <a:rPr sz="2400" spc="-60" dirty="0">
                <a:latin typeface="Verdana"/>
                <a:cs typeface="Verdana"/>
              </a:rPr>
              <a:t>individual</a:t>
            </a:r>
            <a:r>
              <a:rPr sz="2400" spc="-175" dirty="0">
                <a:latin typeface="Verdana"/>
                <a:cs typeface="Verdana"/>
              </a:rPr>
              <a:t> </a:t>
            </a:r>
            <a:r>
              <a:rPr sz="2400" spc="-10" dirty="0">
                <a:latin typeface="Verdana"/>
                <a:cs typeface="Verdana"/>
              </a:rPr>
              <a:t>components. </a:t>
            </a:r>
            <a:r>
              <a:rPr sz="2400" spc="-85" dirty="0">
                <a:latin typeface="Verdana"/>
                <a:cs typeface="Verdana"/>
              </a:rPr>
              <a:t>Typically</a:t>
            </a:r>
            <a:r>
              <a:rPr sz="2400" spc="-170" dirty="0">
                <a:latin typeface="Verdana"/>
                <a:cs typeface="Verdana"/>
              </a:rPr>
              <a:t> </a:t>
            </a:r>
            <a:r>
              <a:rPr sz="2400" spc="200" dirty="0">
                <a:latin typeface="Verdana"/>
                <a:cs typeface="Verdana"/>
              </a:rPr>
              <a:t>a</a:t>
            </a:r>
            <a:r>
              <a:rPr sz="2400" spc="-165" dirty="0">
                <a:latin typeface="Verdana"/>
                <a:cs typeface="Verdana"/>
              </a:rPr>
              <a:t> </a:t>
            </a:r>
            <a:r>
              <a:rPr sz="2400" spc="-80" dirty="0">
                <a:latin typeface="Verdana"/>
                <a:cs typeface="Verdana"/>
              </a:rPr>
              <a:t>trend,</a:t>
            </a:r>
            <a:r>
              <a:rPr sz="2400" spc="-165" dirty="0">
                <a:latin typeface="Verdana"/>
                <a:cs typeface="Verdana"/>
              </a:rPr>
              <a:t> </a:t>
            </a:r>
            <a:r>
              <a:rPr sz="2400" spc="-60" dirty="0">
                <a:latin typeface="Verdana"/>
                <a:cs typeface="Verdana"/>
              </a:rPr>
              <a:t>seasonal,</a:t>
            </a:r>
            <a:r>
              <a:rPr sz="2400" spc="-165" dirty="0">
                <a:latin typeface="Verdana"/>
                <a:cs typeface="Verdana"/>
              </a:rPr>
              <a:t> </a:t>
            </a:r>
            <a:r>
              <a:rPr sz="2400" spc="80" dirty="0">
                <a:latin typeface="Verdana"/>
                <a:cs typeface="Verdana"/>
              </a:rPr>
              <a:t>and</a:t>
            </a:r>
            <a:r>
              <a:rPr sz="2400" spc="-160" dirty="0">
                <a:latin typeface="Verdana"/>
                <a:cs typeface="Verdana"/>
              </a:rPr>
              <a:t> </a:t>
            </a:r>
            <a:r>
              <a:rPr sz="2400" spc="200" dirty="0">
                <a:latin typeface="Verdana"/>
                <a:cs typeface="Verdana"/>
              </a:rPr>
              <a:t>a</a:t>
            </a:r>
            <a:r>
              <a:rPr sz="2400" spc="-165" dirty="0">
                <a:latin typeface="Verdana"/>
                <a:cs typeface="Verdana"/>
              </a:rPr>
              <a:t> </a:t>
            </a:r>
            <a:r>
              <a:rPr sz="2400" spc="-85" dirty="0">
                <a:latin typeface="Verdana"/>
                <a:cs typeface="Verdana"/>
              </a:rPr>
              <a:t>residual</a:t>
            </a:r>
            <a:r>
              <a:rPr sz="2400" spc="-170" dirty="0">
                <a:latin typeface="Verdana"/>
                <a:cs typeface="Verdana"/>
              </a:rPr>
              <a:t> </a:t>
            </a:r>
            <a:r>
              <a:rPr sz="2400" spc="-10" dirty="0">
                <a:latin typeface="Verdana"/>
                <a:cs typeface="Verdana"/>
              </a:rPr>
              <a:t>component</a:t>
            </a:r>
            <a:endParaRPr sz="2400">
              <a:latin typeface="Verdana"/>
              <a:cs typeface="Verdana"/>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2435225">
              <a:lnSpc>
                <a:spcPct val="100000"/>
              </a:lnSpc>
              <a:spcBef>
                <a:spcPts val="100"/>
              </a:spcBef>
            </a:pPr>
            <a:r>
              <a:rPr sz="4000" spc="-525" dirty="0"/>
              <a:t>Time</a:t>
            </a:r>
            <a:r>
              <a:rPr sz="4000" spc="-240" dirty="0"/>
              <a:t> </a:t>
            </a:r>
            <a:r>
              <a:rPr sz="4000" spc="-430" dirty="0"/>
              <a:t>series</a:t>
            </a:r>
            <a:r>
              <a:rPr sz="4000" spc="-235" dirty="0"/>
              <a:t> </a:t>
            </a:r>
            <a:r>
              <a:rPr sz="4000" spc="-330" dirty="0"/>
              <a:t>components</a:t>
            </a:r>
            <a:endParaRPr sz="4000"/>
          </a:p>
        </p:txBody>
      </p:sp>
      <p:pic>
        <p:nvPicPr>
          <p:cNvPr id="4" name="object 4"/>
          <p:cNvPicPr/>
          <p:nvPr/>
        </p:nvPicPr>
        <p:blipFill>
          <a:blip r:embed="rId2" cstate="print"/>
          <a:stretch>
            <a:fillRect/>
          </a:stretch>
        </p:blipFill>
        <p:spPr>
          <a:xfrm>
            <a:off x="1289518" y="3146549"/>
            <a:ext cx="9381313" cy="3006103"/>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pc="-25" dirty="0"/>
              <a:t>3</a:t>
            </a:fld>
            <a:endParaRPr spc="-25" dirty="0"/>
          </a:p>
        </p:txBody>
      </p:sp>
      <p:sp>
        <p:nvSpPr>
          <p:cNvPr id="7" name="TextBox 6">
            <a:extLst>
              <a:ext uri="{FF2B5EF4-FFF2-40B4-BE49-F238E27FC236}">
                <a16:creationId xmlns:a16="http://schemas.microsoft.com/office/drawing/2014/main" id="{4E1E2821-4B0E-49E7-B0B0-FC84CC79020D}"/>
              </a:ext>
            </a:extLst>
          </p:cNvPr>
          <p:cNvSpPr txBox="1"/>
          <p:nvPr/>
        </p:nvSpPr>
        <p:spPr>
          <a:xfrm>
            <a:off x="3047134" y="2514600"/>
            <a:ext cx="6094268" cy="369332"/>
          </a:xfrm>
          <a:prstGeom prst="rect">
            <a:avLst/>
          </a:prstGeom>
          <a:noFill/>
        </p:spPr>
        <p:txBody>
          <a:bodyPr wrap="square">
            <a:spAutoFit/>
          </a:bodyPr>
          <a:lstStyle/>
          <a:p>
            <a:r>
              <a:rPr lang="fr-FR" sz="1800" spc="-210" dirty="0">
                <a:latin typeface="Verdana"/>
                <a:cs typeface="Verdana"/>
              </a:rPr>
              <a:t>y(t)</a:t>
            </a:r>
            <a:r>
              <a:rPr lang="fr-FR" sz="1800" spc="-190" dirty="0">
                <a:latin typeface="Verdana"/>
                <a:cs typeface="Verdana"/>
              </a:rPr>
              <a:t> </a:t>
            </a:r>
            <a:r>
              <a:rPr lang="fr-FR" spc="-595" dirty="0">
                <a:latin typeface="Verdana"/>
                <a:cs typeface="Verdana"/>
              </a:rPr>
              <a:t>                    -&gt;                         </a:t>
            </a:r>
            <a:r>
              <a:rPr lang="fr-FR" sz="1800" spc="-120" dirty="0">
                <a:latin typeface="Verdana"/>
                <a:cs typeface="Verdana"/>
              </a:rPr>
              <a:t>trend(t)</a:t>
            </a:r>
            <a:r>
              <a:rPr lang="fr-FR" sz="1800" spc="-190" dirty="0">
                <a:latin typeface="Verdana"/>
                <a:cs typeface="Verdana"/>
              </a:rPr>
              <a:t> ,      </a:t>
            </a:r>
            <a:r>
              <a:rPr lang="fr-FR" sz="1800" spc="-95" dirty="0" err="1">
                <a:latin typeface="Verdana"/>
                <a:cs typeface="Verdana"/>
              </a:rPr>
              <a:t>seasonal</a:t>
            </a:r>
            <a:r>
              <a:rPr lang="fr-FR" sz="1800" spc="-95" dirty="0">
                <a:latin typeface="Verdana"/>
                <a:cs typeface="Verdana"/>
              </a:rPr>
              <a:t>(t)</a:t>
            </a:r>
            <a:r>
              <a:rPr lang="fr-FR" sz="1800" spc="-185" dirty="0">
                <a:latin typeface="Verdana"/>
                <a:cs typeface="Verdana"/>
              </a:rPr>
              <a:t> </a:t>
            </a:r>
            <a:r>
              <a:rPr lang="fr-FR" sz="1800" spc="-595" dirty="0">
                <a:latin typeface="Verdana"/>
                <a:cs typeface="Verdana"/>
              </a:rPr>
              <a:t>,                                                      </a:t>
            </a:r>
            <a:r>
              <a:rPr lang="fr-FR" sz="1800" spc="-110" dirty="0" err="1">
                <a:latin typeface="Verdana"/>
                <a:cs typeface="Verdana"/>
              </a:rPr>
              <a:t>residual</a:t>
            </a:r>
            <a:r>
              <a:rPr lang="fr-FR" sz="1800" spc="-110" dirty="0">
                <a:latin typeface="Verdana"/>
                <a:cs typeface="Verdana"/>
              </a:rPr>
              <a:t>(t)</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097654">
              <a:lnSpc>
                <a:spcPct val="100000"/>
              </a:lnSpc>
              <a:spcBef>
                <a:spcPts val="100"/>
              </a:spcBef>
            </a:pPr>
            <a:r>
              <a:rPr sz="4000" spc="-370" dirty="0"/>
              <a:t>Motivation</a:t>
            </a:r>
            <a:endParaRPr sz="4000"/>
          </a:p>
        </p:txBody>
      </p:sp>
      <p:sp>
        <p:nvSpPr>
          <p:cNvPr id="3" name="object 3"/>
          <p:cNvSpPr txBox="1"/>
          <p:nvPr/>
        </p:nvSpPr>
        <p:spPr>
          <a:xfrm>
            <a:off x="596900" y="1700276"/>
            <a:ext cx="5335905" cy="845819"/>
          </a:xfrm>
          <a:prstGeom prst="rect">
            <a:avLst/>
          </a:prstGeom>
        </p:spPr>
        <p:txBody>
          <a:bodyPr vert="horz" wrap="square" lIns="0" tIns="13970" rIns="0" bIns="0" rtlCol="0">
            <a:spAutoFit/>
          </a:bodyPr>
          <a:lstStyle/>
          <a:p>
            <a:pPr marL="298450" marR="5080" indent="-285750">
              <a:lnSpc>
                <a:spcPct val="99400"/>
              </a:lnSpc>
              <a:spcBef>
                <a:spcPts val="110"/>
              </a:spcBef>
              <a:buFont typeface="Arial MT"/>
              <a:buChar char="•"/>
              <a:tabLst>
                <a:tab pos="298450" algn="l"/>
              </a:tabLst>
            </a:pPr>
            <a:r>
              <a:rPr sz="1800" dirty="0">
                <a:latin typeface="Verdana"/>
                <a:cs typeface="Verdana"/>
              </a:rPr>
              <a:t>We</a:t>
            </a:r>
            <a:r>
              <a:rPr sz="1800" spc="-110" dirty="0">
                <a:latin typeface="Verdana"/>
                <a:cs typeface="Verdana"/>
              </a:rPr>
              <a:t> will </a:t>
            </a:r>
            <a:r>
              <a:rPr sz="1800" dirty="0">
                <a:latin typeface="Verdana"/>
                <a:cs typeface="Verdana"/>
              </a:rPr>
              <a:t>want</a:t>
            </a:r>
            <a:r>
              <a:rPr sz="1800" spc="-105" dirty="0">
                <a:latin typeface="Verdana"/>
                <a:cs typeface="Verdana"/>
              </a:rPr>
              <a:t> </a:t>
            </a:r>
            <a:r>
              <a:rPr sz="1800" spc="-10" dirty="0">
                <a:latin typeface="Verdana"/>
                <a:cs typeface="Verdana"/>
              </a:rPr>
              <a:t>to</a:t>
            </a:r>
            <a:r>
              <a:rPr sz="1800" spc="-120" dirty="0">
                <a:latin typeface="Verdana"/>
                <a:cs typeface="Verdana"/>
              </a:rPr>
              <a:t> </a:t>
            </a:r>
            <a:r>
              <a:rPr sz="1800" spc="-50" dirty="0">
                <a:latin typeface="Verdana"/>
                <a:cs typeface="Verdana"/>
              </a:rPr>
              <a:t>show</a:t>
            </a:r>
            <a:r>
              <a:rPr sz="1800" spc="-110" dirty="0">
                <a:latin typeface="Verdana"/>
                <a:cs typeface="Verdana"/>
              </a:rPr>
              <a:t> </a:t>
            </a:r>
            <a:r>
              <a:rPr sz="1800" dirty="0">
                <a:latin typeface="Verdana"/>
                <a:cs typeface="Verdana"/>
              </a:rPr>
              <a:t>how</a:t>
            </a:r>
            <a:r>
              <a:rPr sz="1800" spc="-105" dirty="0">
                <a:latin typeface="Verdana"/>
                <a:cs typeface="Verdana"/>
              </a:rPr>
              <a:t> </a:t>
            </a:r>
            <a:r>
              <a:rPr sz="1800" spc="-75" dirty="0">
                <a:latin typeface="Verdana"/>
                <a:cs typeface="Verdana"/>
              </a:rPr>
              <a:t>tools</a:t>
            </a:r>
            <a:r>
              <a:rPr sz="1800" spc="-110" dirty="0">
                <a:latin typeface="Verdana"/>
                <a:cs typeface="Verdana"/>
              </a:rPr>
              <a:t> </a:t>
            </a:r>
            <a:r>
              <a:rPr sz="1800" spc="50" dirty="0">
                <a:latin typeface="Verdana"/>
                <a:cs typeface="Verdana"/>
              </a:rPr>
              <a:t>we</a:t>
            </a:r>
            <a:r>
              <a:rPr sz="1800" spc="-110" dirty="0">
                <a:latin typeface="Verdana"/>
                <a:cs typeface="Verdana"/>
              </a:rPr>
              <a:t> </a:t>
            </a:r>
            <a:r>
              <a:rPr sz="1800" spc="-10" dirty="0">
                <a:latin typeface="Verdana"/>
                <a:cs typeface="Verdana"/>
              </a:rPr>
              <a:t>introduce </a:t>
            </a:r>
            <a:r>
              <a:rPr sz="1800" spc="-50" dirty="0">
                <a:latin typeface="Verdana"/>
                <a:cs typeface="Verdana"/>
              </a:rPr>
              <a:t>later</a:t>
            </a:r>
            <a:r>
              <a:rPr sz="1800" spc="-105" dirty="0">
                <a:latin typeface="Verdana"/>
                <a:cs typeface="Verdana"/>
              </a:rPr>
              <a:t> </a:t>
            </a:r>
            <a:r>
              <a:rPr sz="1800" spc="-80" dirty="0">
                <a:latin typeface="Verdana"/>
                <a:cs typeface="Verdana"/>
              </a:rPr>
              <a:t>(e.g.,</a:t>
            </a:r>
            <a:r>
              <a:rPr sz="1800" spc="-100" dirty="0">
                <a:latin typeface="Verdana"/>
                <a:cs typeface="Verdana"/>
              </a:rPr>
              <a:t> </a:t>
            </a:r>
            <a:r>
              <a:rPr sz="1800" dirty="0">
                <a:latin typeface="Verdana"/>
                <a:cs typeface="Verdana"/>
              </a:rPr>
              <a:t>lag</a:t>
            </a:r>
            <a:r>
              <a:rPr sz="1800" spc="-100" dirty="0">
                <a:latin typeface="Verdana"/>
                <a:cs typeface="Verdana"/>
              </a:rPr>
              <a:t> </a:t>
            </a:r>
            <a:r>
              <a:rPr sz="1800" spc="-85" dirty="0">
                <a:latin typeface="Verdana"/>
                <a:cs typeface="Verdana"/>
              </a:rPr>
              <a:t>plots,</a:t>
            </a:r>
            <a:r>
              <a:rPr sz="1800" spc="-100" dirty="0">
                <a:latin typeface="Verdana"/>
                <a:cs typeface="Verdana"/>
              </a:rPr>
              <a:t> </a:t>
            </a:r>
            <a:r>
              <a:rPr sz="1800" spc="-30" dirty="0">
                <a:latin typeface="Verdana"/>
                <a:cs typeface="Verdana"/>
              </a:rPr>
              <a:t>correlation</a:t>
            </a:r>
            <a:r>
              <a:rPr sz="1800" spc="-100" dirty="0">
                <a:latin typeface="Verdana"/>
                <a:cs typeface="Verdana"/>
              </a:rPr>
              <a:t> </a:t>
            </a:r>
            <a:r>
              <a:rPr sz="1800" spc="-10" dirty="0">
                <a:latin typeface="Verdana"/>
                <a:cs typeface="Verdana"/>
              </a:rPr>
              <a:t>functions) </a:t>
            </a:r>
            <a:r>
              <a:rPr sz="1800" dirty="0">
                <a:latin typeface="Verdana"/>
                <a:cs typeface="Verdana"/>
              </a:rPr>
              <a:t>behave</a:t>
            </a:r>
            <a:r>
              <a:rPr sz="1800" spc="-75" dirty="0">
                <a:latin typeface="Verdana"/>
                <a:cs typeface="Verdana"/>
              </a:rPr>
              <a:t> </a:t>
            </a:r>
            <a:r>
              <a:rPr sz="1800" spc="-80" dirty="0">
                <a:latin typeface="Verdana"/>
                <a:cs typeface="Verdana"/>
              </a:rPr>
              <a:t>for </a:t>
            </a:r>
            <a:r>
              <a:rPr sz="1800" spc="-60" dirty="0">
                <a:latin typeface="Verdana"/>
                <a:cs typeface="Verdana"/>
              </a:rPr>
              <a:t>time</a:t>
            </a:r>
            <a:r>
              <a:rPr sz="1800" spc="-70" dirty="0">
                <a:latin typeface="Verdana"/>
                <a:cs typeface="Verdana"/>
              </a:rPr>
              <a:t> </a:t>
            </a:r>
            <a:r>
              <a:rPr sz="1800" spc="-114" dirty="0">
                <a:latin typeface="Verdana"/>
                <a:cs typeface="Verdana"/>
              </a:rPr>
              <a:t>series</a:t>
            </a:r>
            <a:r>
              <a:rPr sz="1800" spc="-80" dirty="0">
                <a:latin typeface="Verdana"/>
                <a:cs typeface="Verdana"/>
              </a:rPr>
              <a:t> </a:t>
            </a:r>
            <a:r>
              <a:rPr sz="1800" spc="-70" dirty="0">
                <a:latin typeface="Verdana"/>
                <a:cs typeface="Verdana"/>
              </a:rPr>
              <a:t>with </a:t>
            </a:r>
            <a:r>
              <a:rPr sz="1800" spc="-75" dirty="0">
                <a:latin typeface="Verdana"/>
                <a:cs typeface="Verdana"/>
              </a:rPr>
              <a:t>various </a:t>
            </a:r>
            <a:r>
              <a:rPr sz="1800" spc="-45" dirty="0">
                <a:latin typeface="Verdana"/>
                <a:cs typeface="Verdana"/>
              </a:rPr>
              <a:t>properties.</a:t>
            </a:r>
            <a:endParaRPr sz="1800">
              <a:latin typeface="Verdana"/>
              <a:cs typeface="Verdana"/>
            </a:endParaRPr>
          </a:p>
        </p:txBody>
      </p:sp>
      <p:sp>
        <p:nvSpPr>
          <p:cNvPr id="4" name="object 4"/>
          <p:cNvSpPr txBox="1"/>
          <p:nvPr/>
        </p:nvSpPr>
        <p:spPr>
          <a:xfrm>
            <a:off x="596900" y="2791459"/>
            <a:ext cx="5880100" cy="1402050"/>
          </a:xfrm>
          <a:prstGeom prst="rect">
            <a:avLst/>
          </a:prstGeom>
        </p:spPr>
        <p:txBody>
          <a:bodyPr vert="horz" wrap="square" lIns="0" tIns="6350" rIns="0" bIns="0" rtlCol="0">
            <a:spAutoFit/>
          </a:bodyPr>
          <a:lstStyle/>
          <a:p>
            <a:pPr marL="298450" marR="5080" indent="-285750">
              <a:lnSpc>
                <a:spcPct val="102200"/>
              </a:lnSpc>
              <a:spcBef>
                <a:spcPts val="50"/>
              </a:spcBef>
              <a:buFont typeface="Arial MT"/>
              <a:buChar char="•"/>
              <a:tabLst>
                <a:tab pos="298450" algn="l"/>
              </a:tabLst>
            </a:pPr>
            <a:r>
              <a:rPr sz="1800" spc="-85" dirty="0">
                <a:latin typeface="Verdana"/>
                <a:cs typeface="Verdana"/>
              </a:rPr>
              <a:t>Two</a:t>
            </a:r>
            <a:r>
              <a:rPr sz="1800" spc="-90" dirty="0">
                <a:latin typeface="Verdana"/>
                <a:cs typeface="Verdana"/>
              </a:rPr>
              <a:t> </a:t>
            </a:r>
            <a:r>
              <a:rPr sz="1800" spc="-55" dirty="0">
                <a:latin typeface="Verdana"/>
                <a:cs typeface="Verdana"/>
              </a:rPr>
              <a:t>properties</a:t>
            </a:r>
            <a:r>
              <a:rPr sz="1800" spc="-80" dirty="0">
                <a:latin typeface="Verdana"/>
                <a:cs typeface="Verdana"/>
              </a:rPr>
              <a:t> </a:t>
            </a:r>
            <a:r>
              <a:rPr sz="1800" dirty="0">
                <a:latin typeface="Verdana"/>
                <a:cs typeface="Verdana"/>
              </a:rPr>
              <a:t>already</a:t>
            </a:r>
            <a:r>
              <a:rPr sz="1800" spc="-90" dirty="0">
                <a:latin typeface="Verdana"/>
                <a:cs typeface="Verdana"/>
              </a:rPr>
              <a:t> </a:t>
            </a:r>
            <a:r>
              <a:rPr sz="1800" dirty="0">
                <a:latin typeface="Verdana"/>
                <a:cs typeface="Verdana"/>
              </a:rPr>
              <a:t>covered</a:t>
            </a:r>
            <a:r>
              <a:rPr sz="1800" spc="-75" dirty="0">
                <a:latin typeface="Verdana"/>
                <a:cs typeface="Verdana"/>
              </a:rPr>
              <a:t> </a:t>
            </a:r>
            <a:r>
              <a:rPr sz="1800" spc="-25" dirty="0">
                <a:latin typeface="Verdana"/>
                <a:cs typeface="Verdana"/>
              </a:rPr>
              <a:t>so </a:t>
            </a:r>
            <a:r>
              <a:rPr sz="1800" spc="-55" dirty="0">
                <a:latin typeface="Verdana"/>
                <a:cs typeface="Verdana"/>
              </a:rPr>
              <a:t>far</a:t>
            </a:r>
            <a:r>
              <a:rPr sz="1800" spc="-135" dirty="0">
                <a:latin typeface="Verdana"/>
                <a:cs typeface="Verdana"/>
              </a:rPr>
              <a:t> </a:t>
            </a:r>
            <a:r>
              <a:rPr sz="1800" dirty="0">
                <a:latin typeface="Verdana"/>
                <a:cs typeface="Verdana"/>
              </a:rPr>
              <a:t>are</a:t>
            </a:r>
            <a:r>
              <a:rPr sz="1800" spc="-125" dirty="0">
                <a:latin typeface="Verdana"/>
                <a:cs typeface="Verdana"/>
              </a:rPr>
              <a:t> </a:t>
            </a:r>
            <a:r>
              <a:rPr sz="1800" spc="-40" dirty="0">
                <a:latin typeface="Verdana"/>
                <a:cs typeface="Verdana"/>
              </a:rPr>
              <a:t>trend</a:t>
            </a:r>
            <a:r>
              <a:rPr sz="1800" spc="-125" dirty="0">
                <a:latin typeface="Verdana"/>
                <a:cs typeface="Verdana"/>
              </a:rPr>
              <a:t> </a:t>
            </a:r>
            <a:r>
              <a:rPr sz="1800" spc="65" dirty="0">
                <a:latin typeface="Verdana"/>
                <a:cs typeface="Verdana"/>
              </a:rPr>
              <a:t>and</a:t>
            </a:r>
            <a:r>
              <a:rPr sz="1800" spc="-125" dirty="0">
                <a:latin typeface="Verdana"/>
                <a:cs typeface="Verdana"/>
              </a:rPr>
              <a:t> </a:t>
            </a:r>
            <a:r>
              <a:rPr sz="1800" spc="-10" dirty="0">
                <a:latin typeface="Verdana"/>
                <a:cs typeface="Verdana"/>
              </a:rPr>
              <a:t>seasonality.</a:t>
            </a:r>
            <a:endParaRPr sz="1800" dirty="0">
              <a:latin typeface="Verdana"/>
              <a:cs typeface="Verdana"/>
            </a:endParaRPr>
          </a:p>
          <a:p>
            <a:pPr marL="298450" marR="31750" indent="-285750">
              <a:lnSpc>
                <a:spcPct val="99400"/>
              </a:lnSpc>
              <a:spcBef>
                <a:spcPts val="2150"/>
              </a:spcBef>
              <a:buFont typeface="Arial MT"/>
              <a:buChar char="•"/>
              <a:tabLst>
                <a:tab pos="298450" algn="l"/>
              </a:tabLst>
            </a:pPr>
            <a:r>
              <a:rPr sz="1800" spc="50" dirty="0">
                <a:latin typeface="Verdana"/>
                <a:cs typeface="Verdana"/>
              </a:rPr>
              <a:t>we</a:t>
            </a:r>
            <a:r>
              <a:rPr sz="1800" spc="-110" dirty="0">
                <a:latin typeface="Verdana"/>
                <a:cs typeface="Verdana"/>
              </a:rPr>
              <a:t> </a:t>
            </a:r>
            <a:r>
              <a:rPr sz="1800" spc="-90" dirty="0">
                <a:latin typeface="Verdana"/>
                <a:cs typeface="Verdana"/>
              </a:rPr>
              <a:t>discuss</a:t>
            </a:r>
            <a:r>
              <a:rPr sz="1800" spc="-114" dirty="0">
                <a:latin typeface="Verdana"/>
                <a:cs typeface="Verdana"/>
              </a:rPr>
              <a:t> </a:t>
            </a:r>
            <a:r>
              <a:rPr sz="1800" spc="150" dirty="0">
                <a:latin typeface="Verdana"/>
                <a:cs typeface="Verdana"/>
              </a:rPr>
              <a:t>a</a:t>
            </a:r>
            <a:r>
              <a:rPr sz="1800" spc="-120" dirty="0">
                <a:latin typeface="Verdana"/>
                <a:cs typeface="Verdana"/>
              </a:rPr>
              <a:t> </a:t>
            </a:r>
            <a:r>
              <a:rPr sz="1800" dirty="0">
                <a:latin typeface="Verdana"/>
                <a:cs typeface="Verdana"/>
              </a:rPr>
              <a:t>new</a:t>
            </a:r>
            <a:r>
              <a:rPr sz="1800" spc="-110" dirty="0">
                <a:latin typeface="Verdana"/>
                <a:cs typeface="Verdana"/>
              </a:rPr>
              <a:t> </a:t>
            </a:r>
            <a:r>
              <a:rPr sz="1800" spc="-40" dirty="0">
                <a:latin typeface="Verdana"/>
                <a:cs typeface="Verdana"/>
              </a:rPr>
              <a:t>property</a:t>
            </a:r>
            <a:r>
              <a:rPr sz="1800" spc="-120" dirty="0">
                <a:latin typeface="Verdana"/>
                <a:cs typeface="Verdana"/>
              </a:rPr>
              <a:t> </a:t>
            </a:r>
            <a:r>
              <a:rPr sz="1800" spc="-20" dirty="0">
                <a:latin typeface="Verdana"/>
                <a:cs typeface="Verdana"/>
              </a:rPr>
              <a:t>that </a:t>
            </a:r>
            <a:r>
              <a:rPr sz="1800" spc="100" dirty="0">
                <a:latin typeface="Verdana"/>
                <a:cs typeface="Verdana"/>
              </a:rPr>
              <a:t>can</a:t>
            </a:r>
            <a:r>
              <a:rPr sz="1800" spc="-120" dirty="0">
                <a:latin typeface="Verdana"/>
                <a:cs typeface="Verdana"/>
              </a:rPr>
              <a:t> </a:t>
            </a:r>
            <a:r>
              <a:rPr sz="1800" spc="-10" dirty="0">
                <a:latin typeface="Verdana"/>
                <a:cs typeface="Verdana"/>
              </a:rPr>
              <a:t>characterise</a:t>
            </a:r>
            <a:r>
              <a:rPr sz="1800" spc="-114" dirty="0">
                <a:latin typeface="Verdana"/>
                <a:cs typeface="Verdana"/>
              </a:rPr>
              <a:t> </a:t>
            </a:r>
            <a:r>
              <a:rPr sz="1800" spc="-20" dirty="0">
                <a:latin typeface="Verdana"/>
                <a:cs typeface="Verdana"/>
              </a:rPr>
              <a:t>the</a:t>
            </a:r>
            <a:r>
              <a:rPr sz="1800" spc="-110" dirty="0">
                <a:latin typeface="Verdana"/>
                <a:cs typeface="Verdana"/>
              </a:rPr>
              <a:t> </a:t>
            </a:r>
            <a:r>
              <a:rPr sz="1800" spc="-20" dirty="0">
                <a:latin typeface="Verdana"/>
                <a:cs typeface="Verdana"/>
              </a:rPr>
              <a:t>behaviour</a:t>
            </a:r>
            <a:r>
              <a:rPr sz="1800" spc="-125" dirty="0">
                <a:latin typeface="Verdana"/>
                <a:cs typeface="Verdana"/>
              </a:rPr>
              <a:t> </a:t>
            </a:r>
            <a:r>
              <a:rPr sz="1800" dirty="0">
                <a:latin typeface="Verdana"/>
                <a:cs typeface="Verdana"/>
              </a:rPr>
              <a:t>of</a:t>
            </a:r>
            <a:r>
              <a:rPr sz="1800" spc="-120" dirty="0">
                <a:latin typeface="Verdana"/>
                <a:cs typeface="Verdana"/>
              </a:rPr>
              <a:t> </a:t>
            </a:r>
            <a:r>
              <a:rPr sz="1800" spc="150" dirty="0">
                <a:latin typeface="Verdana"/>
                <a:cs typeface="Verdana"/>
              </a:rPr>
              <a:t>a</a:t>
            </a:r>
            <a:r>
              <a:rPr sz="1800" spc="-125" dirty="0">
                <a:latin typeface="Verdana"/>
                <a:cs typeface="Verdana"/>
              </a:rPr>
              <a:t> </a:t>
            </a:r>
            <a:r>
              <a:rPr sz="1800" spc="-60" dirty="0">
                <a:latin typeface="Verdana"/>
                <a:cs typeface="Verdana"/>
              </a:rPr>
              <a:t>time</a:t>
            </a:r>
            <a:r>
              <a:rPr sz="1800" spc="-110" dirty="0">
                <a:latin typeface="Verdana"/>
                <a:cs typeface="Verdana"/>
              </a:rPr>
              <a:t> </a:t>
            </a:r>
            <a:r>
              <a:rPr sz="1800" spc="-120" dirty="0">
                <a:latin typeface="Verdana"/>
                <a:cs typeface="Verdana"/>
              </a:rPr>
              <a:t>series: </a:t>
            </a:r>
            <a:r>
              <a:rPr sz="1800" spc="-40" dirty="0">
                <a:latin typeface="Verdana"/>
                <a:cs typeface="Verdana"/>
              </a:rPr>
              <a:t>white</a:t>
            </a:r>
            <a:r>
              <a:rPr sz="1800" spc="-120" dirty="0">
                <a:latin typeface="Verdana"/>
                <a:cs typeface="Verdana"/>
              </a:rPr>
              <a:t> </a:t>
            </a:r>
            <a:r>
              <a:rPr sz="1800" spc="-10" dirty="0">
                <a:latin typeface="Verdana"/>
                <a:cs typeface="Verdana"/>
              </a:rPr>
              <a:t>noise.</a:t>
            </a:r>
            <a:endParaRPr sz="1800" dirty="0">
              <a:latin typeface="Verdana"/>
              <a:cs typeface="Verdana"/>
            </a:endParaRPr>
          </a:p>
        </p:txBody>
      </p:sp>
      <p:pic>
        <p:nvPicPr>
          <p:cNvPr id="5" name="object 5"/>
          <p:cNvPicPr/>
          <p:nvPr/>
        </p:nvPicPr>
        <p:blipFill>
          <a:blip r:embed="rId2" cstate="print"/>
          <a:stretch>
            <a:fillRect/>
          </a:stretch>
        </p:blipFill>
        <p:spPr>
          <a:xfrm>
            <a:off x="6726102" y="1711496"/>
            <a:ext cx="4720183" cy="3556226"/>
          </a:xfrm>
          <a:prstGeom prst="rect">
            <a:avLst/>
          </a:prstGeom>
        </p:spPr>
      </p:pic>
      <p:sp>
        <p:nvSpPr>
          <p:cNvPr id="6" name="object 6"/>
          <p:cNvSpPr txBox="1"/>
          <p:nvPr/>
        </p:nvSpPr>
        <p:spPr>
          <a:xfrm>
            <a:off x="6700945" y="2104644"/>
            <a:ext cx="121285" cy="238760"/>
          </a:xfrm>
          <a:prstGeom prst="rect">
            <a:avLst/>
          </a:prstGeom>
        </p:spPr>
        <p:txBody>
          <a:bodyPr vert="horz" wrap="square" lIns="0" tIns="12700" rIns="0" bIns="0" rtlCol="0">
            <a:spAutoFit/>
          </a:bodyPr>
          <a:lstStyle/>
          <a:p>
            <a:pPr marL="12700">
              <a:lnSpc>
                <a:spcPct val="100000"/>
              </a:lnSpc>
              <a:spcBef>
                <a:spcPts val="100"/>
              </a:spcBef>
            </a:pPr>
            <a:r>
              <a:rPr sz="1400" spc="-50" dirty="0">
                <a:latin typeface="Verdana"/>
                <a:cs typeface="Verdana"/>
              </a:rPr>
              <a:t>y</a:t>
            </a:r>
            <a:endParaRPr sz="1400">
              <a:latin typeface="Verdana"/>
              <a:cs typeface="Verdana"/>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3</a:t>
            </a:r>
          </a:p>
        </p:txBody>
      </p:sp>
      <p:sp>
        <p:nvSpPr>
          <p:cNvPr id="7" name="object 7"/>
          <p:cNvSpPr txBox="1"/>
          <p:nvPr/>
        </p:nvSpPr>
        <p:spPr>
          <a:xfrm>
            <a:off x="9069399" y="5396484"/>
            <a:ext cx="419100" cy="238760"/>
          </a:xfrm>
          <a:prstGeom prst="rect">
            <a:avLst/>
          </a:prstGeom>
        </p:spPr>
        <p:txBody>
          <a:bodyPr vert="horz" wrap="square" lIns="0" tIns="12700" rIns="0" bIns="0" rtlCol="0">
            <a:spAutoFit/>
          </a:bodyPr>
          <a:lstStyle/>
          <a:p>
            <a:pPr marL="12700">
              <a:lnSpc>
                <a:spcPct val="100000"/>
              </a:lnSpc>
              <a:spcBef>
                <a:spcPts val="100"/>
              </a:spcBef>
            </a:pPr>
            <a:r>
              <a:rPr sz="1400" spc="-75" dirty="0">
                <a:latin typeface="Verdana"/>
                <a:cs typeface="Verdana"/>
              </a:rPr>
              <a:t>Time</a:t>
            </a:r>
            <a:endParaRPr sz="1400">
              <a:latin typeface="Verdana"/>
              <a:cs typeface="Verdana"/>
            </a:endParaRPr>
          </a:p>
        </p:txBody>
      </p:sp>
      <p:sp>
        <p:nvSpPr>
          <p:cNvPr id="8" name="object 8"/>
          <p:cNvSpPr txBox="1"/>
          <p:nvPr/>
        </p:nvSpPr>
        <p:spPr>
          <a:xfrm>
            <a:off x="8594942" y="1463547"/>
            <a:ext cx="1434465" cy="269240"/>
          </a:xfrm>
          <a:prstGeom prst="rect">
            <a:avLst/>
          </a:prstGeom>
        </p:spPr>
        <p:txBody>
          <a:bodyPr vert="horz" wrap="square" lIns="0" tIns="12700" rIns="0" bIns="0" rtlCol="0">
            <a:spAutoFit/>
          </a:bodyPr>
          <a:lstStyle/>
          <a:p>
            <a:pPr marL="12700">
              <a:lnSpc>
                <a:spcPct val="100000"/>
              </a:lnSpc>
              <a:spcBef>
                <a:spcPts val="100"/>
              </a:spcBef>
            </a:pPr>
            <a:r>
              <a:rPr sz="1600" spc="-85" dirty="0">
                <a:latin typeface="Verdana"/>
                <a:cs typeface="Verdana"/>
              </a:rPr>
              <a:t>Air</a:t>
            </a:r>
            <a:r>
              <a:rPr sz="1600" spc="-120" dirty="0">
                <a:latin typeface="Verdana"/>
                <a:cs typeface="Verdana"/>
              </a:rPr>
              <a:t> </a:t>
            </a:r>
            <a:r>
              <a:rPr sz="1600" spc="-40" dirty="0">
                <a:latin typeface="Verdana"/>
                <a:cs typeface="Verdana"/>
              </a:rPr>
              <a:t>passengers</a:t>
            </a:r>
            <a:endParaRPr sz="1600">
              <a:latin typeface="Verdana"/>
              <a:cs typeface="Verdan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985260">
              <a:lnSpc>
                <a:spcPct val="100000"/>
              </a:lnSpc>
              <a:spcBef>
                <a:spcPts val="100"/>
              </a:spcBef>
            </a:pPr>
            <a:r>
              <a:rPr sz="4000" spc="-530" dirty="0"/>
              <a:t>White</a:t>
            </a:r>
            <a:r>
              <a:rPr sz="4000" spc="-200" dirty="0"/>
              <a:t> </a:t>
            </a:r>
            <a:r>
              <a:rPr sz="4000" spc="-385" dirty="0"/>
              <a:t>noise</a:t>
            </a:r>
            <a:endParaRPr sz="4000"/>
          </a:p>
        </p:txBody>
      </p:sp>
      <p:sp>
        <p:nvSpPr>
          <p:cNvPr id="3" name="object 3"/>
          <p:cNvSpPr txBox="1"/>
          <p:nvPr/>
        </p:nvSpPr>
        <p:spPr>
          <a:xfrm>
            <a:off x="584200" y="1459484"/>
            <a:ext cx="10625455" cy="565150"/>
          </a:xfrm>
          <a:prstGeom prst="rect">
            <a:avLst/>
          </a:prstGeom>
        </p:spPr>
        <p:txBody>
          <a:bodyPr vert="horz" wrap="square" lIns="0" tIns="28575" rIns="0" bIns="0" rtlCol="0">
            <a:spAutoFit/>
          </a:bodyPr>
          <a:lstStyle/>
          <a:p>
            <a:pPr marL="311150" marR="17780" indent="-285750">
              <a:lnSpc>
                <a:spcPts val="2090"/>
              </a:lnSpc>
              <a:spcBef>
                <a:spcPts val="225"/>
              </a:spcBef>
              <a:buFont typeface="Arial MT"/>
              <a:buChar char="•"/>
              <a:tabLst>
                <a:tab pos="311150" algn="l"/>
              </a:tabLst>
            </a:pPr>
            <a:r>
              <a:rPr sz="1800" spc="-60" dirty="0">
                <a:latin typeface="Verdana"/>
                <a:cs typeface="Verdana"/>
              </a:rPr>
              <a:t>Let’s</a:t>
            </a:r>
            <a:r>
              <a:rPr sz="1800" spc="-125" dirty="0">
                <a:latin typeface="Verdana"/>
                <a:cs typeface="Verdana"/>
              </a:rPr>
              <a:t> </a:t>
            </a:r>
            <a:r>
              <a:rPr sz="1800" dirty="0">
                <a:latin typeface="Verdana"/>
                <a:cs typeface="Verdana"/>
              </a:rPr>
              <a:t>generate</a:t>
            </a:r>
            <a:r>
              <a:rPr sz="1800" spc="-120" dirty="0">
                <a:latin typeface="Verdana"/>
                <a:cs typeface="Verdana"/>
              </a:rPr>
              <a:t> </a:t>
            </a:r>
            <a:r>
              <a:rPr sz="1800" spc="150" dirty="0">
                <a:latin typeface="Verdana"/>
                <a:cs typeface="Verdana"/>
              </a:rPr>
              <a:t>a</a:t>
            </a:r>
            <a:r>
              <a:rPr sz="1800" spc="-130" dirty="0">
                <a:latin typeface="Verdana"/>
                <a:cs typeface="Verdana"/>
              </a:rPr>
              <a:t> </a:t>
            </a:r>
            <a:r>
              <a:rPr sz="1800" spc="-60" dirty="0">
                <a:latin typeface="Verdana"/>
                <a:cs typeface="Verdana"/>
              </a:rPr>
              <a:t>time</a:t>
            </a:r>
            <a:r>
              <a:rPr sz="1800" spc="-120" dirty="0">
                <a:latin typeface="Verdana"/>
                <a:cs typeface="Verdana"/>
              </a:rPr>
              <a:t> </a:t>
            </a:r>
            <a:r>
              <a:rPr sz="1800" spc="-114" dirty="0">
                <a:latin typeface="Verdana"/>
                <a:cs typeface="Verdana"/>
              </a:rPr>
              <a:t>series</a:t>
            </a:r>
            <a:r>
              <a:rPr sz="1800" spc="-110" dirty="0">
                <a:latin typeface="Verdana"/>
                <a:cs typeface="Verdana"/>
              </a:rPr>
              <a:t> </a:t>
            </a:r>
            <a:r>
              <a:rPr sz="1800" dirty="0">
                <a:latin typeface="Cambria Math"/>
                <a:cs typeface="Cambria Math"/>
              </a:rPr>
              <a:t>𝑦</a:t>
            </a:r>
            <a:r>
              <a:rPr sz="1950" baseline="-14957" dirty="0">
                <a:latin typeface="Cambria Math"/>
                <a:cs typeface="Cambria Math"/>
              </a:rPr>
              <a:t>𝑡</a:t>
            </a:r>
            <a:r>
              <a:rPr sz="1950" spc="494" baseline="-14957" dirty="0">
                <a:latin typeface="Cambria Math"/>
                <a:cs typeface="Cambria Math"/>
              </a:rPr>
              <a:t> </a:t>
            </a:r>
            <a:r>
              <a:rPr sz="1800" dirty="0">
                <a:latin typeface="Verdana"/>
                <a:cs typeface="Verdana"/>
              </a:rPr>
              <a:t>by</a:t>
            </a:r>
            <a:r>
              <a:rPr sz="1800" spc="-125" dirty="0">
                <a:latin typeface="Verdana"/>
                <a:cs typeface="Verdana"/>
              </a:rPr>
              <a:t> </a:t>
            </a:r>
            <a:r>
              <a:rPr sz="1800" spc="-40" dirty="0">
                <a:latin typeface="Verdana"/>
                <a:cs typeface="Verdana"/>
              </a:rPr>
              <a:t>taking</a:t>
            </a:r>
            <a:r>
              <a:rPr sz="1800" spc="-125" dirty="0">
                <a:latin typeface="Verdana"/>
                <a:cs typeface="Verdana"/>
              </a:rPr>
              <a:t> </a:t>
            </a:r>
            <a:r>
              <a:rPr sz="1800" spc="150" dirty="0">
                <a:latin typeface="Verdana"/>
                <a:cs typeface="Verdana"/>
              </a:rPr>
              <a:t>a</a:t>
            </a:r>
            <a:r>
              <a:rPr sz="1800" spc="-130" dirty="0">
                <a:latin typeface="Verdana"/>
                <a:cs typeface="Verdana"/>
              </a:rPr>
              <a:t> </a:t>
            </a:r>
            <a:r>
              <a:rPr sz="1800" dirty="0">
                <a:latin typeface="Verdana"/>
                <a:cs typeface="Verdana"/>
              </a:rPr>
              <a:t>random</a:t>
            </a:r>
            <a:r>
              <a:rPr sz="1800" spc="-125" dirty="0">
                <a:latin typeface="Verdana"/>
                <a:cs typeface="Verdana"/>
              </a:rPr>
              <a:t> </a:t>
            </a:r>
            <a:r>
              <a:rPr sz="1800" spc="-25" dirty="0">
                <a:latin typeface="Verdana"/>
                <a:cs typeface="Verdana"/>
              </a:rPr>
              <a:t>sample</a:t>
            </a:r>
            <a:r>
              <a:rPr sz="1800" spc="-120" dirty="0">
                <a:latin typeface="Verdana"/>
                <a:cs typeface="Verdana"/>
              </a:rPr>
              <a:t> </a:t>
            </a:r>
            <a:r>
              <a:rPr sz="1800" spc="-75" dirty="0">
                <a:latin typeface="Verdana"/>
                <a:cs typeface="Verdana"/>
              </a:rPr>
              <a:t>from</a:t>
            </a:r>
            <a:r>
              <a:rPr sz="1800" spc="-120" dirty="0">
                <a:latin typeface="Verdana"/>
                <a:cs typeface="Verdana"/>
              </a:rPr>
              <a:t> </a:t>
            </a:r>
            <a:r>
              <a:rPr sz="1800" dirty="0">
                <a:latin typeface="Verdana"/>
                <a:cs typeface="Verdana"/>
              </a:rPr>
              <a:t>any</a:t>
            </a:r>
            <a:r>
              <a:rPr sz="1800" spc="-130" dirty="0">
                <a:latin typeface="Verdana"/>
                <a:cs typeface="Verdana"/>
              </a:rPr>
              <a:t> </a:t>
            </a:r>
            <a:r>
              <a:rPr sz="1800" spc="-80" dirty="0">
                <a:latin typeface="Verdana"/>
                <a:cs typeface="Verdana"/>
              </a:rPr>
              <a:t>distribution</a:t>
            </a:r>
            <a:r>
              <a:rPr sz="1800" spc="-120" dirty="0">
                <a:latin typeface="Verdana"/>
                <a:cs typeface="Verdana"/>
              </a:rPr>
              <a:t> </a:t>
            </a:r>
            <a:r>
              <a:rPr sz="1800" dirty="0">
                <a:latin typeface="Verdana"/>
                <a:cs typeface="Verdana"/>
              </a:rPr>
              <a:t>of</a:t>
            </a:r>
            <a:r>
              <a:rPr sz="1800" spc="-130" dirty="0">
                <a:latin typeface="Verdana"/>
                <a:cs typeface="Verdana"/>
              </a:rPr>
              <a:t> </a:t>
            </a:r>
            <a:r>
              <a:rPr sz="1800" spc="-60" dirty="0">
                <a:latin typeface="Verdana"/>
                <a:cs typeface="Verdana"/>
              </a:rPr>
              <a:t>our</a:t>
            </a:r>
            <a:r>
              <a:rPr sz="1800" spc="-130" dirty="0">
                <a:latin typeface="Verdana"/>
                <a:cs typeface="Verdana"/>
              </a:rPr>
              <a:t> </a:t>
            </a:r>
            <a:r>
              <a:rPr sz="1800" spc="55" dirty="0">
                <a:latin typeface="Verdana"/>
                <a:cs typeface="Verdana"/>
              </a:rPr>
              <a:t>choice </a:t>
            </a:r>
            <a:r>
              <a:rPr sz="1800" spc="-75" dirty="0">
                <a:latin typeface="Verdana"/>
                <a:cs typeface="Verdana"/>
              </a:rPr>
              <a:t>(e.g.,</a:t>
            </a:r>
            <a:r>
              <a:rPr sz="1800" spc="-100" dirty="0">
                <a:latin typeface="Verdana"/>
                <a:cs typeface="Verdana"/>
              </a:rPr>
              <a:t> </a:t>
            </a:r>
            <a:r>
              <a:rPr sz="1800" spc="-45" dirty="0">
                <a:latin typeface="Verdana"/>
                <a:cs typeface="Verdana"/>
              </a:rPr>
              <a:t>Normal</a:t>
            </a:r>
            <a:r>
              <a:rPr sz="1800" spc="-100" dirty="0">
                <a:latin typeface="Verdana"/>
                <a:cs typeface="Verdana"/>
              </a:rPr>
              <a:t> </a:t>
            </a:r>
            <a:r>
              <a:rPr sz="1800" spc="-80" dirty="0">
                <a:latin typeface="Verdana"/>
                <a:cs typeface="Verdana"/>
              </a:rPr>
              <a:t>distribution</a:t>
            </a:r>
            <a:r>
              <a:rPr sz="1800" spc="-95" dirty="0">
                <a:latin typeface="Verdana"/>
                <a:cs typeface="Verdana"/>
              </a:rPr>
              <a:t> </a:t>
            </a:r>
            <a:r>
              <a:rPr sz="1800" spc="-70" dirty="0">
                <a:latin typeface="Verdana"/>
                <a:cs typeface="Verdana"/>
              </a:rPr>
              <a:t>with</a:t>
            </a:r>
            <a:r>
              <a:rPr sz="1800" spc="-95" dirty="0">
                <a:latin typeface="Verdana"/>
                <a:cs typeface="Verdana"/>
              </a:rPr>
              <a:t> </a:t>
            </a:r>
            <a:r>
              <a:rPr sz="1800" spc="-65" dirty="0">
                <a:latin typeface="Verdana"/>
                <a:cs typeface="Verdana"/>
              </a:rPr>
              <a:t>zero</a:t>
            </a:r>
            <a:r>
              <a:rPr sz="1800" spc="-105" dirty="0">
                <a:latin typeface="Verdana"/>
                <a:cs typeface="Verdana"/>
              </a:rPr>
              <a:t> </a:t>
            </a:r>
            <a:r>
              <a:rPr sz="1800" dirty="0">
                <a:latin typeface="Verdana"/>
                <a:cs typeface="Verdana"/>
              </a:rPr>
              <a:t>mean</a:t>
            </a:r>
            <a:r>
              <a:rPr sz="1800" spc="-95" dirty="0">
                <a:latin typeface="Verdana"/>
                <a:cs typeface="Verdana"/>
              </a:rPr>
              <a:t> </a:t>
            </a:r>
            <a:r>
              <a:rPr sz="1800" spc="65" dirty="0">
                <a:latin typeface="Verdana"/>
                <a:cs typeface="Verdana"/>
              </a:rPr>
              <a:t>and</a:t>
            </a:r>
            <a:r>
              <a:rPr sz="1800" spc="-95" dirty="0">
                <a:latin typeface="Verdana"/>
                <a:cs typeface="Verdana"/>
              </a:rPr>
              <a:t> </a:t>
            </a:r>
            <a:r>
              <a:rPr sz="1800" spc="-85" dirty="0">
                <a:latin typeface="Verdana"/>
                <a:cs typeface="Verdana"/>
              </a:rPr>
              <a:t>unit</a:t>
            </a:r>
            <a:r>
              <a:rPr sz="1800" spc="-100" dirty="0">
                <a:latin typeface="Verdana"/>
                <a:cs typeface="Verdana"/>
              </a:rPr>
              <a:t> </a:t>
            </a:r>
            <a:r>
              <a:rPr sz="1800" dirty="0">
                <a:latin typeface="Verdana"/>
                <a:cs typeface="Verdana"/>
              </a:rPr>
              <a:t>variance</a:t>
            </a:r>
            <a:r>
              <a:rPr sz="1800" spc="-95" dirty="0">
                <a:latin typeface="Verdana"/>
                <a:cs typeface="Verdana"/>
              </a:rPr>
              <a:t> </a:t>
            </a:r>
            <a:r>
              <a:rPr sz="1800" dirty="0">
                <a:latin typeface="Verdana"/>
                <a:cs typeface="Verdana"/>
              </a:rPr>
              <a:t>aka</a:t>
            </a:r>
            <a:r>
              <a:rPr sz="1800" spc="-105" dirty="0">
                <a:latin typeface="Verdana"/>
                <a:cs typeface="Verdana"/>
              </a:rPr>
              <a:t> </a:t>
            </a:r>
            <a:r>
              <a:rPr sz="1800" spc="-25" dirty="0">
                <a:latin typeface="Cambria Math"/>
                <a:cs typeface="Cambria Math"/>
              </a:rPr>
              <a:t>𝑁(0,1)</a:t>
            </a:r>
            <a:r>
              <a:rPr sz="1800" spc="-25" dirty="0">
                <a:latin typeface="Verdana"/>
                <a:cs typeface="Verdana"/>
              </a:rPr>
              <a:t>)</a:t>
            </a:r>
            <a:r>
              <a:rPr sz="1800" spc="-100" dirty="0">
                <a:latin typeface="Verdana"/>
                <a:cs typeface="Verdana"/>
              </a:rPr>
              <a:t> </a:t>
            </a:r>
            <a:r>
              <a:rPr sz="1800" dirty="0">
                <a:latin typeface="Verdana"/>
                <a:cs typeface="Verdana"/>
              </a:rPr>
              <a:t>at</a:t>
            </a:r>
            <a:r>
              <a:rPr sz="1800" spc="-95" dirty="0">
                <a:latin typeface="Verdana"/>
                <a:cs typeface="Verdana"/>
              </a:rPr>
              <a:t> </a:t>
            </a:r>
            <a:r>
              <a:rPr sz="1800" spc="100" dirty="0">
                <a:latin typeface="Verdana"/>
                <a:cs typeface="Verdana"/>
              </a:rPr>
              <a:t>each</a:t>
            </a:r>
            <a:r>
              <a:rPr sz="1800" spc="-95" dirty="0">
                <a:latin typeface="Verdana"/>
                <a:cs typeface="Verdana"/>
              </a:rPr>
              <a:t> </a:t>
            </a:r>
            <a:r>
              <a:rPr sz="1800" spc="-65" dirty="0">
                <a:latin typeface="Verdana"/>
                <a:cs typeface="Verdana"/>
              </a:rPr>
              <a:t>time</a:t>
            </a:r>
            <a:r>
              <a:rPr sz="1800" spc="-95" dirty="0">
                <a:latin typeface="Verdana"/>
                <a:cs typeface="Verdana"/>
              </a:rPr>
              <a:t> </a:t>
            </a:r>
            <a:r>
              <a:rPr sz="1800" spc="-40" dirty="0">
                <a:latin typeface="Verdana"/>
                <a:cs typeface="Verdana"/>
              </a:rPr>
              <a:t>step</a:t>
            </a:r>
            <a:r>
              <a:rPr sz="1800" spc="-110" dirty="0">
                <a:latin typeface="Verdana"/>
                <a:cs typeface="Verdana"/>
              </a:rPr>
              <a:t> </a:t>
            </a:r>
            <a:r>
              <a:rPr sz="1800" dirty="0">
                <a:latin typeface="Cambria Math"/>
                <a:cs typeface="Cambria Math"/>
              </a:rPr>
              <a:t>𝑡</a:t>
            </a:r>
            <a:r>
              <a:rPr sz="1800" spc="85" dirty="0">
                <a:latin typeface="Cambria Math"/>
                <a:cs typeface="Cambria Math"/>
              </a:rPr>
              <a:t> </a:t>
            </a:r>
            <a:r>
              <a:rPr sz="1800" spc="-50" dirty="0">
                <a:latin typeface="Verdana"/>
                <a:cs typeface="Verdana"/>
              </a:rPr>
              <a:t>.</a:t>
            </a:r>
            <a:endParaRPr sz="1800">
              <a:latin typeface="Verdana"/>
              <a:cs typeface="Verdana"/>
            </a:endParaRPr>
          </a:p>
        </p:txBody>
      </p:sp>
      <p:pic>
        <p:nvPicPr>
          <p:cNvPr id="4" name="object 4"/>
          <p:cNvPicPr/>
          <p:nvPr/>
        </p:nvPicPr>
        <p:blipFill>
          <a:blip r:embed="rId2" cstate="print"/>
          <a:stretch>
            <a:fillRect/>
          </a:stretch>
        </p:blipFill>
        <p:spPr>
          <a:xfrm>
            <a:off x="1835633" y="2846120"/>
            <a:ext cx="8566666" cy="1469883"/>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985260">
              <a:lnSpc>
                <a:spcPct val="100000"/>
              </a:lnSpc>
              <a:spcBef>
                <a:spcPts val="100"/>
              </a:spcBef>
            </a:pPr>
            <a:r>
              <a:rPr sz="4000" spc="-530" dirty="0"/>
              <a:t>White</a:t>
            </a:r>
            <a:r>
              <a:rPr sz="4000" spc="-200" dirty="0"/>
              <a:t> </a:t>
            </a:r>
            <a:r>
              <a:rPr sz="4000" spc="-385" dirty="0"/>
              <a:t>noise</a:t>
            </a:r>
            <a:endParaRPr sz="4000"/>
          </a:p>
        </p:txBody>
      </p:sp>
      <p:sp>
        <p:nvSpPr>
          <p:cNvPr id="3" name="object 3"/>
          <p:cNvSpPr txBox="1"/>
          <p:nvPr/>
        </p:nvSpPr>
        <p:spPr>
          <a:xfrm>
            <a:off x="558800" y="1459484"/>
            <a:ext cx="10663555" cy="1391285"/>
          </a:xfrm>
          <a:prstGeom prst="rect">
            <a:avLst/>
          </a:prstGeom>
        </p:spPr>
        <p:txBody>
          <a:bodyPr vert="horz" wrap="square" lIns="0" tIns="28575" rIns="0" bIns="0" rtlCol="0">
            <a:spAutoFit/>
          </a:bodyPr>
          <a:lstStyle/>
          <a:p>
            <a:pPr marL="336550" marR="30480" indent="-285750">
              <a:lnSpc>
                <a:spcPts val="2090"/>
              </a:lnSpc>
              <a:spcBef>
                <a:spcPts val="225"/>
              </a:spcBef>
              <a:buFont typeface="Arial MT"/>
              <a:buChar char="•"/>
              <a:tabLst>
                <a:tab pos="336550" algn="l"/>
              </a:tabLst>
            </a:pPr>
            <a:r>
              <a:rPr sz="1800" spc="-60" dirty="0">
                <a:latin typeface="Verdana"/>
                <a:cs typeface="Verdana"/>
              </a:rPr>
              <a:t>Let’s</a:t>
            </a:r>
            <a:r>
              <a:rPr sz="1800" spc="-125" dirty="0">
                <a:latin typeface="Verdana"/>
                <a:cs typeface="Verdana"/>
              </a:rPr>
              <a:t> </a:t>
            </a:r>
            <a:r>
              <a:rPr sz="1800" dirty="0">
                <a:latin typeface="Verdana"/>
                <a:cs typeface="Verdana"/>
              </a:rPr>
              <a:t>generate</a:t>
            </a:r>
            <a:r>
              <a:rPr sz="1800" spc="-120" dirty="0">
                <a:latin typeface="Verdana"/>
                <a:cs typeface="Verdana"/>
              </a:rPr>
              <a:t> </a:t>
            </a:r>
            <a:r>
              <a:rPr sz="1800" spc="150" dirty="0">
                <a:latin typeface="Verdana"/>
                <a:cs typeface="Verdana"/>
              </a:rPr>
              <a:t>a</a:t>
            </a:r>
            <a:r>
              <a:rPr sz="1800" spc="-130" dirty="0">
                <a:latin typeface="Verdana"/>
                <a:cs typeface="Verdana"/>
              </a:rPr>
              <a:t> </a:t>
            </a:r>
            <a:r>
              <a:rPr sz="1800" spc="-60" dirty="0">
                <a:latin typeface="Verdana"/>
                <a:cs typeface="Verdana"/>
              </a:rPr>
              <a:t>time</a:t>
            </a:r>
            <a:r>
              <a:rPr sz="1800" spc="-120" dirty="0">
                <a:latin typeface="Verdana"/>
                <a:cs typeface="Verdana"/>
              </a:rPr>
              <a:t> </a:t>
            </a:r>
            <a:r>
              <a:rPr sz="1800" spc="-114" dirty="0">
                <a:latin typeface="Verdana"/>
                <a:cs typeface="Verdana"/>
              </a:rPr>
              <a:t>series</a:t>
            </a:r>
            <a:r>
              <a:rPr sz="1800" spc="-110" dirty="0">
                <a:latin typeface="Verdana"/>
                <a:cs typeface="Verdana"/>
              </a:rPr>
              <a:t> </a:t>
            </a:r>
            <a:r>
              <a:rPr sz="1800" dirty="0">
                <a:latin typeface="Cambria Math"/>
                <a:cs typeface="Cambria Math"/>
              </a:rPr>
              <a:t>𝑦</a:t>
            </a:r>
            <a:r>
              <a:rPr sz="1950" baseline="-14957" dirty="0">
                <a:latin typeface="Cambria Math"/>
                <a:cs typeface="Cambria Math"/>
              </a:rPr>
              <a:t>𝑡</a:t>
            </a:r>
            <a:r>
              <a:rPr sz="1950" spc="494" baseline="-14957" dirty="0">
                <a:latin typeface="Cambria Math"/>
                <a:cs typeface="Cambria Math"/>
              </a:rPr>
              <a:t> </a:t>
            </a:r>
            <a:r>
              <a:rPr sz="1800" dirty="0">
                <a:latin typeface="Verdana"/>
                <a:cs typeface="Verdana"/>
              </a:rPr>
              <a:t>by</a:t>
            </a:r>
            <a:r>
              <a:rPr sz="1800" spc="-125" dirty="0">
                <a:latin typeface="Verdana"/>
                <a:cs typeface="Verdana"/>
              </a:rPr>
              <a:t> </a:t>
            </a:r>
            <a:r>
              <a:rPr sz="1800" spc="-40" dirty="0">
                <a:latin typeface="Verdana"/>
                <a:cs typeface="Verdana"/>
              </a:rPr>
              <a:t>taking</a:t>
            </a:r>
            <a:r>
              <a:rPr sz="1800" spc="-125" dirty="0">
                <a:latin typeface="Verdana"/>
                <a:cs typeface="Verdana"/>
              </a:rPr>
              <a:t> </a:t>
            </a:r>
            <a:r>
              <a:rPr sz="1800" spc="150" dirty="0">
                <a:latin typeface="Verdana"/>
                <a:cs typeface="Verdana"/>
              </a:rPr>
              <a:t>a</a:t>
            </a:r>
            <a:r>
              <a:rPr sz="1800" spc="-130" dirty="0">
                <a:latin typeface="Verdana"/>
                <a:cs typeface="Verdana"/>
              </a:rPr>
              <a:t> </a:t>
            </a:r>
            <a:r>
              <a:rPr sz="1800" dirty="0">
                <a:latin typeface="Verdana"/>
                <a:cs typeface="Verdana"/>
              </a:rPr>
              <a:t>random</a:t>
            </a:r>
            <a:r>
              <a:rPr sz="1800" spc="-125" dirty="0">
                <a:latin typeface="Verdana"/>
                <a:cs typeface="Verdana"/>
              </a:rPr>
              <a:t> </a:t>
            </a:r>
            <a:r>
              <a:rPr sz="1800" spc="-25" dirty="0">
                <a:latin typeface="Verdana"/>
                <a:cs typeface="Verdana"/>
              </a:rPr>
              <a:t>sample</a:t>
            </a:r>
            <a:r>
              <a:rPr sz="1800" spc="-120" dirty="0">
                <a:latin typeface="Verdana"/>
                <a:cs typeface="Verdana"/>
              </a:rPr>
              <a:t> </a:t>
            </a:r>
            <a:r>
              <a:rPr sz="1800" spc="-75" dirty="0">
                <a:latin typeface="Verdana"/>
                <a:cs typeface="Verdana"/>
              </a:rPr>
              <a:t>from</a:t>
            </a:r>
            <a:r>
              <a:rPr sz="1800" spc="-120" dirty="0">
                <a:latin typeface="Verdana"/>
                <a:cs typeface="Verdana"/>
              </a:rPr>
              <a:t> </a:t>
            </a:r>
            <a:r>
              <a:rPr sz="1800" dirty="0">
                <a:latin typeface="Verdana"/>
                <a:cs typeface="Verdana"/>
              </a:rPr>
              <a:t>any</a:t>
            </a:r>
            <a:r>
              <a:rPr sz="1800" spc="-130" dirty="0">
                <a:latin typeface="Verdana"/>
                <a:cs typeface="Verdana"/>
              </a:rPr>
              <a:t> </a:t>
            </a:r>
            <a:r>
              <a:rPr sz="1800" spc="-80" dirty="0">
                <a:latin typeface="Verdana"/>
                <a:cs typeface="Verdana"/>
              </a:rPr>
              <a:t>distribution</a:t>
            </a:r>
            <a:r>
              <a:rPr sz="1800" spc="-120" dirty="0">
                <a:latin typeface="Verdana"/>
                <a:cs typeface="Verdana"/>
              </a:rPr>
              <a:t> </a:t>
            </a:r>
            <a:r>
              <a:rPr sz="1800" dirty="0">
                <a:latin typeface="Verdana"/>
                <a:cs typeface="Verdana"/>
              </a:rPr>
              <a:t>of</a:t>
            </a:r>
            <a:r>
              <a:rPr sz="1800" spc="-130" dirty="0">
                <a:latin typeface="Verdana"/>
                <a:cs typeface="Verdana"/>
              </a:rPr>
              <a:t> </a:t>
            </a:r>
            <a:r>
              <a:rPr sz="1800" spc="-60" dirty="0">
                <a:latin typeface="Verdana"/>
                <a:cs typeface="Verdana"/>
              </a:rPr>
              <a:t>our</a:t>
            </a:r>
            <a:r>
              <a:rPr sz="1800" spc="-130" dirty="0">
                <a:latin typeface="Verdana"/>
                <a:cs typeface="Verdana"/>
              </a:rPr>
              <a:t> </a:t>
            </a:r>
            <a:r>
              <a:rPr sz="1800" spc="55" dirty="0">
                <a:latin typeface="Verdana"/>
                <a:cs typeface="Verdana"/>
              </a:rPr>
              <a:t>choice </a:t>
            </a:r>
            <a:r>
              <a:rPr sz="1800" spc="-75" dirty="0">
                <a:latin typeface="Verdana"/>
                <a:cs typeface="Verdana"/>
              </a:rPr>
              <a:t>(e.g.,</a:t>
            </a:r>
            <a:r>
              <a:rPr sz="1800" spc="-100" dirty="0">
                <a:latin typeface="Verdana"/>
                <a:cs typeface="Verdana"/>
              </a:rPr>
              <a:t> </a:t>
            </a:r>
            <a:r>
              <a:rPr sz="1800" spc="-45" dirty="0">
                <a:latin typeface="Verdana"/>
                <a:cs typeface="Verdana"/>
              </a:rPr>
              <a:t>Normal</a:t>
            </a:r>
            <a:r>
              <a:rPr sz="1800" spc="-100" dirty="0">
                <a:latin typeface="Verdana"/>
                <a:cs typeface="Verdana"/>
              </a:rPr>
              <a:t> </a:t>
            </a:r>
            <a:r>
              <a:rPr sz="1800" spc="-80" dirty="0">
                <a:latin typeface="Verdana"/>
                <a:cs typeface="Verdana"/>
              </a:rPr>
              <a:t>distribution</a:t>
            </a:r>
            <a:r>
              <a:rPr sz="1800" spc="-95" dirty="0">
                <a:latin typeface="Verdana"/>
                <a:cs typeface="Verdana"/>
              </a:rPr>
              <a:t> </a:t>
            </a:r>
            <a:r>
              <a:rPr sz="1800" spc="-70" dirty="0">
                <a:latin typeface="Verdana"/>
                <a:cs typeface="Verdana"/>
              </a:rPr>
              <a:t>with</a:t>
            </a:r>
            <a:r>
              <a:rPr sz="1800" spc="-95" dirty="0">
                <a:latin typeface="Verdana"/>
                <a:cs typeface="Verdana"/>
              </a:rPr>
              <a:t> </a:t>
            </a:r>
            <a:r>
              <a:rPr sz="1800" spc="-65" dirty="0">
                <a:latin typeface="Verdana"/>
                <a:cs typeface="Verdana"/>
              </a:rPr>
              <a:t>zero</a:t>
            </a:r>
            <a:r>
              <a:rPr sz="1800" spc="-105" dirty="0">
                <a:latin typeface="Verdana"/>
                <a:cs typeface="Verdana"/>
              </a:rPr>
              <a:t> </a:t>
            </a:r>
            <a:r>
              <a:rPr sz="1800" dirty="0">
                <a:latin typeface="Verdana"/>
                <a:cs typeface="Verdana"/>
              </a:rPr>
              <a:t>mean</a:t>
            </a:r>
            <a:r>
              <a:rPr sz="1800" spc="-95" dirty="0">
                <a:latin typeface="Verdana"/>
                <a:cs typeface="Verdana"/>
              </a:rPr>
              <a:t> </a:t>
            </a:r>
            <a:r>
              <a:rPr sz="1800" spc="65" dirty="0">
                <a:latin typeface="Verdana"/>
                <a:cs typeface="Verdana"/>
              </a:rPr>
              <a:t>and</a:t>
            </a:r>
            <a:r>
              <a:rPr sz="1800" spc="-95" dirty="0">
                <a:latin typeface="Verdana"/>
                <a:cs typeface="Verdana"/>
              </a:rPr>
              <a:t> </a:t>
            </a:r>
            <a:r>
              <a:rPr sz="1800" spc="-85" dirty="0">
                <a:latin typeface="Verdana"/>
                <a:cs typeface="Verdana"/>
              </a:rPr>
              <a:t>unit</a:t>
            </a:r>
            <a:r>
              <a:rPr sz="1800" spc="-100" dirty="0">
                <a:latin typeface="Verdana"/>
                <a:cs typeface="Verdana"/>
              </a:rPr>
              <a:t> </a:t>
            </a:r>
            <a:r>
              <a:rPr sz="1800" dirty="0">
                <a:latin typeface="Verdana"/>
                <a:cs typeface="Verdana"/>
              </a:rPr>
              <a:t>variance</a:t>
            </a:r>
            <a:r>
              <a:rPr sz="1800" spc="-95" dirty="0">
                <a:latin typeface="Verdana"/>
                <a:cs typeface="Verdana"/>
              </a:rPr>
              <a:t> </a:t>
            </a:r>
            <a:r>
              <a:rPr sz="1800" dirty="0">
                <a:latin typeface="Verdana"/>
                <a:cs typeface="Verdana"/>
              </a:rPr>
              <a:t>aka</a:t>
            </a:r>
            <a:r>
              <a:rPr sz="1800" spc="-105" dirty="0">
                <a:latin typeface="Verdana"/>
                <a:cs typeface="Verdana"/>
              </a:rPr>
              <a:t> </a:t>
            </a:r>
            <a:r>
              <a:rPr sz="1800" spc="-25" dirty="0">
                <a:latin typeface="Cambria Math"/>
                <a:cs typeface="Cambria Math"/>
              </a:rPr>
              <a:t>𝑁(0,1)</a:t>
            </a:r>
            <a:r>
              <a:rPr sz="1800" spc="-25" dirty="0">
                <a:latin typeface="Verdana"/>
                <a:cs typeface="Verdana"/>
              </a:rPr>
              <a:t>)</a:t>
            </a:r>
            <a:r>
              <a:rPr sz="1800" spc="-100" dirty="0">
                <a:latin typeface="Verdana"/>
                <a:cs typeface="Verdana"/>
              </a:rPr>
              <a:t> </a:t>
            </a:r>
            <a:r>
              <a:rPr sz="1800" dirty="0">
                <a:latin typeface="Verdana"/>
                <a:cs typeface="Verdana"/>
              </a:rPr>
              <a:t>at</a:t>
            </a:r>
            <a:r>
              <a:rPr sz="1800" spc="-95" dirty="0">
                <a:latin typeface="Verdana"/>
                <a:cs typeface="Verdana"/>
              </a:rPr>
              <a:t> </a:t>
            </a:r>
            <a:r>
              <a:rPr sz="1800" spc="100" dirty="0">
                <a:latin typeface="Verdana"/>
                <a:cs typeface="Verdana"/>
              </a:rPr>
              <a:t>each</a:t>
            </a:r>
            <a:r>
              <a:rPr sz="1800" spc="-95" dirty="0">
                <a:latin typeface="Verdana"/>
                <a:cs typeface="Verdana"/>
              </a:rPr>
              <a:t> </a:t>
            </a:r>
            <a:r>
              <a:rPr sz="1800" spc="-65" dirty="0">
                <a:latin typeface="Verdana"/>
                <a:cs typeface="Verdana"/>
              </a:rPr>
              <a:t>time</a:t>
            </a:r>
            <a:r>
              <a:rPr sz="1800" spc="-95" dirty="0">
                <a:latin typeface="Verdana"/>
                <a:cs typeface="Verdana"/>
              </a:rPr>
              <a:t> </a:t>
            </a:r>
            <a:r>
              <a:rPr sz="1800" spc="-40" dirty="0">
                <a:latin typeface="Verdana"/>
                <a:cs typeface="Verdana"/>
              </a:rPr>
              <a:t>step</a:t>
            </a:r>
            <a:r>
              <a:rPr sz="1800" spc="-110" dirty="0">
                <a:latin typeface="Verdana"/>
                <a:cs typeface="Verdana"/>
              </a:rPr>
              <a:t> </a:t>
            </a:r>
            <a:r>
              <a:rPr sz="1800" dirty="0">
                <a:latin typeface="Cambria Math"/>
                <a:cs typeface="Cambria Math"/>
              </a:rPr>
              <a:t>𝑡</a:t>
            </a:r>
            <a:r>
              <a:rPr sz="1800" spc="85" dirty="0">
                <a:latin typeface="Cambria Math"/>
                <a:cs typeface="Cambria Math"/>
              </a:rPr>
              <a:t> </a:t>
            </a:r>
            <a:r>
              <a:rPr sz="1800" spc="-50" dirty="0">
                <a:latin typeface="Verdana"/>
                <a:cs typeface="Verdana"/>
              </a:rPr>
              <a:t>.</a:t>
            </a:r>
            <a:endParaRPr sz="1800">
              <a:latin typeface="Verdana"/>
              <a:cs typeface="Verdana"/>
            </a:endParaRPr>
          </a:p>
          <a:p>
            <a:pPr marL="336550" marR="64769" indent="-285750">
              <a:lnSpc>
                <a:spcPct val="102200"/>
              </a:lnSpc>
              <a:spcBef>
                <a:spcPts val="2030"/>
              </a:spcBef>
              <a:buFont typeface="Arial MT"/>
              <a:buChar char="•"/>
              <a:tabLst>
                <a:tab pos="336550" algn="l"/>
              </a:tabLst>
            </a:pPr>
            <a:r>
              <a:rPr sz="1800" dirty="0">
                <a:latin typeface="Verdana"/>
                <a:cs typeface="Verdana"/>
              </a:rPr>
              <a:t>Each</a:t>
            </a:r>
            <a:r>
              <a:rPr sz="1800" spc="-100" dirty="0">
                <a:latin typeface="Verdana"/>
                <a:cs typeface="Verdana"/>
              </a:rPr>
              <a:t> </a:t>
            </a:r>
            <a:r>
              <a:rPr sz="1800" dirty="0">
                <a:latin typeface="Verdana"/>
                <a:cs typeface="Verdana"/>
              </a:rPr>
              <a:t>value</a:t>
            </a:r>
            <a:r>
              <a:rPr sz="1800" spc="-95" dirty="0">
                <a:latin typeface="Verdana"/>
                <a:cs typeface="Verdana"/>
              </a:rPr>
              <a:t> </a:t>
            </a:r>
            <a:r>
              <a:rPr sz="1800" dirty="0">
                <a:latin typeface="Verdana"/>
                <a:cs typeface="Verdana"/>
              </a:rPr>
              <a:t>of</a:t>
            </a:r>
            <a:r>
              <a:rPr sz="1800" spc="-100" dirty="0">
                <a:latin typeface="Verdana"/>
                <a:cs typeface="Verdana"/>
              </a:rPr>
              <a:t> </a:t>
            </a:r>
            <a:r>
              <a:rPr sz="1800" dirty="0">
                <a:latin typeface="Cambria Math"/>
                <a:cs typeface="Cambria Math"/>
              </a:rPr>
              <a:t>𝑦</a:t>
            </a:r>
            <a:r>
              <a:rPr sz="1950" baseline="-17094" dirty="0">
                <a:latin typeface="Cambria Math"/>
                <a:cs typeface="Cambria Math"/>
              </a:rPr>
              <a:t>𝑡</a:t>
            </a:r>
            <a:r>
              <a:rPr sz="1950" spc="547" baseline="-17094" dirty="0">
                <a:latin typeface="Cambria Math"/>
                <a:cs typeface="Cambria Math"/>
              </a:rPr>
              <a:t> </a:t>
            </a:r>
            <a:r>
              <a:rPr sz="1800" spc="-200" dirty="0">
                <a:latin typeface="Verdana"/>
                <a:cs typeface="Verdana"/>
              </a:rPr>
              <a:t>is</a:t>
            </a:r>
            <a:r>
              <a:rPr sz="1800" spc="-100" dirty="0">
                <a:latin typeface="Verdana"/>
                <a:cs typeface="Verdana"/>
              </a:rPr>
              <a:t> </a:t>
            </a:r>
            <a:r>
              <a:rPr sz="1800" b="1" spc="-135" dirty="0">
                <a:latin typeface="Verdana"/>
                <a:cs typeface="Verdana"/>
              </a:rPr>
              <a:t>identically</a:t>
            </a:r>
            <a:r>
              <a:rPr sz="1800" b="1" spc="-75" dirty="0">
                <a:latin typeface="Verdana"/>
                <a:cs typeface="Verdana"/>
              </a:rPr>
              <a:t> </a:t>
            </a:r>
            <a:r>
              <a:rPr sz="1800" spc="65" dirty="0">
                <a:latin typeface="Verdana"/>
                <a:cs typeface="Verdana"/>
              </a:rPr>
              <a:t>and</a:t>
            </a:r>
            <a:r>
              <a:rPr sz="1800" spc="-90" dirty="0">
                <a:latin typeface="Verdana"/>
                <a:cs typeface="Verdana"/>
              </a:rPr>
              <a:t> </a:t>
            </a:r>
            <a:r>
              <a:rPr sz="1800" b="1" spc="-150" dirty="0">
                <a:latin typeface="Verdana"/>
                <a:cs typeface="Verdana"/>
              </a:rPr>
              <a:t>independently</a:t>
            </a:r>
            <a:r>
              <a:rPr sz="1800" b="1" spc="-75" dirty="0">
                <a:latin typeface="Verdana"/>
                <a:cs typeface="Verdana"/>
              </a:rPr>
              <a:t> </a:t>
            </a:r>
            <a:r>
              <a:rPr sz="1800" spc="-70" dirty="0">
                <a:latin typeface="Verdana"/>
                <a:cs typeface="Verdana"/>
              </a:rPr>
              <a:t>distributed.</a:t>
            </a:r>
            <a:r>
              <a:rPr sz="1800" spc="-100" dirty="0">
                <a:latin typeface="Verdana"/>
                <a:cs typeface="Verdana"/>
              </a:rPr>
              <a:t> </a:t>
            </a:r>
            <a:r>
              <a:rPr sz="1800" spc="-95" dirty="0">
                <a:latin typeface="Verdana"/>
                <a:cs typeface="Verdana"/>
              </a:rPr>
              <a:t>There</a:t>
            </a:r>
            <a:r>
              <a:rPr sz="1800" spc="-90" dirty="0">
                <a:latin typeface="Verdana"/>
                <a:cs typeface="Verdana"/>
              </a:rPr>
              <a:t> </a:t>
            </a:r>
            <a:r>
              <a:rPr sz="1800" spc="-200" dirty="0">
                <a:latin typeface="Verdana"/>
                <a:cs typeface="Verdana"/>
              </a:rPr>
              <a:t>is</a:t>
            </a:r>
            <a:r>
              <a:rPr sz="1800" spc="-100" dirty="0">
                <a:latin typeface="Verdana"/>
                <a:cs typeface="Verdana"/>
              </a:rPr>
              <a:t> </a:t>
            </a:r>
            <a:r>
              <a:rPr sz="1800" dirty="0">
                <a:latin typeface="Verdana"/>
                <a:cs typeface="Verdana"/>
              </a:rPr>
              <a:t>no</a:t>
            </a:r>
            <a:r>
              <a:rPr sz="1800" spc="-105" dirty="0">
                <a:latin typeface="Verdana"/>
                <a:cs typeface="Verdana"/>
              </a:rPr>
              <a:t> </a:t>
            </a:r>
            <a:r>
              <a:rPr sz="1800" spc="-30" dirty="0">
                <a:latin typeface="Verdana"/>
                <a:cs typeface="Verdana"/>
              </a:rPr>
              <a:t>correlation</a:t>
            </a:r>
            <a:r>
              <a:rPr sz="1800" spc="-100" dirty="0">
                <a:latin typeface="Verdana"/>
                <a:cs typeface="Verdana"/>
              </a:rPr>
              <a:t> </a:t>
            </a:r>
            <a:r>
              <a:rPr sz="1800" spc="-10" dirty="0">
                <a:latin typeface="Verdana"/>
                <a:cs typeface="Verdana"/>
              </a:rPr>
              <a:t>between </a:t>
            </a:r>
            <a:r>
              <a:rPr sz="1800" dirty="0">
                <a:latin typeface="Verdana"/>
                <a:cs typeface="Verdana"/>
              </a:rPr>
              <a:t>any</a:t>
            </a:r>
            <a:r>
              <a:rPr sz="1800" spc="-105" dirty="0">
                <a:latin typeface="Verdana"/>
                <a:cs typeface="Verdana"/>
              </a:rPr>
              <a:t> </a:t>
            </a:r>
            <a:r>
              <a:rPr sz="1800" dirty="0">
                <a:latin typeface="Verdana"/>
                <a:cs typeface="Verdana"/>
              </a:rPr>
              <a:t>two</a:t>
            </a:r>
            <a:r>
              <a:rPr sz="1800" spc="-105" dirty="0">
                <a:latin typeface="Verdana"/>
                <a:cs typeface="Verdana"/>
              </a:rPr>
              <a:t> </a:t>
            </a:r>
            <a:r>
              <a:rPr sz="1800" spc="-65" dirty="0">
                <a:latin typeface="Verdana"/>
                <a:cs typeface="Verdana"/>
              </a:rPr>
              <a:t>points</a:t>
            </a:r>
            <a:r>
              <a:rPr sz="1800" spc="-100" dirty="0">
                <a:latin typeface="Verdana"/>
                <a:cs typeface="Verdana"/>
              </a:rPr>
              <a:t> in</a:t>
            </a:r>
            <a:r>
              <a:rPr sz="1800" spc="-90" dirty="0">
                <a:latin typeface="Verdana"/>
                <a:cs typeface="Verdana"/>
              </a:rPr>
              <a:t> </a:t>
            </a:r>
            <a:r>
              <a:rPr sz="1800" spc="-80" dirty="0">
                <a:latin typeface="Verdana"/>
                <a:cs typeface="Verdana"/>
              </a:rPr>
              <a:t>time.</a:t>
            </a:r>
            <a:r>
              <a:rPr sz="1800" spc="-100" dirty="0">
                <a:latin typeface="Verdana"/>
                <a:cs typeface="Verdana"/>
              </a:rPr>
              <a:t> </a:t>
            </a:r>
            <a:r>
              <a:rPr sz="1800" spc="-200" dirty="0">
                <a:latin typeface="Verdana"/>
                <a:cs typeface="Verdana"/>
              </a:rPr>
              <a:t>This</a:t>
            </a:r>
            <a:r>
              <a:rPr sz="1800" spc="-95" dirty="0">
                <a:latin typeface="Verdana"/>
                <a:cs typeface="Verdana"/>
              </a:rPr>
              <a:t> </a:t>
            </a:r>
            <a:r>
              <a:rPr sz="1800" spc="-200" dirty="0">
                <a:latin typeface="Verdana"/>
                <a:cs typeface="Verdana"/>
              </a:rPr>
              <a:t>is</a:t>
            </a:r>
            <a:r>
              <a:rPr sz="1800" spc="-100" dirty="0">
                <a:latin typeface="Verdana"/>
                <a:cs typeface="Verdana"/>
              </a:rPr>
              <a:t> </a:t>
            </a:r>
            <a:r>
              <a:rPr sz="1800" dirty="0">
                <a:latin typeface="Verdana"/>
                <a:cs typeface="Verdana"/>
              </a:rPr>
              <a:t>called</a:t>
            </a:r>
            <a:r>
              <a:rPr sz="1800" spc="-95" dirty="0">
                <a:latin typeface="Verdana"/>
                <a:cs typeface="Verdana"/>
              </a:rPr>
              <a:t> </a:t>
            </a:r>
            <a:r>
              <a:rPr sz="1800" spc="-40" dirty="0">
                <a:latin typeface="Verdana"/>
                <a:cs typeface="Verdana"/>
              </a:rPr>
              <a:t>white</a:t>
            </a:r>
            <a:r>
              <a:rPr sz="1800" spc="-90" dirty="0">
                <a:latin typeface="Verdana"/>
                <a:cs typeface="Verdana"/>
              </a:rPr>
              <a:t> </a:t>
            </a:r>
            <a:r>
              <a:rPr sz="1800" spc="-10" dirty="0">
                <a:latin typeface="Verdana"/>
                <a:cs typeface="Verdana"/>
              </a:rPr>
              <a:t>noise.</a:t>
            </a:r>
            <a:endParaRPr sz="1800">
              <a:latin typeface="Verdana"/>
              <a:cs typeface="Verdana"/>
            </a:endParaRPr>
          </a:p>
        </p:txBody>
      </p:sp>
      <p:pic>
        <p:nvPicPr>
          <p:cNvPr id="4" name="object 4"/>
          <p:cNvPicPr/>
          <p:nvPr/>
        </p:nvPicPr>
        <p:blipFill>
          <a:blip r:embed="rId2" cstate="print"/>
          <a:stretch>
            <a:fillRect/>
          </a:stretch>
        </p:blipFill>
        <p:spPr>
          <a:xfrm>
            <a:off x="2663841" y="3091197"/>
            <a:ext cx="6864316" cy="3432158"/>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985260">
              <a:lnSpc>
                <a:spcPct val="100000"/>
              </a:lnSpc>
              <a:spcBef>
                <a:spcPts val="100"/>
              </a:spcBef>
            </a:pPr>
            <a:r>
              <a:rPr sz="4000" spc="-530" dirty="0"/>
              <a:t>White</a:t>
            </a:r>
            <a:r>
              <a:rPr sz="4000" spc="-200" dirty="0"/>
              <a:t> </a:t>
            </a:r>
            <a:r>
              <a:rPr sz="4000" spc="-385" dirty="0"/>
              <a:t>noise</a:t>
            </a:r>
            <a:endParaRPr sz="4000"/>
          </a:p>
        </p:txBody>
      </p:sp>
      <p:sp>
        <p:nvSpPr>
          <p:cNvPr id="3" name="object 3"/>
          <p:cNvSpPr txBox="1"/>
          <p:nvPr/>
        </p:nvSpPr>
        <p:spPr>
          <a:xfrm>
            <a:off x="558800" y="1459484"/>
            <a:ext cx="7561580" cy="845819"/>
          </a:xfrm>
          <a:prstGeom prst="rect">
            <a:avLst/>
          </a:prstGeom>
        </p:spPr>
        <p:txBody>
          <a:bodyPr vert="horz" wrap="square" lIns="0" tIns="12700" rIns="0" bIns="0" rtlCol="0">
            <a:spAutoFit/>
          </a:bodyPr>
          <a:lstStyle/>
          <a:p>
            <a:pPr marL="335915" indent="-285115">
              <a:lnSpc>
                <a:spcPct val="100000"/>
              </a:lnSpc>
              <a:spcBef>
                <a:spcPts val="100"/>
              </a:spcBef>
              <a:buFont typeface="Arial MT"/>
              <a:buChar char="•"/>
              <a:tabLst>
                <a:tab pos="335915" algn="l"/>
              </a:tabLst>
            </a:pPr>
            <a:r>
              <a:rPr sz="1800" spc="-220" dirty="0">
                <a:latin typeface="Verdana"/>
                <a:cs typeface="Verdana"/>
              </a:rPr>
              <a:t>If</a:t>
            </a:r>
            <a:r>
              <a:rPr sz="1800" spc="-130" dirty="0">
                <a:latin typeface="Verdana"/>
                <a:cs typeface="Verdana"/>
              </a:rPr>
              <a:t> </a:t>
            </a:r>
            <a:r>
              <a:rPr sz="1800" spc="50" dirty="0">
                <a:latin typeface="Verdana"/>
                <a:cs typeface="Verdana"/>
              </a:rPr>
              <a:t>we</a:t>
            </a:r>
            <a:r>
              <a:rPr sz="1800" spc="-114" dirty="0">
                <a:latin typeface="Verdana"/>
                <a:cs typeface="Verdana"/>
              </a:rPr>
              <a:t> </a:t>
            </a:r>
            <a:r>
              <a:rPr sz="1800" spc="-25" dirty="0">
                <a:latin typeface="Verdana"/>
                <a:cs typeface="Verdana"/>
              </a:rPr>
              <a:t>sample</a:t>
            </a:r>
            <a:r>
              <a:rPr sz="1800" spc="-120" dirty="0">
                <a:latin typeface="Verdana"/>
                <a:cs typeface="Verdana"/>
              </a:rPr>
              <a:t> </a:t>
            </a:r>
            <a:r>
              <a:rPr sz="1800" spc="-75" dirty="0">
                <a:latin typeface="Verdana"/>
                <a:cs typeface="Verdana"/>
              </a:rPr>
              <a:t>from</a:t>
            </a:r>
            <a:r>
              <a:rPr sz="1800" spc="-120" dirty="0">
                <a:latin typeface="Verdana"/>
                <a:cs typeface="Verdana"/>
              </a:rPr>
              <a:t> </a:t>
            </a:r>
            <a:r>
              <a:rPr sz="1800" dirty="0">
                <a:latin typeface="Cambria Math"/>
                <a:cs typeface="Cambria Math"/>
              </a:rPr>
              <a:t>𝑁(0,1)</a:t>
            </a:r>
            <a:r>
              <a:rPr sz="1800" spc="120" dirty="0">
                <a:latin typeface="Cambria Math"/>
                <a:cs typeface="Cambria Math"/>
              </a:rPr>
              <a:t> </a:t>
            </a:r>
            <a:r>
              <a:rPr sz="1800" spc="-35" dirty="0">
                <a:latin typeface="Verdana"/>
                <a:cs typeface="Verdana"/>
              </a:rPr>
              <a:t>then</a:t>
            </a:r>
            <a:r>
              <a:rPr sz="1800" spc="-125" dirty="0">
                <a:latin typeface="Verdana"/>
                <a:cs typeface="Verdana"/>
              </a:rPr>
              <a:t> </a:t>
            </a:r>
            <a:r>
              <a:rPr sz="1800" spc="-130" dirty="0">
                <a:latin typeface="Verdana"/>
                <a:cs typeface="Verdana"/>
              </a:rPr>
              <a:t>it</a:t>
            </a:r>
            <a:r>
              <a:rPr sz="1800" spc="-120" dirty="0">
                <a:latin typeface="Verdana"/>
                <a:cs typeface="Verdana"/>
              </a:rPr>
              <a:t> </a:t>
            </a:r>
            <a:r>
              <a:rPr sz="1800" spc="-200" dirty="0">
                <a:latin typeface="Verdana"/>
                <a:cs typeface="Verdana"/>
              </a:rPr>
              <a:t>is</a:t>
            </a:r>
            <a:r>
              <a:rPr sz="1800" spc="-120" dirty="0">
                <a:latin typeface="Verdana"/>
                <a:cs typeface="Verdana"/>
              </a:rPr>
              <a:t> </a:t>
            </a:r>
            <a:r>
              <a:rPr sz="1800" spc="-35" dirty="0">
                <a:latin typeface="Verdana"/>
                <a:cs typeface="Verdana"/>
              </a:rPr>
              <a:t>known</a:t>
            </a:r>
            <a:r>
              <a:rPr sz="1800" spc="-125" dirty="0">
                <a:latin typeface="Verdana"/>
                <a:cs typeface="Verdana"/>
              </a:rPr>
              <a:t> </a:t>
            </a:r>
            <a:r>
              <a:rPr sz="1800" spc="-55" dirty="0">
                <a:latin typeface="Verdana"/>
                <a:cs typeface="Verdana"/>
              </a:rPr>
              <a:t>as</a:t>
            </a:r>
            <a:r>
              <a:rPr sz="1800" spc="-120" dirty="0">
                <a:latin typeface="Verdana"/>
                <a:cs typeface="Verdana"/>
              </a:rPr>
              <a:t> </a:t>
            </a:r>
            <a:r>
              <a:rPr sz="1800" spc="-35" dirty="0">
                <a:latin typeface="Verdana"/>
                <a:cs typeface="Verdana"/>
              </a:rPr>
              <a:t>Gaussian</a:t>
            </a:r>
            <a:r>
              <a:rPr sz="1800" spc="-125" dirty="0">
                <a:latin typeface="Verdana"/>
                <a:cs typeface="Verdana"/>
              </a:rPr>
              <a:t> </a:t>
            </a:r>
            <a:r>
              <a:rPr sz="1800" spc="-40" dirty="0">
                <a:latin typeface="Verdana"/>
                <a:cs typeface="Verdana"/>
              </a:rPr>
              <a:t>white</a:t>
            </a:r>
            <a:r>
              <a:rPr sz="1800" spc="-114" dirty="0">
                <a:latin typeface="Verdana"/>
                <a:cs typeface="Verdana"/>
              </a:rPr>
              <a:t> </a:t>
            </a:r>
            <a:r>
              <a:rPr sz="1800" spc="-10" dirty="0">
                <a:latin typeface="Verdana"/>
                <a:cs typeface="Verdana"/>
              </a:rPr>
              <a:t>noise.</a:t>
            </a:r>
            <a:endParaRPr sz="1800">
              <a:latin typeface="Verdana"/>
              <a:cs typeface="Verdana"/>
            </a:endParaRPr>
          </a:p>
          <a:p>
            <a:pPr marL="335915" indent="-285115">
              <a:lnSpc>
                <a:spcPct val="100000"/>
              </a:lnSpc>
              <a:spcBef>
                <a:spcPts val="2135"/>
              </a:spcBef>
              <a:buFont typeface="Arial MT"/>
              <a:buChar char="•"/>
              <a:tabLst>
                <a:tab pos="335915" algn="l"/>
              </a:tabLst>
            </a:pPr>
            <a:r>
              <a:rPr sz="1800" spc="-240" dirty="0">
                <a:latin typeface="Verdana"/>
                <a:cs typeface="Verdana"/>
              </a:rPr>
              <a:t>It</a:t>
            </a:r>
            <a:r>
              <a:rPr sz="1800" spc="-110" dirty="0">
                <a:latin typeface="Verdana"/>
                <a:cs typeface="Verdana"/>
              </a:rPr>
              <a:t> </a:t>
            </a:r>
            <a:r>
              <a:rPr sz="1800" spc="-200" dirty="0">
                <a:latin typeface="Verdana"/>
                <a:cs typeface="Verdana"/>
              </a:rPr>
              <a:t>is</a:t>
            </a:r>
            <a:r>
              <a:rPr sz="1800" spc="-114" dirty="0">
                <a:latin typeface="Verdana"/>
                <a:cs typeface="Verdana"/>
              </a:rPr>
              <a:t> </a:t>
            </a:r>
            <a:r>
              <a:rPr sz="1800" dirty="0">
                <a:latin typeface="Verdana"/>
                <a:cs typeface="Verdana"/>
              </a:rPr>
              <a:t>common</a:t>
            </a:r>
            <a:r>
              <a:rPr sz="1800" spc="-105" dirty="0">
                <a:latin typeface="Verdana"/>
                <a:cs typeface="Verdana"/>
              </a:rPr>
              <a:t> </a:t>
            </a:r>
            <a:r>
              <a:rPr sz="1800" dirty="0">
                <a:latin typeface="Verdana"/>
                <a:cs typeface="Verdana"/>
              </a:rPr>
              <a:t>to</a:t>
            </a:r>
            <a:r>
              <a:rPr sz="1800" spc="-114" dirty="0">
                <a:latin typeface="Verdana"/>
                <a:cs typeface="Verdana"/>
              </a:rPr>
              <a:t> </a:t>
            </a:r>
            <a:r>
              <a:rPr sz="1800" spc="-20" dirty="0">
                <a:latin typeface="Verdana"/>
                <a:cs typeface="Verdana"/>
              </a:rPr>
              <a:t>see</a:t>
            </a:r>
            <a:r>
              <a:rPr sz="1800" spc="-105" dirty="0">
                <a:latin typeface="Verdana"/>
                <a:cs typeface="Verdana"/>
              </a:rPr>
              <a:t> </a:t>
            </a:r>
            <a:r>
              <a:rPr sz="1800" spc="-135" dirty="0">
                <a:latin typeface="Verdana"/>
                <a:cs typeface="Verdana"/>
              </a:rPr>
              <a:t>this</a:t>
            </a:r>
            <a:r>
              <a:rPr sz="1800" spc="-114" dirty="0">
                <a:latin typeface="Verdana"/>
                <a:cs typeface="Verdana"/>
              </a:rPr>
              <a:t> </a:t>
            </a:r>
            <a:r>
              <a:rPr sz="1800" spc="-75" dirty="0">
                <a:latin typeface="Verdana"/>
                <a:cs typeface="Verdana"/>
              </a:rPr>
              <a:t>written</a:t>
            </a:r>
            <a:r>
              <a:rPr sz="1800" spc="-105" dirty="0">
                <a:latin typeface="Verdana"/>
                <a:cs typeface="Verdana"/>
              </a:rPr>
              <a:t> </a:t>
            </a:r>
            <a:r>
              <a:rPr sz="1800" spc="-145" dirty="0">
                <a:latin typeface="Verdana"/>
                <a:cs typeface="Verdana"/>
              </a:rPr>
              <a:t>as:</a:t>
            </a:r>
            <a:r>
              <a:rPr sz="1800" spc="-125" dirty="0">
                <a:latin typeface="Verdana"/>
                <a:cs typeface="Verdana"/>
              </a:rPr>
              <a:t> </a:t>
            </a:r>
            <a:r>
              <a:rPr sz="1800" dirty="0">
                <a:latin typeface="Cambria Math"/>
                <a:cs typeface="Cambria Math"/>
              </a:rPr>
              <a:t>𝑦</a:t>
            </a:r>
            <a:r>
              <a:rPr sz="1950" baseline="-14957" dirty="0">
                <a:latin typeface="Cambria Math"/>
                <a:cs typeface="Cambria Math"/>
              </a:rPr>
              <a:t>𝑡</a:t>
            </a:r>
            <a:r>
              <a:rPr sz="1950" spc="517" baseline="-14957" dirty="0">
                <a:latin typeface="Cambria Math"/>
                <a:cs typeface="Cambria Math"/>
              </a:rPr>
              <a:t> </a:t>
            </a:r>
            <a:r>
              <a:rPr sz="1800" dirty="0">
                <a:latin typeface="Cambria Math"/>
                <a:cs typeface="Cambria Math"/>
              </a:rPr>
              <a:t>=</a:t>
            </a:r>
            <a:r>
              <a:rPr sz="1800" spc="130" dirty="0">
                <a:latin typeface="Cambria Math"/>
                <a:cs typeface="Cambria Math"/>
              </a:rPr>
              <a:t> </a:t>
            </a:r>
            <a:r>
              <a:rPr sz="1800" dirty="0">
                <a:latin typeface="Cambria Math"/>
                <a:cs typeface="Cambria Math"/>
              </a:rPr>
              <a:t>𝜖</a:t>
            </a:r>
            <a:r>
              <a:rPr sz="1950" baseline="-14957" dirty="0">
                <a:latin typeface="Cambria Math"/>
                <a:cs typeface="Cambria Math"/>
              </a:rPr>
              <a:t>𝑡</a:t>
            </a:r>
            <a:r>
              <a:rPr sz="1950" spc="517" baseline="-14957" dirty="0">
                <a:latin typeface="Cambria Math"/>
                <a:cs typeface="Cambria Math"/>
              </a:rPr>
              <a:t> </a:t>
            </a:r>
            <a:r>
              <a:rPr sz="1800" spc="-20" dirty="0">
                <a:latin typeface="Verdana"/>
                <a:cs typeface="Verdana"/>
              </a:rPr>
              <a:t>where</a:t>
            </a:r>
            <a:r>
              <a:rPr sz="1800" spc="-105" dirty="0">
                <a:latin typeface="Verdana"/>
                <a:cs typeface="Verdana"/>
              </a:rPr>
              <a:t> </a:t>
            </a:r>
            <a:r>
              <a:rPr sz="1800" dirty="0">
                <a:latin typeface="Cambria Math"/>
                <a:cs typeface="Cambria Math"/>
              </a:rPr>
              <a:t>𝜖</a:t>
            </a:r>
            <a:r>
              <a:rPr sz="1950" baseline="-14957" dirty="0">
                <a:latin typeface="Cambria Math"/>
                <a:cs typeface="Cambria Math"/>
              </a:rPr>
              <a:t>𝑡</a:t>
            </a:r>
            <a:r>
              <a:rPr sz="1950" spc="359" baseline="-14957" dirty="0">
                <a:latin typeface="Cambria Math"/>
                <a:cs typeface="Cambria Math"/>
              </a:rPr>
              <a:t> </a:t>
            </a:r>
            <a:r>
              <a:rPr sz="1800" dirty="0">
                <a:latin typeface="Cambria Math"/>
                <a:cs typeface="Cambria Math"/>
              </a:rPr>
              <a:t>~</a:t>
            </a:r>
            <a:r>
              <a:rPr sz="1800" spc="25" dirty="0">
                <a:latin typeface="Cambria Math"/>
                <a:cs typeface="Cambria Math"/>
              </a:rPr>
              <a:t> </a:t>
            </a:r>
            <a:r>
              <a:rPr sz="1800" spc="-10" dirty="0">
                <a:latin typeface="Cambria Math"/>
                <a:cs typeface="Cambria Math"/>
              </a:rPr>
              <a:t>𝑁(0,1)</a:t>
            </a:r>
            <a:endParaRPr sz="1800">
              <a:latin typeface="Cambria Math"/>
              <a:cs typeface="Cambria Math"/>
            </a:endParaRPr>
          </a:p>
        </p:txBody>
      </p:sp>
      <p:pic>
        <p:nvPicPr>
          <p:cNvPr id="4" name="object 4"/>
          <p:cNvPicPr/>
          <p:nvPr/>
        </p:nvPicPr>
        <p:blipFill>
          <a:blip r:embed="rId2" cstate="print"/>
          <a:stretch>
            <a:fillRect/>
          </a:stretch>
        </p:blipFill>
        <p:spPr>
          <a:xfrm>
            <a:off x="2663841" y="3091197"/>
            <a:ext cx="6864316" cy="3432158"/>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6</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985260">
              <a:lnSpc>
                <a:spcPct val="100000"/>
              </a:lnSpc>
              <a:spcBef>
                <a:spcPts val="100"/>
              </a:spcBef>
            </a:pPr>
            <a:r>
              <a:rPr sz="4000" spc="-530" dirty="0"/>
              <a:t>White</a:t>
            </a:r>
            <a:r>
              <a:rPr sz="4000" spc="-200" dirty="0"/>
              <a:t> </a:t>
            </a:r>
            <a:r>
              <a:rPr sz="4000" spc="-385" dirty="0"/>
              <a:t>noise</a:t>
            </a:r>
            <a:endParaRPr sz="4000"/>
          </a:p>
        </p:txBody>
      </p:sp>
      <p:sp>
        <p:nvSpPr>
          <p:cNvPr id="3" name="object 3"/>
          <p:cNvSpPr txBox="1"/>
          <p:nvPr/>
        </p:nvSpPr>
        <p:spPr>
          <a:xfrm>
            <a:off x="596900" y="1459484"/>
            <a:ext cx="10476865" cy="1391285"/>
          </a:xfrm>
          <a:prstGeom prst="rect">
            <a:avLst/>
          </a:prstGeom>
        </p:spPr>
        <p:txBody>
          <a:bodyPr vert="horz" wrap="square" lIns="0" tIns="28575" rIns="0" bIns="0" rtlCol="0">
            <a:spAutoFit/>
          </a:bodyPr>
          <a:lstStyle/>
          <a:p>
            <a:pPr marL="298450" marR="5080" indent="-285750">
              <a:lnSpc>
                <a:spcPts val="2090"/>
              </a:lnSpc>
              <a:spcBef>
                <a:spcPts val="225"/>
              </a:spcBef>
              <a:buFont typeface="Arial MT"/>
              <a:buChar char="•"/>
              <a:tabLst>
                <a:tab pos="298450" algn="l"/>
              </a:tabLst>
            </a:pPr>
            <a:r>
              <a:rPr sz="1800" spc="-60" dirty="0">
                <a:latin typeface="Verdana"/>
                <a:cs typeface="Verdana"/>
              </a:rPr>
              <a:t>White</a:t>
            </a:r>
            <a:r>
              <a:rPr sz="1800" spc="-105" dirty="0">
                <a:latin typeface="Verdana"/>
                <a:cs typeface="Verdana"/>
              </a:rPr>
              <a:t> </a:t>
            </a:r>
            <a:r>
              <a:rPr sz="1800" spc="-55" dirty="0">
                <a:latin typeface="Verdana"/>
                <a:cs typeface="Verdana"/>
              </a:rPr>
              <a:t>noise</a:t>
            </a:r>
            <a:r>
              <a:rPr sz="1800" spc="-105" dirty="0">
                <a:latin typeface="Verdana"/>
                <a:cs typeface="Verdana"/>
              </a:rPr>
              <a:t> </a:t>
            </a:r>
            <a:r>
              <a:rPr sz="1800" spc="-55" dirty="0">
                <a:latin typeface="Verdana"/>
                <a:cs typeface="Verdana"/>
              </a:rPr>
              <a:t>has</a:t>
            </a:r>
            <a:r>
              <a:rPr sz="1800" spc="-105" dirty="0">
                <a:latin typeface="Verdana"/>
                <a:cs typeface="Verdana"/>
              </a:rPr>
              <a:t> </a:t>
            </a:r>
            <a:r>
              <a:rPr sz="1800" dirty="0">
                <a:latin typeface="Verdana"/>
                <a:cs typeface="Verdana"/>
              </a:rPr>
              <a:t>no</a:t>
            </a:r>
            <a:r>
              <a:rPr sz="1800" spc="-114" dirty="0">
                <a:latin typeface="Verdana"/>
                <a:cs typeface="Verdana"/>
              </a:rPr>
              <a:t> </a:t>
            </a:r>
            <a:r>
              <a:rPr sz="1800" spc="-10" dirty="0">
                <a:latin typeface="Verdana"/>
                <a:cs typeface="Verdana"/>
              </a:rPr>
              <a:t>predictive</a:t>
            </a:r>
            <a:r>
              <a:rPr sz="1800" spc="-100" dirty="0">
                <a:latin typeface="Verdana"/>
                <a:cs typeface="Verdana"/>
              </a:rPr>
              <a:t> </a:t>
            </a:r>
            <a:r>
              <a:rPr sz="1800" spc="-55" dirty="0">
                <a:latin typeface="Verdana"/>
                <a:cs typeface="Verdana"/>
              </a:rPr>
              <a:t>information</a:t>
            </a:r>
            <a:r>
              <a:rPr sz="1800" spc="-105" dirty="0">
                <a:latin typeface="Verdana"/>
                <a:cs typeface="Verdana"/>
              </a:rPr>
              <a:t> </a:t>
            </a:r>
            <a:r>
              <a:rPr sz="1800" spc="-100" dirty="0">
                <a:latin typeface="Verdana"/>
                <a:cs typeface="Verdana"/>
              </a:rPr>
              <a:t>in</a:t>
            </a:r>
            <a:r>
              <a:rPr sz="1800" spc="-105" dirty="0">
                <a:latin typeface="Verdana"/>
                <a:cs typeface="Verdana"/>
              </a:rPr>
              <a:t> </a:t>
            </a:r>
            <a:r>
              <a:rPr sz="1800" spc="-30" dirty="0">
                <a:latin typeface="Verdana"/>
                <a:cs typeface="Verdana"/>
              </a:rPr>
              <a:t>past</a:t>
            </a:r>
            <a:r>
              <a:rPr sz="1800" spc="-105" dirty="0">
                <a:latin typeface="Verdana"/>
                <a:cs typeface="Verdana"/>
              </a:rPr>
              <a:t> </a:t>
            </a:r>
            <a:r>
              <a:rPr sz="1800" spc="-45" dirty="0">
                <a:latin typeface="Verdana"/>
                <a:cs typeface="Verdana"/>
              </a:rPr>
              <a:t>values</a:t>
            </a:r>
            <a:r>
              <a:rPr sz="1800" spc="-100" dirty="0">
                <a:latin typeface="Verdana"/>
                <a:cs typeface="Verdana"/>
              </a:rPr>
              <a:t> </a:t>
            </a:r>
            <a:r>
              <a:rPr sz="1800" spc="-55" dirty="0">
                <a:latin typeface="Verdana"/>
                <a:cs typeface="Verdana"/>
              </a:rPr>
              <a:t>as</a:t>
            </a:r>
            <a:r>
              <a:rPr sz="1800" spc="-105" dirty="0">
                <a:latin typeface="Verdana"/>
                <a:cs typeface="Verdana"/>
              </a:rPr>
              <a:t> </a:t>
            </a:r>
            <a:r>
              <a:rPr sz="1800" spc="-50" dirty="0">
                <a:latin typeface="Verdana"/>
                <a:cs typeface="Verdana"/>
              </a:rPr>
              <a:t>there</a:t>
            </a:r>
            <a:r>
              <a:rPr sz="1800" spc="-105" dirty="0">
                <a:latin typeface="Verdana"/>
                <a:cs typeface="Verdana"/>
              </a:rPr>
              <a:t> </a:t>
            </a:r>
            <a:r>
              <a:rPr sz="1800" spc="-200" dirty="0">
                <a:latin typeface="Verdana"/>
                <a:cs typeface="Verdana"/>
              </a:rPr>
              <a:t>is</a:t>
            </a:r>
            <a:r>
              <a:rPr sz="1800" spc="-105" dirty="0">
                <a:latin typeface="Verdana"/>
                <a:cs typeface="Verdana"/>
              </a:rPr>
              <a:t> </a:t>
            </a:r>
            <a:r>
              <a:rPr sz="1800" dirty="0">
                <a:latin typeface="Verdana"/>
                <a:cs typeface="Verdana"/>
              </a:rPr>
              <a:t>no</a:t>
            </a:r>
            <a:r>
              <a:rPr sz="1800" spc="-110" dirty="0">
                <a:latin typeface="Verdana"/>
                <a:cs typeface="Verdana"/>
              </a:rPr>
              <a:t> </a:t>
            </a:r>
            <a:r>
              <a:rPr sz="1800" spc="-30" dirty="0">
                <a:latin typeface="Verdana"/>
                <a:cs typeface="Verdana"/>
              </a:rPr>
              <a:t>correlation</a:t>
            </a:r>
            <a:r>
              <a:rPr sz="1800" spc="-105" dirty="0">
                <a:latin typeface="Verdana"/>
                <a:cs typeface="Verdana"/>
              </a:rPr>
              <a:t> </a:t>
            </a:r>
            <a:r>
              <a:rPr sz="1800" dirty="0">
                <a:latin typeface="Verdana"/>
                <a:cs typeface="Verdana"/>
              </a:rPr>
              <a:t>at</a:t>
            </a:r>
            <a:r>
              <a:rPr sz="1800" spc="-105" dirty="0">
                <a:latin typeface="Verdana"/>
                <a:cs typeface="Verdana"/>
              </a:rPr>
              <a:t> </a:t>
            </a:r>
            <a:r>
              <a:rPr sz="1800" dirty="0">
                <a:latin typeface="Verdana"/>
                <a:cs typeface="Verdana"/>
              </a:rPr>
              <a:t>any</a:t>
            </a:r>
            <a:r>
              <a:rPr sz="1800" spc="-114" dirty="0">
                <a:latin typeface="Verdana"/>
                <a:cs typeface="Verdana"/>
              </a:rPr>
              <a:t> </a:t>
            </a:r>
            <a:r>
              <a:rPr sz="1800" spc="-25" dirty="0">
                <a:latin typeface="Verdana"/>
                <a:cs typeface="Verdana"/>
              </a:rPr>
              <a:t>two </a:t>
            </a:r>
            <a:r>
              <a:rPr sz="1800" spc="-65" dirty="0">
                <a:latin typeface="Verdana"/>
                <a:cs typeface="Verdana"/>
              </a:rPr>
              <a:t>points</a:t>
            </a:r>
            <a:r>
              <a:rPr sz="1800" spc="-120" dirty="0">
                <a:latin typeface="Verdana"/>
                <a:cs typeface="Verdana"/>
              </a:rPr>
              <a:t> </a:t>
            </a:r>
            <a:r>
              <a:rPr sz="1800" spc="-100" dirty="0">
                <a:latin typeface="Verdana"/>
                <a:cs typeface="Verdana"/>
              </a:rPr>
              <a:t>in</a:t>
            </a:r>
            <a:r>
              <a:rPr sz="1800" spc="-110" dirty="0">
                <a:latin typeface="Verdana"/>
                <a:cs typeface="Verdana"/>
              </a:rPr>
              <a:t> </a:t>
            </a:r>
            <a:r>
              <a:rPr sz="1800" spc="-20" dirty="0">
                <a:latin typeface="Verdana"/>
                <a:cs typeface="Verdana"/>
              </a:rPr>
              <a:t>time.</a:t>
            </a:r>
            <a:endParaRPr sz="1800">
              <a:latin typeface="Verdana"/>
              <a:cs typeface="Verdana"/>
            </a:endParaRPr>
          </a:p>
          <a:p>
            <a:pPr marL="298450" marR="18415" indent="-285750">
              <a:lnSpc>
                <a:spcPct val="102200"/>
              </a:lnSpc>
              <a:spcBef>
                <a:spcPts val="2030"/>
              </a:spcBef>
              <a:buFont typeface="Arial MT"/>
              <a:buChar char="•"/>
              <a:tabLst>
                <a:tab pos="298450" algn="l"/>
              </a:tabLst>
            </a:pPr>
            <a:r>
              <a:rPr sz="1800" spc="-240" dirty="0">
                <a:latin typeface="Verdana"/>
                <a:cs typeface="Verdana"/>
              </a:rPr>
              <a:t>It</a:t>
            </a:r>
            <a:r>
              <a:rPr sz="1800" spc="-105" dirty="0">
                <a:latin typeface="Verdana"/>
                <a:cs typeface="Verdana"/>
              </a:rPr>
              <a:t> </a:t>
            </a:r>
            <a:r>
              <a:rPr sz="1800" spc="-200" dirty="0">
                <a:latin typeface="Verdana"/>
                <a:cs typeface="Verdana"/>
              </a:rPr>
              <a:t>is</a:t>
            </a:r>
            <a:r>
              <a:rPr sz="1800" spc="-110" dirty="0">
                <a:latin typeface="Verdana"/>
                <a:cs typeface="Verdana"/>
              </a:rPr>
              <a:t> </a:t>
            </a:r>
            <a:r>
              <a:rPr sz="1800" spc="-80" dirty="0">
                <a:latin typeface="Verdana"/>
                <a:cs typeface="Verdana"/>
              </a:rPr>
              <a:t>useful</a:t>
            </a:r>
            <a:r>
              <a:rPr sz="1800" spc="-110" dirty="0">
                <a:latin typeface="Verdana"/>
                <a:cs typeface="Verdana"/>
              </a:rPr>
              <a:t> </a:t>
            </a:r>
            <a:r>
              <a:rPr sz="1800" dirty="0">
                <a:latin typeface="Verdana"/>
                <a:cs typeface="Verdana"/>
              </a:rPr>
              <a:t>to</a:t>
            </a:r>
            <a:r>
              <a:rPr sz="1800" spc="-110" dirty="0">
                <a:latin typeface="Verdana"/>
                <a:cs typeface="Verdana"/>
              </a:rPr>
              <a:t> </a:t>
            </a:r>
            <a:r>
              <a:rPr sz="1800" spc="-20" dirty="0">
                <a:latin typeface="Verdana"/>
                <a:cs typeface="Verdana"/>
              </a:rPr>
              <a:t>see</a:t>
            </a:r>
            <a:r>
              <a:rPr sz="1800" spc="-100" dirty="0">
                <a:latin typeface="Verdana"/>
                <a:cs typeface="Verdana"/>
              </a:rPr>
              <a:t> </a:t>
            </a:r>
            <a:r>
              <a:rPr sz="1800" dirty="0">
                <a:latin typeface="Verdana"/>
                <a:cs typeface="Verdana"/>
              </a:rPr>
              <a:t>how</a:t>
            </a:r>
            <a:r>
              <a:rPr sz="1800" spc="-105" dirty="0">
                <a:latin typeface="Verdana"/>
                <a:cs typeface="Verdana"/>
              </a:rPr>
              <a:t> </a:t>
            </a:r>
            <a:r>
              <a:rPr sz="1800" spc="-20" dirty="0">
                <a:latin typeface="Verdana"/>
                <a:cs typeface="Verdana"/>
              </a:rPr>
              <a:t>the</a:t>
            </a:r>
            <a:r>
              <a:rPr sz="1800" spc="-105" dirty="0">
                <a:latin typeface="Verdana"/>
                <a:cs typeface="Verdana"/>
              </a:rPr>
              <a:t> </a:t>
            </a:r>
            <a:r>
              <a:rPr sz="1800" spc="-70" dirty="0">
                <a:latin typeface="Verdana"/>
                <a:cs typeface="Verdana"/>
              </a:rPr>
              <a:t>tools</a:t>
            </a:r>
            <a:r>
              <a:rPr sz="1800" spc="-110" dirty="0">
                <a:latin typeface="Verdana"/>
                <a:cs typeface="Verdana"/>
              </a:rPr>
              <a:t> </a:t>
            </a:r>
            <a:r>
              <a:rPr sz="1800" spc="50" dirty="0">
                <a:latin typeface="Verdana"/>
                <a:cs typeface="Verdana"/>
              </a:rPr>
              <a:t>we</a:t>
            </a:r>
            <a:r>
              <a:rPr sz="1800" spc="-100" dirty="0">
                <a:latin typeface="Verdana"/>
                <a:cs typeface="Verdana"/>
              </a:rPr>
              <a:t> </a:t>
            </a:r>
            <a:r>
              <a:rPr sz="1800" spc="-10" dirty="0">
                <a:latin typeface="Verdana"/>
                <a:cs typeface="Verdana"/>
              </a:rPr>
              <a:t>introduce</a:t>
            </a:r>
            <a:r>
              <a:rPr sz="1800" spc="-105" dirty="0">
                <a:latin typeface="Verdana"/>
                <a:cs typeface="Verdana"/>
              </a:rPr>
              <a:t> </a:t>
            </a:r>
            <a:r>
              <a:rPr sz="1800" spc="-50" dirty="0">
                <a:latin typeface="Verdana"/>
                <a:cs typeface="Verdana"/>
              </a:rPr>
              <a:t>later</a:t>
            </a:r>
            <a:r>
              <a:rPr sz="1800" spc="-114" dirty="0">
                <a:latin typeface="Verdana"/>
                <a:cs typeface="Verdana"/>
              </a:rPr>
              <a:t> </a:t>
            </a:r>
            <a:r>
              <a:rPr sz="1800" spc="-100" dirty="0">
                <a:latin typeface="Verdana"/>
                <a:cs typeface="Verdana"/>
              </a:rPr>
              <a:t>in</a:t>
            </a:r>
            <a:r>
              <a:rPr sz="1800" spc="-105" dirty="0">
                <a:latin typeface="Verdana"/>
                <a:cs typeface="Verdana"/>
              </a:rPr>
              <a:t> </a:t>
            </a:r>
            <a:r>
              <a:rPr sz="1800" spc="-20" dirty="0">
                <a:latin typeface="Verdana"/>
                <a:cs typeface="Verdana"/>
              </a:rPr>
              <a:t>the</a:t>
            </a:r>
            <a:r>
              <a:rPr sz="1800" spc="-100" dirty="0">
                <a:latin typeface="Verdana"/>
                <a:cs typeface="Verdana"/>
              </a:rPr>
              <a:t> </a:t>
            </a:r>
            <a:r>
              <a:rPr sz="1800" spc="-25" dirty="0">
                <a:latin typeface="Verdana"/>
                <a:cs typeface="Verdana"/>
              </a:rPr>
              <a:t>course</a:t>
            </a:r>
            <a:r>
              <a:rPr sz="1800" spc="-105" dirty="0">
                <a:latin typeface="Verdana"/>
                <a:cs typeface="Verdana"/>
              </a:rPr>
              <a:t> </a:t>
            </a:r>
            <a:r>
              <a:rPr sz="1800" dirty="0">
                <a:latin typeface="Verdana"/>
                <a:cs typeface="Verdana"/>
              </a:rPr>
              <a:t>behave</a:t>
            </a:r>
            <a:r>
              <a:rPr sz="1800" spc="-105" dirty="0">
                <a:latin typeface="Verdana"/>
                <a:cs typeface="Verdana"/>
              </a:rPr>
              <a:t> </a:t>
            </a:r>
            <a:r>
              <a:rPr sz="1800" dirty="0">
                <a:latin typeface="Verdana"/>
                <a:cs typeface="Verdana"/>
              </a:rPr>
              <a:t>when</a:t>
            </a:r>
            <a:r>
              <a:rPr sz="1800" spc="-105" dirty="0">
                <a:latin typeface="Verdana"/>
                <a:cs typeface="Verdana"/>
              </a:rPr>
              <a:t> </a:t>
            </a:r>
            <a:r>
              <a:rPr sz="1800" spc="150" dirty="0">
                <a:latin typeface="Verdana"/>
                <a:cs typeface="Verdana"/>
              </a:rPr>
              <a:t>a</a:t>
            </a:r>
            <a:r>
              <a:rPr sz="1800" spc="-114" dirty="0">
                <a:latin typeface="Verdana"/>
                <a:cs typeface="Verdana"/>
              </a:rPr>
              <a:t> </a:t>
            </a:r>
            <a:r>
              <a:rPr sz="1800" spc="-60" dirty="0">
                <a:latin typeface="Verdana"/>
                <a:cs typeface="Verdana"/>
              </a:rPr>
              <a:t>time</a:t>
            </a:r>
            <a:r>
              <a:rPr sz="1800" spc="-100" dirty="0">
                <a:latin typeface="Verdana"/>
                <a:cs typeface="Verdana"/>
              </a:rPr>
              <a:t> </a:t>
            </a:r>
            <a:r>
              <a:rPr sz="1800" spc="-114" dirty="0">
                <a:latin typeface="Verdana"/>
                <a:cs typeface="Verdana"/>
              </a:rPr>
              <a:t>series</a:t>
            </a:r>
            <a:r>
              <a:rPr sz="1800" spc="-110" dirty="0">
                <a:latin typeface="Verdana"/>
                <a:cs typeface="Verdana"/>
              </a:rPr>
              <a:t> </a:t>
            </a:r>
            <a:r>
              <a:rPr sz="1800" spc="-25" dirty="0">
                <a:latin typeface="Verdana"/>
                <a:cs typeface="Verdana"/>
              </a:rPr>
              <a:t>is </a:t>
            </a:r>
            <a:r>
              <a:rPr sz="1800" spc="-170" dirty="0">
                <a:latin typeface="Verdana"/>
                <a:cs typeface="Verdana"/>
              </a:rPr>
              <a:t>just</a:t>
            </a:r>
            <a:r>
              <a:rPr sz="1800" spc="-125" dirty="0">
                <a:latin typeface="Verdana"/>
                <a:cs typeface="Verdana"/>
              </a:rPr>
              <a:t> </a:t>
            </a:r>
            <a:r>
              <a:rPr sz="1800" spc="-40" dirty="0">
                <a:latin typeface="Verdana"/>
                <a:cs typeface="Verdana"/>
              </a:rPr>
              <a:t>white</a:t>
            </a:r>
            <a:r>
              <a:rPr sz="1800" spc="-120" dirty="0">
                <a:latin typeface="Verdana"/>
                <a:cs typeface="Verdana"/>
              </a:rPr>
              <a:t> </a:t>
            </a:r>
            <a:r>
              <a:rPr sz="1800" spc="-55" dirty="0">
                <a:latin typeface="Verdana"/>
                <a:cs typeface="Verdana"/>
              </a:rPr>
              <a:t>noise</a:t>
            </a:r>
            <a:r>
              <a:rPr sz="1800" spc="-114" dirty="0">
                <a:latin typeface="Verdana"/>
                <a:cs typeface="Verdana"/>
              </a:rPr>
              <a:t> </a:t>
            </a:r>
            <a:r>
              <a:rPr sz="1800" spc="-75" dirty="0">
                <a:latin typeface="Verdana"/>
                <a:cs typeface="Verdana"/>
              </a:rPr>
              <a:t>or</a:t>
            </a:r>
            <a:r>
              <a:rPr sz="1800" spc="-130" dirty="0">
                <a:latin typeface="Verdana"/>
                <a:cs typeface="Verdana"/>
              </a:rPr>
              <a:t> </a:t>
            </a:r>
            <a:r>
              <a:rPr sz="1800" spc="-20" dirty="0">
                <a:latin typeface="Verdana"/>
                <a:cs typeface="Verdana"/>
              </a:rPr>
              <a:t>contains</a:t>
            </a:r>
            <a:r>
              <a:rPr sz="1800" spc="-125" dirty="0">
                <a:latin typeface="Verdana"/>
                <a:cs typeface="Verdana"/>
              </a:rPr>
              <a:t> </a:t>
            </a:r>
            <a:r>
              <a:rPr sz="1800" spc="-40" dirty="0">
                <a:latin typeface="Verdana"/>
                <a:cs typeface="Verdana"/>
              </a:rPr>
              <a:t>white</a:t>
            </a:r>
            <a:r>
              <a:rPr sz="1800" spc="-114" dirty="0">
                <a:latin typeface="Verdana"/>
                <a:cs typeface="Verdana"/>
              </a:rPr>
              <a:t> </a:t>
            </a:r>
            <a:r>
              <a:rPr sz="1800" spc="-10" dirty="0">
                <a:latin typeface="Verdana"/>
                <a:cs typeface="Verdana"/>
              </a:rPr>
              <a:t>noise.</a:t>
            </a:r>
            <a:endParaRPr sz="1800">
              <a:latin typeface="Verdana"/>
              <a:cs typeface="Verdana"/>
            </a:endParaRPr>
          </a:p>
        </p:txBody>
      </p:sp>
      <p:pic>
        <p:nvPicPr>
          <p:cNvPr id="4" name="object 4"/>
          <p:cNvPicPr/>
          <p:nvPr/>
        </p:nvPicPr>
        <p:blipFill>
          <a:blip r:embed="rId2" cstate="print"/>
          <a:stretch>
            <a:fillRect/>
          </a:stretch>
        </p:blipFill>
        <p:spPr>
          <a:xfrm>
            <a:off x="2663841" y="3091197"/>
            <a:ext cx="6864316" cy="3432158"/>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7</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985260">
              <a:lnSpc>
                <a:spcPct val="100000"/>
              </a:lnSpc>
              <a:spcBef>
                <a:spcPts val="100"/>
              </a:spcBef>
            </a:pPr>
            <a:r>
              <a:rPr sz="4000" spc="-530" dirty="0"/>
              <a:t>White</a:t>
            </a:r>
            <a:r>
              <a:rPr sz="4000" spc="-200" dirty="0"/>
              <a:t> </a:t>
            </a:r>
            <a:r>
              <a:rPr sz="4000" spc="-385" dirty="0"/>
              <a:t>noise</a:t>
            </a:r>
            <a:endParaRPr sz="4000"/>
          </a:p>
        </p:txBody>
      </p:sp>
      <p:sp>
        <p:nvSpPr>
          <p:cNvPr id="3" name="object 3"/>
          <p:cNvSpPr txBox="1"/>
          <p:nvPr/>
        </p:nvSpPr>
        <p:spPr>
          <a:xfrm>
            <a:off x="558800" y="1459484"/>
            <a:ext cx="10574655" cy="1391285"/>
          </a:xfrm>
          <a:prstGeom prst="rect">
            <a:avLst/>
          </a:prstGeom>
        </p:spPr>
        <p:txBody>
          <a:bodyPr vert="horz" wrap="square" lIns="0" tIns="28575" rIns="0" bIns="0" rtlCol="0">
            <a:spAutoFit/>
          </a:bodyPr>
          <a:lstStyle/>
          <a:p>
            <a:pPr marL="336550" marR="40005" indent="-285750">
              <a:lnSpc>
                <a:spcPts val="2090"/>
              </a:lnSpc>
              <a:spcBef>
                <a:spcPts val="225"/>
              </a:spcBef>
              <a:buFont typeface="Arial MT"/>
              <a:buChar char="•"/>
              <a:tabLst>
                <a:tab pos="336550" algn="l"/>
              </a:tabLst>
            </a:pPr>
            <a:r>
              <a:rPr sz="1800" dirty="0">
                <a:latin typeface="Verdana"/>
                <a:cs typeface="Verdana"/>
              </a:rPr>
              <a:t>An</a:t>
            </a:r>
            <a:r>
              <a:rPr sz="1800" spc="-105" dirty="0">
                <a:latin typeface="Verdana"/>
                <a:cs typeface="Verdana"/>
              </a:rPr>
              <a:t> </a:t>
            </a:r>
            <a:r>
              <a:rPr sz="1800" spc="-45" dirty="0">
                <a:latin typeface="Verdana"/>
                <a:cs typeface="Verdana"/>
              </a:rPr>
              <a:t>important</a:t>
            </a:r>
            <a:r>
              <a:rPr sz="1800" spc="-100" dirty="0">
                <a:latin typeface="Verdana"/>
                <a:cs typeface="Verdana"/>
              </a:rPr>
              <a:t> </a:t>
            </a:r>
            <a:r>
              <a:rPr sz="1800" dirty="0">
                <a:latin typeface="Verdana"/>
                <a:cs typeface="Verdana"/>
              </a:rPr>
              <a:t>application</a:t>
            </a:r>
            <a:r>
              <a:rPr sz="1800" spc="-105" dirty="0">
                <a:latin typeface="Verdana"/>
                <a:cs typeface="Verdana"/>
              </a:rPr>
              <a:t> </a:t>
            </a:r>
            <a:r>
              <a:rPr sz="1800" dirty="0">
                <a:latin typeface="Verdana"/>
                <a:cs typeface="Verdana"/>
              </a:rPr>
              <a:t>of</a:t>
            </a:r>
            <a:r>
              <a:rPr sz="1800" spc="-110" dirty="0">
                <a:latin typeface="Verdana"/>
                <a:cs typeface="Verdana"/>
              </a:rPr>
              <a:t> </a:t>
            </a:r>
            <a:r>
              <a:rPr sz="1800" spc="-40" dirty="0">
                <a:latin typeface="Verdana"/>
                <a:cs typeface="Verdana"/>
              </a:rPr>
              <a:t>white</a:t>
            </a:r>
            <a:r>
              <a:rPr sz="1800" spc="-100" dirty="0">
                <a:latin typeface="Verdana"/>
                <a:cs typeface="Verdana"/>
              </a:rPr>
              <a:t> </a:t>
            </a:r>
            <a:r>
              <a:rPr sz="1800" spc="-55" dirty="0">
                <a:latin typeface="Verdana"/>
                <a:cs typeface="Verdana"/>
              </a:rPr>
              <a:t>noise</a:t>
            </a:r>
            <a:r>
              <a:rPr sz="1800" spc="-105" dirty="0">
                <a:latin typeface="Verdana"/>
                <a:cs typeface="Verdana"/>
              </a:rPr>
              <a:t> </a:t>
            </a:r>
            <a:r>
              <a:rPr sz="1800" spc="-200" dirty="0">
                <a:latin typeface="Verdana"/>
                <a:cs typeface="Verdana"/>
              </a:rPr>
              <a:t>is</a:t>
            </a:r>
            <a:r>
              <a:rPr sz="1800" spc="-105" dirty="0">
                <a:latin typeface="Verdana"/>
                <a:cs typeface="Verdana"/>
              </a:rPr>
              <a:t> </a:t>
            </a:r>
            <a:r>
              <a:rPr sz="1800" spc="-100" dirty="0">
                <a:latin typeface="Verdana"/>
                <a:cs typeface="Verdana"/>
              </a:rPr>
              <a:t>in</a:t>
            </a:r>
            <a:r>
              <a:rPr sz="1800" spc="-105" dirty="0">
                <a:latin typeface="Verdana"/>
                <a:cs typeface="Verdana"/>
              </a:rPr>
              <a:t> </a:t>
            </a:r>
            <a:r>
              <a:rPr sz="1800" spc="-20" dirty="0">
                <a:latin typeface="Verdana"/>
                <a:cs typeface="Verdana"/>
              </a:rPr>
              <a:t>the</a:t>
            </a:r>
            <a:r>
              <a:rPr sz="1800" spc="-100" dirty="0">
                <a:latin typeface="Verdana"/>
                <a:cs typeface="Verdana"/>
              </a:rPr>
              <a:t> </a:t>
            </a:r>
            <a:r>
              <a:rPr sz="1800" spc="-85" dirty="0">
                <a:latin typeface="Verdana"/>
                <a:cs typeface="Verdana"/>
              </a:rPr>
              <a:t>analysis</a:t>
            </a:r>
            <a:r>
              <a:rPr sz="1800" spc="-105" dirty="0">
                <a:latin typeface="Verdana"/>
                <a:cs typeface="Verdana"/>
              </a:rPr>
              <a:t> </a:t>
            </a:r>
            <a:r>
              <a:rPr sz="1800" dirty="0">
                <a:latin typeface="Verdana"/>
                <a:cs typeface="Verdana"/>
              </a:rPr>
              <a:t>of</a:t>
            </a:r>
            <a:r>
              <a:rPr sz="1800" spc="-114" dirty="0">
                <a:latin typeface="Verdana"/>
                <a:cs typeface="Verdana"/>
              </a:rPr>
              <a:t> </a:t>
            </a:r>
            <a:r>
              <a:rPr sz="1800" spc="-20" dirty="0">
                <a:latin typeface="Verdana"/>
                <a:cs typeface="Verdana"/>
              </a:rPr>
              <a:t>the</a:t>
            </a:r>
            <a:r>
              <a:rPr sz="1800" spc="-100" dirty="0">
                <a:latin typeface="Verdana"/>
                <a:cs typeface="Verdana"/>
              </a:rPr>
              <a:t> </a:t>
            </a:r>
            <a:r>
              <a:rPr sz="1800" spc="-85" dirty="0">
                <a:latin typeface="Verdana"/>
                <a:cs typeface="Verdana"/>
              </a:rPr>
              <a:t>residuals</a:t>
            </a:r>
            <a:r>
              <a:rPr sz="1800" spc="-110" dirty="0">
                <a:latin typeface="Verdana"/>
                <a:cs typeface="Verdana"/>
              </a:rPr>
              <a:t> </a:t>
            </a:r>
            <a:r>
              <a:rPr sz="1800" dirty="0">
                <a:latin typeface="Verdana"/>
                <a:cs typeface="Verdana"/>
              </a:rPr>
              <a:t>of</a:t>
            </a:r>
            <a:r>
              <a:rPr sz="1800" spc="-110" dirty="0">
                <a:latin typeface="Verdana"/>
                <a:cs typeface="Verdana"/>
              </a:rPr>
              <a:t> </a:t>
            </a:r>
            <a:r>
              <a:rPr sz="1800" spc="150" dirty="0">
                <a:latin typeface="Verdana"/>
                <a:cs typeface="Verdana"/>
              </a:rPr>
              <a:t>a</a:t>
            </a:r>
            <a:r>
              <a:rPr sz="1800" spc="-114" dirty="0">
                <a:latin typeface="Verdana"/>
                <a:cs typeface="Verdana"/>
              </a:rPr>
              <a:t> </a:t>
            </a:r>
            <a:r>
              <a:rPr sz="1800" spc="-20" dirty="0">
                <a:latin typeface="Verdana"/>
                <a:cs typeface="Verdana"/>
              </a:rPr>
              <a:t>forecast</a:t>
            </a:r>
            <a:r>
              <a:rPr sz="1800" spc="-100" dirty="0">
                <a:latin typeface="Verdana"/>
                <a:cs typeface="Verdana"/>
              </a:rPr>
              <a:t> </a:t>
            </a:r>
            <a:r>
              <a:rPr sz="1800" spc="-75" dirty="0">
                <a:latin typeface="Verdana"/>
                <a:cs typeface="Verdana"/>
              </a:rPr>
              <a:t>or</a:t>
            </a:r>
            <a:r>
              <a:rPr sz="1800" spc="-110" dirty="0">
                <a:latin typeface="Verdana"/>
                <a:cs typeface="Verdana"/>
              </a:rPr>
              <a:t> </a:t>
            </a:r>
            <a:r>
              <a:rPr sz="1800" spc="-20" dirty="0">
                <a:latin typeface="Verdana"/>
                <a:cs typeface="Verdana"/>
              </a:rPr>
              <a:t>time </a:t>
            </a:r>
            <a:r>
              <a:rPr sz="1800" spc="-114" dirty="0">
                <a:latin typeface="Verdana"/>
                <a:cs typeface="Verdana"/>
              </a:rPr>
              <a:t>series </a:t>
            </a:r>
            <a:r>
              <a:rPr sz="1800" spc="-10" dirty="0">
                <a:latin typeface="Verdana"/>
                <a:cs typeface="Verdana"/>
              </a:rPr>
              <a:t>decomposition.</a:t>
            </a:r>
            <a:endParaRPr sz="1800">
              <a:latin typeface="Verdana"/>
              <a:cs typeface="Verdana"/>
            </a:endParaRPr>
          </a:p>
          <a:p>
            <a:pPr marL="336550" marR="43180" indent="-285750">
              <a:lnSpc>
                <a:spcPct val="102200"/>
              </a:lnSpc>
              <a:spcBef>
                <a:spcPts val="2030"/>
              </a:spcBef>
              <a:buFont typeface="Arial MT"/>
              <a:buChar char="•"/>
              <a:tabLst>
                <a:tab pos="336550" algn="l"/>
              </a:tabLst>
            </a:pPr>
            <a:r>
              <a:rPr sz="1800" spc="-114" dirty="0">
                <a:latin typeface="Verdana"/>
                <a:cs typeface="Verdana"/>
              </a:rPr>
              <a:t>The</a:t>
            </a:r>
            <a:r>
              <a:rPr sz="1800" spc="-100" dirty="0">
                <a:latin typeface="Verdana"/>
                <a:cs typeface="Verdana"/>
              </a:rPr>
              <a:t> </a:t>
            </a:r>
            <a:r>
              <a:rPr sz="1800" spc="-85" dirty="0">
                <a:latin typeface="Verdana"/>
                <a:cs typeface="Verdana"/>
              </a:rPr>
              <a:t>residuals</a:t>
            </a:r>
            <a:r>
              <a:rPr sz="1800" spc="-105" dirty="0">
                <a:latin typeface="Verdana"/>
                <a:cs typeface="Verdana"/>
              </a:rPr>
              <a:t> </a:t>
            </a:r>
            <a:r>
              <a:rPr sz="1800" dirty="0">
                <a:latin typeface="Verdana"/>
                <a:cs typeface="Verdana"/>
              </a:rPr>
              <a:t>are</a:t>
            </a:r>
            <a:r>
              <a:rPr sz="1800" spc="-100" dirty="0">
                <a:latin typeface="Verdana"/>
                <a:cs typeface="Verdana"/>
              </a:rPr>
              <a:t> </a:t>
            </a:r>
            <a:r>
              <a:rPr sz="1800" spc="-20" dirty="0">
                <a:latin typeface="Verdana"/>
                <a:cs typeface="Verdana"/>
              </a:rPr>
              <a:t>the</a:t>
            </a:r>
            <a:r>
              <a:rPr sz="1800" spc="-95" dirty="0">
                <a:latin typeface="Verdana"/>
                <a:cs typeface="Verdana"/>
              </a:rPr>
              <a:t> </a:t>
            </a:r>
            <a:r>
              <a:rPr sz="1800" dirty="0">
                <a:latin typeface="Verdana"/>
                <a:cs typeface="Verdana"/>
              </a:rPr>
              <a:t>difference</a:t>
            </a:r>
            <a:r>
              <a:rPr sz="1800" spc="-100" dirty="0">
                <a:latin typeface="Verdana"/>
                <a:cs typeface="Verdana"/>
              </a:rPr>
              <a:t> </a:t>
            </a:r>
            <a:r>
              <a:rPr sz="1800" dirty="0">
                <a:latin typeface="Verdana"/>
                <a:cs typeface="Verdana"/>
              </a:rPr>
              <a:t>between</a:t>
            </a:r>
            <a:r>
              <a:rPr sz="1800" spc="-95" dirty="0">
                <a:latin typeface="Verdana"/>
                <a:cs typeface="Verdana"/>
              </a:rPr>
              <a:t> </a:t>
            </a:r>
            <a:r>
              <a:rPr sz="1800" spc="-20" dirty="0">
                <a:latin typeface="Verdana"/>
                <a:cs typeface="Verdana"/>
              </a:rPr>
              <a:t>the</a:t>
            </a:r>
            <a:r>
              <a:rPr sz="1800" spc="-100" dirty="0">
                <a:latin typeface="Verdana"/>
                <a:cs typeface="Verdana"/>
              </a:rPr>
              <a:t> </a:t>
            </a:r>
            <a:r>
              <a:rPr sz="1800" spc="-30" dirty="0">
                <a:latin typeface="Verdana"/>
                <a:cs typeface="Verdana"/>
              </a:rPr>
              <a:t>actuals,</a:t>
            </a:r>
            <a:r>
              <a:rPr sz="1800" spc="-105" dirty="0">
                <a:latin typeface="Verdana"/>
                <a:cs typeface="Verdana"/>
              </a:rPr>
              <a:t> </a:t>
            </a:r>
            <a:r>
              <a:rPr sz="1800" dirty="0">
                <a:latin typeface="Cambria Math"/>
                <a:cs typeface="Cambria Math"/>
              </a:rPr>
              <a:t>y</a:t>
            </a:r>
            <a:r>
              <a:rPr sz="1950" baseline="-17094" dirty="0">
                <a:latin typeface="Cambria Math"/>
                <a:cs typeface="Cambria Math"/>
              </a:rPr>
              <a:t>t</a:t>
            </a:r>
            <a:r>
              <a:rPr sz="1800" dirty="0">
                <a:latin typeface="Verdana"/>
                <a:cs typeface="Verdana"/>
              </a:rPr>
              <a:t>,</a:t>
            </a:r>
            <a:r>
              <a:rPr sz="1800" spc="-105" dirty="0">
                <a:latin typeface="Verdana"/>
                <a:cs typeface="Verdana"/>
              </a:rPr>
              <a:t> </a:t>
            </a:r>
            <a:r>
              <a:rPr sz="1800" spc="70" dirty="0">
                <a:latin typeface="Verdana"/>
                <a:cs typeface="Verdana"/>
              </a:rPr>
              <a:t>and</a:t>
            </a:r>
            <a:r>
              <a:rPr sz="1800" spc="-95" dirty="0">
                <a:latin typeface="Verdana"/>
                <a:cs typeface="Verdana"/>
              </a:rPr>
              <a:t> </a:t>
            </a:r>
            <a:r>
              <a:rPr sz="1800" spc="-30" dirty="0">
                <a:latin typeface="Verdana"/>
                <a:cs typeface="Verdana"/>
              </a:rPr>
              <a:t>estimated</a:t>
            </a:r>
            <a:r>
              <a:rPr sz="1800" spc="-100" dirty="0">
                <a:latin typeface="Verdana"/>
                <a:cs typeface="Verdana"/>
              </a:rPr>
              <a:t> </a:t>
            </a:r>
            <a:r>
              <a:rPr sz="1800" spc="-65" dirty="0">
                <a:latin typeface="Verdana"/>
                <a:cs typeface="Verdana"/>
              </a:rPr>
              <a:t>values,</a:t>
            </a:r>
            <a:r>
              <a:rPr sz="1800" spc="-110" dirty="0">
                <a:latin typeface="Verdana"/>
                <a:cs typeface="Verdana"/>
              </a:rPr>
              <a:t> </a:t>
            </a:r>
            <a:r>
              <a:rPr sz="1800" spc="-730" dirty="0">
                <a:latin typeface="Cambria Math"/>
                <a:cs typeface="Cambria Math"/>
              </a:rPr>
              <a:t>𝑦</a:t>
            </a:r>
            <a:r>
              <a:rPr sz="1800" spc="45" dirty="0">
                <a:latin typeface="Cambria Math"/>
                <a:cs typeface="Cambria Math"/>
              </a:rPr>
              <a:t>-</a:t>
            </a:r>
            <a:r>
              <a:rPr sz="1950" baseline="-17094" dirty="0">
                <a:latin typeface="Cambria Math"/>
                <a:cs typeface="Cambria Math"/>
              </a:rPr>
              <a:t>𝑡</a:t>
            </a:r>
            <a:r>
              <a:rPr sz="1800" dirty="0">
                <a:latin typeface="Verdana"/>
                <a:cs typeface="Verdana"/>
              </a:rPr>
              <a:t>,</a:t>
            </a:r>
            <a:r>
              <a:rPr sz="1800" spc="-100" dirty="0">
                <a:latin typeface="Verdana"/>
                <a:cs typeface="Verdana"/>
              </a:rPr>
              <a:t> </a:t>
            </a:r>
            <a:r>
              <a:rPr sz="1800" spc="-10" dirty="0">
                <a:latin typeface="Verdana"/>
                <a:cs typeface="Verdana"/>
              </a:rPr>
              <a:t>obtained </a:t>
            </a:r>
            <a:r>
              <a:rPr sz="1800" spc="-45" dirty="0">
                <a:latin typeface="Verdana"/>
                <a:cs typeface="Verdana"/>
              </a:rPr>
              <a:t>through</a:t>
            </a:r>
            <a:r>
              <a:rPr sz="1800" spc="-120" dirty="0">
                <a:latin typeface="Verdana"/>
                <a:cs typeface="Verdana"/>
              </a:rPr>
              <a:t> </a:t>
            </a:r>
            <a:r>
              <a:rPr sz="1800" spc="150" dirty="0">
                <a:latin typeface="Verdana"/>
                <a:cs typeface="Verdana"/>
              </a:rPr>
              <a:t>a</a:t>
            </a:r>
            <a:r>
              <a:rPr sz="1800" spc="-120" dirty="0">
                <a:latin typeface="Verdana"/>
                <a:cs typeface="Verdana"/>
              </a:rPr>
              <a:t> </a:t>
            </a:r>
            <a:r>
              <a:rPr sz="1800" spc="-20" dirty="0">
                <a:latin typeface="Verdana"/>
                <a:cs typeface="Verdana"/>
              </a:rPr>
              <a:t>forecast</a:t>
            </a:r>
            <a:r>
              <a:rPr sz="1800" spc="-114" dirty="0">
                <a:latin typeface="Verdana"/>
                <a:cs typeface="Verdana"/>
              </a:rPr>
              <a:t> </a:t>
            </a:r>
            <a:r>
              <a:rPr sz="1800" spc="-75" dirty="0">
                <a:latin typeface="Verdana"/>
                <a:cs typeface="Verdana"/>
              </a:rPr>
              <a:t>or</a:t>
            </a:r>
            <a:r>
              <a:rPr sz="1800" spc="-120" dirty="0">
                <a:latin typeface="Verdana"/>
                <a:cs typeface="Verdana"/>
              </a:rPr>
              <a:t> </a:t>
            </a:r>
            <a:r>
              <a:rPr sz="1800" spc="-70" dirty="0">
                <a:latin typeface="Verdana"/>
                <a:cs typeface="Verdana"/>
              </a:rPr>
              <a:t>time</a:t>
            </a:r>
            <a:r>
              <a:rPr sz="1800" spc="-110" dirty="0">
                <a:latin typeface="Verdana"/>
                <a:cs typeface="Verdana"/>
              </a:rPr>
              <a:t> </a:t>
            </a:r>
            <a:r>
              <a:rPr sz="1800" spc="-114" dirty="0">
                <a:latin typeface="Verdana"/>
                <a:cs typeface="Verdana"/>
              </a:rPr>
              <a:t>series </a:t>
            </a:r>
            <a:r>
              <a:rPr sz="1800" spc="-10" dirty="0">
                <a:latin typeface="Verdana"/>
                <a:cs typeface="Verdana"/>
              </a:rPr>
              <a:t>decomposition.</a:t>
            </a:r>
            <a:endParaRPr sz="1800">
              <a:latin typeface="Verdana"/>
              <a:cs typeface="Verdana"/>
            </a:endParaRPr>
          </a:p>
        </p:txBody>
      </p:sp>
      <p:pic>
        <p:nvPicPr>
          <p:cNvPr id="4" name="object 4"/>
          <p:cNvPicPr/>
          <p:nvPr/>
        </p:nvPicPr>
        <p:blipFill>
          <a:blip r:embed="rId2" cstate="print"/>
          <a:stretch>
            <a:fillRect/>
          </a:stretch>
        </p:blipFill>
        <p:spPr>
          <a:xfrm>
            <a:off x="2663841" y="3091197"/>
            <a:ext cx="6864316" cy="3432158"/>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8</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499870">
              <a:lnSpc>
                <a:spcPct val="100000"/>
              </a:lnSpc>
              <a:spcBef>
                <a:spcPts val="100"/>
              </a:spcBef>
            </a:pPr>
            <a:r>
              <a:rPr sz="4000" spc="-530" dirty="0"/>
              <a:t>White</a:t>
            </a:r>
            <a:r>
              <a:rPr sz="4000" spc="-220" dirty="0"/>
              <a:t> </a:t>
            </a:r>
            <a:r>
              <a:rPr sz="4000" spc="-365" dirty="0"/>
              <a:t>noise</a:t>
            </a:r>
            <a:r>
              <a:rPr sz="4000" spc="-215" dirty="0"/>
              <a:t> </a:t>
            </a:r>
            <a:r>
              <a:rPr sz="4000" spc="-220" dirty="0"/>
              <a:t>applied </a:t>
            </a:r>
            <a:r>
              <a:rPr sz="4000" spc="-415" dirty="0"/>
              <a:t>to</a:t>
            </a:r>
            <a:r>
              <a:rPr sz="4000" spc="-215" dirty="0"/>
              <a:t> </a:t>
            </a:r>
            <a:r>
              <a:rPr sz="4000" spc="-409" dirty="0"/>
              <a:t>residuals</a:t>
            </a:r>
            <a:endParaRPr sz="4000"/>
          </a:p>
        </p:txBody>
      </p:sp>
      <p:pic>
        <p:nvPicPr>
          <p:cNvPr id="11" name="object 11"/>
          <p:cNvPicPr/>
          <p:nvPr/>
        </p:nvPicPr>
        <p:blipFill>
          <a:blip r:embed="rId2" cstate="print"/>
          <a:stretch>
            <a:fillRect/>
          </a:stretch>
        </p:blipFill>
        <p:spPr>
          <a:xfrm>
            <a:off x="6630568" y="1616278"/>
            <a:ext cx="4720183" cy="4752825"/>
          </a:xfrm>
          <a:prstGeom prst="rect">
            <a:avLst/>
          </a:prstGeom>
        </p:spPr>
      </p:pic>
      <p:sp>
        <p:nvSpPr>
          <p:cNvPr id="12" name="object 12"/>
          <p:cNvSpPr txBox="1"/>
          <p:nvPr/>
        </p:nvSpPr>
        <p:spPr>
          <a:xfrm>
            <a:off x="6605412" y="2007108"/>
            <a:ext cx="121285" cy="238760"/>
          </a:xfrm>
          <a:prstGeom prst="rect">
            <a:avLst/>
          </a:prstGeom>
        </p:spPr>
        <p:txBody>
          <a:bodyPr vert="horz" wrap="square" lIns="0" tIns="12700" rIns="0" bIns="0" rtlCol="0">
            <a:spAutoFit/>
          </a:bodyPr>
          <a:lstStyle/>
          <a:p>
            <a:pPr marL="12700">
              <a:lnSpc>
                <a:spcPct val="100000"/>
              </a:lnSpc>
              <a:spcBef>
                <a:spcPts val="100"/>
              </a:spcBef>
            </a:pPr>
            <a:r>
              <a:rPr sz="1400" spc="-50" dirty="0">
                <a:latin typeface="Verdana"/>
                <a:cs typeface="Verdana"/>
              </a:rPr>
              <a:t>y</a:t>
            </a:r>
            <a:endParaRPr sz="1400">
              <a:latin typeface="Verdana"/>
              <a:cs typeface="Verdana"/>
            </a:endParaRPr>
          </a:p>
        </p:txBody>
      </p:sp>
      <p:sp>
        <p:nvSpPr>
          <p:cNvPr id="14" name="object 14"/>
          <p:cNvSpPr txBox="1"/>
          <p:nvPr/>
        </p:nvSpPr>
        <p:spPr>
          <a:xfrm>
            <a:off x="9069399" y="6401282"/>
            <a:ext cx="419100" cy="243840"/>
          </a:xfrm>
          <a:prstGeom prst="rect">
            <a:avLst/>
          </a:prstGeom>
        </p:spPr>
        <p:txBody>
          <a:bodyPr vert="horz" wrap="square" lIns="0" tIns="13335" rIns="0" bIns="0" rtlCol="0">
            <a:spAutoFit/>
          </a:bodyPr>
          <a:lstStyle/>
          <a:p>
            <a:pPr marL="12700">
              <a:lnSpc>
                <a:spcPct val="100000"/>
              </a:lnSpc>
              <a:spcBef>
                <a:spcPts val="105"/>
              </a:spcBef>
            </a:pPr>
            <a:r>
              <a:rPr sz="1400" spc="-75" dirty="0">
                <a:latin typeface="Verdana"/>
                <a:cs typeface="Verdana"/>
              </a:rPr>
              <a:t>Time</a:t>
            </a:r>
            <a:endParaRPr sz="1400">
              <a:latin typeface="Verdana"/>
              <a:cs typeface="Verdana"/>
            </a:endParaRPr>
          </a:p>
        </p:txBody>
      </p:sp>
      <p:sp>
        <p:nvSpPr>
          <p:cNvPr id="15" name="object 1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9</a:t>
            </a:r>
          </a:p>
        </p:txBody>
      </p:sp>
      <p:sp>
        <p:nvSpPr>
          <p:cNvPr id="13" name="object 13"/>
          <p:cNvSpPr txBox="1"/>
          <p:nvPr/>
        </p:nvSpPr>
        <p:spPr>
          <a:xfrm>
            <a:off x="596901" y="1298955"/>
            <a:ext cx="9272905" cy="259045"/>
          </a:xfrm>
          <a:prstGeom prst="rect">
            <a:avLst/>
          </a:prstGeom>
        </p:spPr>
        <p:txBody>
          <a:bodyPr vert="horz" wrap="square" lIns="0" tIns="12700" rIns="0" bIns="0" rtlCol="0">
            <a:spAutoFit/>
          </a:bodyPr>
          <a:lstStyle/>
          <a:p>
            <a:pPr marR="5080" algn="r">
              <a:lnSpc>
                <a:spcPct val="100000"/>
              </a:lnSpc>
              <a:spcBef>
                <a:spcPts val="100"/>
              </a:spcBef>
            </a:pPr>
            <a:r>
              <a:rPr sz="1600" spc="-85" dirty="0">
                <a:latin typeface="Verdana"/>
                <a:cs typeface="Verdana"/>
              </a:rPr>
              <a:t>Air</a:t>
            </a:r>
            <a:r>
              <a:rPr sz="1600" spc="-120" dirty="0">
                <a:latin typeface="Verdana"/>
                <a:cs typeface="Verdana"/>
              </a:rPr>
              <a:t> </a:t>
            </a:r>
            <a:r>
              <a:rPr sz="1600" spc="-10" dirty="0">
                <a:latin typeface="Verdana"/>
                <a:cs typeface="Verdana"/>
              </a:rPr>
              <a:t>passengers</a:t>
            </a:r>
            <a:endParaRPr sz="1600" dirty="0">
              <a:latin typeface="Verdana"/>
              <a:cs typeface="Verdana"/>
            </a:endParaRPr>
          </a:p>
        </p:txBody>
      </p:sp>
      <p:pic>
        <p:nvPicPr>
          <p:cNvPr id="17" name="Picture 16">
            <a:extLst>
              <a:ext uri="{FF2B5EF4-FFF2-40B4-BE49-F238E27FC236}">
                <a16:creationId xmlns:a16="http://schemas.microsoft.com/office/drawing/2014/main" id="{4417EC75-ABFE-4261-A015-B2571EFD4707}"/>
              </a:ext>
            </a:extLst>
          </p:cNvPr>
          <p:cNvPicPr>
            <a:picLocks noChangeAspect="1"/>
          </p:cNvPicPr>
          <p:nvPr/>
        </p:nvPicPr>
        <p:blipFill>
          <a:blip r:embed="rId3"/>
          <a:stretch>
            <a:fillRect/>
          </a:stretch>
        </p:blipFill>
        <p:spPr>
          <a:xfrm>
            <a:off x="152400" y="1333275"/>
            <a:ext cx="6306430" cy="506800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499870">
              <a:lnSpc>
                <a:spcPct val="100000"/>
              </a:lnSpc>
              <a:spcBef>
                <a:spcPts val="100"/>
              </a:spcBef>
            </a:pPr>
            <a:r>
              <a:rPr sz="4000" spc="-530" dirty="0"/>
              <a:t>White</a:t>
            </a:r>
            <a:r>
              <a:rPr sz="4000" spc="-220" dirty="0"/>
              <a:t> </a:t>
            </a:r>
            <a:r>
              <a:rPr sz="4000" spc="-365" dirty="0"/>
              <a:t>noise</a:t>
            </a:r>
            <a:r>
              <a:rPr sz="4000" spc="-215" dirty="0"/>
              <a:t> </a:t>
            </a:r>
            <a:r>
              <a:rPr sz="4000" spc="-220" dirty="0"/>
              <a:t>applied </a:t>
            </a:r>
            <a:r>
              <a:rPr sz="4000" spc="-415" dirty="0"/>
              <a:t>to</a:t>
            </a:r>
            <a:r>
              <a:rPr sz="4000" spc="-215" dirty="0"/>
              <a:t> </a:t>
            </a:r>
            <a:r>
              <a:rPr sz="4000" spc="-409" dirty="0"/>
              <a:t>residuals</a:t>
            </a:r>
            <a:endParaRPr sz="4000"/>
          </a:p>
        </p:txBody>
      </p:sp>
      <p:pic>
        <p:nvPicPr>
          <p:cNvPr id="17" name="object 17"/>
          <p:cNvPicPr/>
          <p:nvPr/>
        </p:nvPicPr>
        <p:blipFill>
          <a:blip r:embed="rId2" cstate="print"/>
          <a:stretch>
            <a:fillRect/>
          </a:stretch>
        </p:blipFill>
        <p:spPr>
          <a:xfrm>
            <a:off x="6630568" y="1616278"/>
            <a:ext cx="4720183" cy="4752825"/>
          </a:xfrm>
          <a:prstGeom prst="rect">
            <a:avLst/>
          </a:prstGeom>
        </p:spPr>
      </p:pic>
      <p:sp>
        <p:nvSpPr>
          <p:cNvPr id="18" name="object 18"/>
          <p:cNvSpPr txBox="1"/>
          <p:nvPr/>
        </p:nvSpPr>
        <p:spPr>
          <a:xfrm>
            <a:off x="6605412" y="2007108"/>
            <a:ext cx="121285" cy="238760"/>
          </a:xfrm>
          <a:prstGeom prst="rect">
            <a:avLst/>
          </a:prstGeom>
        </p:spPr>
        <p:txBody>
          <a:bodyPr vert="horz" wrap="square" lIns="0" tIns="12700" rIns="0" bIns="0" rtlCol="0">
            <a:spAutoFit/>
          </a:bodyPr>
          <a:lstStyle/>
          <a:p>
            <a:pPr marL="12700">
              <a:lnSpc>
                <a:spcPct val="100000"/>
              </a:lnSpc>
              <a:spcBef>
                <a:spcPts val="100"/>
              </a:spcBef>
            </a:pPr>
            <a:r>
              <a:rPr sz="1400" spc="-50" dirty="0">
                <a:latin typeface="Verdana"/>
                <a:cs typeface="Verdana"/>
              </a:rPr>
              <a:t>y</a:t>
            </a:r>
            <a:endParaRPr sz="1400">
              <a:latin typeface="Verdana"/>
              <a:cs typeface="Verdana"/>
            </a:endParaRPr>
          </a:p>
        </p:txBody>
      </p:sp>
      <p:sp>
        <p:nvSpPr>
          <p:cNvPr id="20" name="object 20"/>
          <p:cNvSpPr txBox="1"/>
          <p:nvPr/>
        </p:nvSpPr>
        <p:spPr>
          <a:xfrm>
            <a:off x="9069399" y="6401282"/>
            <a:ext cx="419100" cy="243840"/>
          </a:xfrm>
          <a:prstGeom prst="rect">
            <a:avLst/>
          </a:prstGeom>
        </p:spPr>
        <p:txBody>
          <a:bodyPr vert="horz" wrap="square" lIns="0" tIns="13335" rIns="0" bIns="0" rtlCol="0">
            <a:spAutoFit/>
          </a:bodyPr>
          <a:lstStyle/>
          <a:p>
            <a:pPr marL="12700">
              <a:lnSpc>
                <a:spcPct val="100000"/>
              </a:lnSpc>
              <a:spcBef>
                <a:spcPts val="105"/>
              </a:spcBef>
            </a:pPr>
            <a:r>
              <a:rPr sz="1400" spc="-75" dirty="0">
                <a:latin typeface="Verdana"/>
                <a:cs typeface="Verdana"/>
              </a:rPr>
              <a:t>Time</a:t>
            </a:r>
            <a:endParaRPr sz="1400">
              <a:latin typeface="Verdana"/>
              <a:cs typeface="Verdana"/>
            </a:endParaRPr>
          </a:p>
        </p:txBody>
      </p:sp>
      <p:sp>
        <p:nvSpPr>
          <p:cNvPr id="21" name="object 21"/>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10</a:t>
            </a:r>
          </a:p>
        </p:txBody>
      </p:sp>
      <p:sp>
        <p:nvSpPr>
          <p:cNvPr id="19" name="object 19"/>
          <p:cNvSpPr txBox="1"/>
          <p:nvPr/>
        </p:nvSpPr>
        <p:spPr>
          <a:xfrm>
            <a:off x="596901" y="1298955"/>
            <a:ext cx="9385299" cy="725805"/>
          </a:xfrm>
          <a:prstGeom prst="rect">
            <a:avLst/>
          </a:prstGeom>
        </p:spPr>
        <p:txBody>
          <a:bodyPr vert="horz" wrap="square" lIns="0" tIns="12700" rIns="0" bIns="0" rtlCol="0">
            <a:spAutoFit/>
          </a:bodyPr>
          <a:lstStyle/>
          <a:p>
            <a:pPr marR="5080" algn="r">
              <a:lnSpc>
                <a:spcPct val="100000"/>
              </a:lnSpc>
              <a:spcBef>
                <a:spcPts val="100"/>
              </a:spcBef>
            </a:pPr>
            <a:r>
              <a:rPr sz="1600" spc="-85" dirty="0">
                <a:latin typeface="Verdana"/>
                <a:cs typeface="Verdana"/>
              </a:rPr>
              <a:t>Air</a:t>
            </a:r>
            <a:r>
              <a:rPr sz="1600" spc="-120" dirty="0">
                <a:latin typeface="Verdana"/>
                <a:cs typeface="Verdana"/>
              </a:rPr>
              <a:t> </a:t>
            </a:r>
            <a:r>
              <a:rPr sz="1600" spc="-10" dirty="0">
                <a:latin typeface="Verdana"/>
                <a:cs typeface="Verdana"/>
              </a:rPr>
              <a:t>passengers</a:t>
            </a:r>
            <a:endParaRPr sz="1600" dirty="0">
              <a:latin typeface="Verdana"/>
              <a:cs typeface="Verdana"/>
            </a:endParaRPr>
          </a:p>
          <a:p>
            <a:pPr marL="12700">
              <a:lnSpc>
                <a:spcPct val="100000"/>
              </a:lnSpc>
              <a:spcBef>
                <a:spcPts val="1430"/>
              </a:spcBef>
              <a:tabLst>
                <a:tab pos="297815" algn="l"/>
              </a:tabLst>
            </a:pPr>
            <a:endParaRPr sz="1800" dirty="0">
              <a:latin typeface="Verdana"/>
              <a:cs typeface="Verdana"/>
            </a:endParaRPr>
          </a:p>
        </p:txBody>
      </p:sp>
      <p:pic>
        <p:nvPicPr>
          <p:cNvPr id="23" name="Picture 22">
            <a:extLst>
              <a:ext uri="{FF2B5EF4-FFF2-40B4-BE49-F238E27FC236}">
                <a16:creationId xmlns:a16="http://schemas.microsoft.com/office/drawing/2014/main" id="{B8D63388-1FB0-4557-9214-F40E8B335D64}"/>
              </a:ext>
            </a:extLst>
          </p:cNvPr>
          <p:cNvPicPr>
            <a:picLocks noChangeAspect="1"/>
          </p:cNvPicPr>
          <p:nvPr/>
        </p:nvPicPr>
        <p:blipFill>
          <a:blip r:embed="rId3"/>
          <a:stretch>
            <a:fillRect/>
          </a:stretch>
        </p:blipFill>
        <p:spPr>
          <a:xfrm>
            <a:off x="381000" y="2895100"/>
            <a:ext cx="6001588" cy="3581900"/>
          </a:xfrm>
          <a:prstGeom prst="rect">
            <a:avLst/>
          </a:prstGeom>
        </p:spPr>
      </p:pic>
      <p:pic>
        <p:nvPicPr>
          <p:cNvPr id="25" name="Picture 24">
            <a:extLst>
              <a:ext uri="{FF2B5EF4-FFF2-40B4-BE49-F238E27FC236}">
                <a16:creationId xmlns:a16="http://schemas.microsoft.com/office/drawing/2014/main" id="{6C6C61AB-E075-4368-BFF1-7077FFA3146D}"/>
              </a:ext>
            </a:extLst>
          </p:cNvPr>
          <p:cNvPicPr>
            <a:picLocks noChangeAspect="1"/>
          </p:cNvPicPr>
          <p:nvPr/>
        </p:nvPicPr>
        <p:blipFill>
          <a:blip r:embed="rId4"/>
          <a:stretch>
            <a:fillRect/>
          </a:stretch>
        </p:blipFill>
        <p:spPr>
          <a:xfrm>
            <a:off x="523895" y="1482721"/>
            <a:ext cx="5858693" cy="10764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499870">
              <a:lnSpc>
                <a:spcPct val="100000"/>
              </a:lnSpc>
              <a:spcBef>
                <a:spcPts val="100"/>
              </a:spcBef>
            </a:pPr>
            <a:r>
              <a:rPr sz="4000" spc="-530" dirty="0"/>
              <a:t>White</a:t>
            </a:r>
            <a:r>
              <a:rPr sz="4000" spc="-220" dirty="0"/>
              <a:t> </a:t>
            </a:r>
            <a:r>
              <a:rPr sz="4000" spc="-365" dirty="0"/>
              <a:t>noise</a:t>
            </a:r>
            <a:r>
              <a:rPr sz="4000" spc="-215" dirty="0"/>
              <a:t> </a:t>
            </a:r>
            <a:r>
              <a:rPr sz="4000" spc="-220" dirty="0"/>
              <a:t>applied </a:t>
            </a:r>
            <a:r>
              <a:rPr sz="4000" spc="-415" dirty="0"/>
              <a:t>to</a:t>
            </a:r>
            <a:r>
              <a:rPr sz="4000" spc="-215" dirty="0"/>
              <a:t> </a:t>
            </a:r>
            <a:r>
              <a:rPr sz="4000" spc="-409" dirty="0"/>
              <a:t>residuals</a:t>
            </a:r>
            <a:endParaRPr sz="4000"/>
          </a:p>
        </p:txBody>
      </p:sp>
      <p:sp>
        <p:nvSpPr>
          <p:cNvPr id="3" name="object 3"/>
          <p:cNvSpPr txBox="1"/>
          <p:nvPr/>
        </p:nvSpPr>
        <p:spPr>
          <a:xfrm>
            <a:off x="882650" y="2005076"/>
            <a:ext cx="21844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Verdana"/>
                <a:cs typeface="Verdana"/>
              </a:rPr>
              <a:t>are</a:t>
            </a:r>
            <a:r>
              <a:rPr sz="1800" spc="-130" dirty="0">
                <a:latin typeface="Verdana"/>
                <a:cs typeface="Verdana"/>
              </a:rPr>
              <a:t> </a:t>
            </a:r>
            <a:r>
              <a:rPr sz="1800" spc="-95" dirty="0">
                <a:latin typeface="Verdana"/>
                <a:cs typeface="Verdana"/>
              </a:rPr>
              <a:t>like</a:t>
            </a:r>
            <a:r>
              <a:rPr sz="1800" spc="-125" dirty="0">
                <a:latin typeface="Verdana"/>
                <a:cs typeface="Verdana"/>
              </a:rPr>
              <a:t> </a:t>
            </a:r>
            <a:r>
              <a:rPr sz="1800" spc="-40" dirty="0">
                <a:latin typeface="Verdana"/>
                <a:cs typeface="Verdana"/>
              </a:rPr>
              <a:t>white</a:t>
            </a:r>
            <a:r>
              <a:rPr sz="1800" spc="-130" dirty="0">
                <a:latin typeface="Verdana"/>
                <a:cs typeface="Verdana"/>
              </a:rPr>
              <a:t> </a:t>
            </a:r>
            <a:r>
              <a:rPr sz="1800" spc="-75" dirty="0">
                <a:latin typeface="Verdana"/>
                <a:cs typeface="Verdana"/>
              </a:rPr>
              <a:t>noise:</a:t>
            </a:r>
            <a:endParaRPr sz="1800">
              <a:latin typeface="Verdana"/>
              <a:cs typeface="Verdana"/>
            </a:endParaRPr>
          </a:p>
        </p:txBody>
      </p:sp>
      <p:sp>
        <p:nvSpPr>
          <p:cNvPr id="4" name="object 4"/>
          <p:cNvSpPr txBox="1"/>
          <p:nvPr/>
        </p:nvSpPr>
        <p:spPr>
          <a:xfrm>
            <a:off x="1054100" y="2550667"/>
            <a:ext cx="4709160" cy="3042920"/>
          </a:xfrm>
          <a:prstGeom prst="rect">
            <a:avLst/>
          </a:prstGeom>
        </p:spPr>
        <p:txBody>
          <a:bodyPr vert="horz" wrap="square" lIns="0" tIns="12700" rIns="0" bIns="0" rtlCol="0">
            <a:spAutoFit/>
          </a:bodyPr>
          <a:lstStyle/>
          <a:p>
            <a:pPr marL="297815" indent="-285115">
              <a:lnSpc>
                <a:spcPct val="100000"/>
              </a:lnSpc>
              <a:spcBef>
                <a:spcPts val="100"/>
              </a:spcBef>
              <a:buFont typeface="Arial MT"/>
              <a:buChar char="•"/>
              <a:tabLst>
                <a:tab pos="297815" algn="l"/>
              </a:tabLst>
            </a:pPr>
            <a:r>
              <a:rPr sz="1800" spc="80" dirty="0">
                <a:latin typeface="Verdana"/>
                <a:cs typeface="Verdana"/>
              </a:rPr>
              <a:t>Mean</a:t>
            </a:r>
            <a:r>
              <a:rPr sz="1800" spc="-120" dirty="0">
                <a:latin typeface="Verdana"/>
                <a:cs typeface="Verdana"/>
              </a:rPr>
              <a:t> </a:t>
            </a:r>
            <a:r>
              <a:rPr sz="1800" spc="-200" dirty="0">
                <a:latin typeface="Verdana"/>
                <a:cs typeface="Verdana"/>
              </a:rPr>
              <a:t>is</a:t>
            </a:r>
            <a:r>
              <a:rPr sz="1800" spc="-120" dirty="0">
                <a:latin typeface="Verdana"/>
                <a:cs typeface="Verdana"/>
              </a:rPr>
              <a:t> </a:t>
            </a:r>
            <a:r>
              <a:rPr sz="1800" spc="-20" dirty="0">
                <a:latin typeface="Verdana"/>
                <a:cs typeface="Verdana"/>
              </a:rPr>
              <a:t>zero.</a:t>
            </a:r>
            <a:endParaRPr sz="1800" dirty="0">
              <a:latin typeface="Verdana"/>
              <a:cs typeface="Verdana"/>
            </a:endParaRPr>
          </a:p>
          <a:p>
            <a:pPr marL="298450" marR="5080" indent="-285750">
              <a:lnSpc>
                <a:spcPct val="99400"/>
              </a:lnSpc>
              <a:spcBef>
                <a:spcPts val="2145"/>
              </a:spcBef>
              <a:buFont typeface="Arial MT"/>
              <a:buChar char="•"/>
              <a:tabLst>
                <a:tab pos="298450" algn="l"/>
              </a:tabLst>
            </a:pPr>
            <a:r>
              <a:rPr sz="1800" spc="80" dirty="0">
                <a:latin typeface="Verdana"/>
                <a:cs typeface="Verdana"/>
              </a:rPr>
              <a:t>Mean</a:t>
            </a:r>
            <a:r>
              <a:rPr sz="1800" spc="-70" dirty="0">
                <a:latin typeface="Verdana"/>
                <a:cs typeface="Verdana"/>
              </a:rPr>
              <a:t> </a:t>
            </a:r>
            <a:r>
              <a:rPr sz="1800" spc="65" dirty="0">
                <a:latin typeface="Verdana"/>
                <a:cs typeface="Verdana"/>
              </a:rPr>
              <a:t>and</a:t>
            </a:r>
            <a:r>
              <a:rPr sz="1800" spc="-55" dirty="0">
                <a:latin typeface="Verdana"/>
                <a:cs typeface="Verdana"/>
              </a:rPr>
              <a:t> </a:t>
            </a:r>
            <a:r>
              <a:rPr sz="1800" dirty="0">
                <a:latin typeface="Verdana"/>
                <a:cs typeface="Verdana"/>
              </a:rPr>
              <a:t>variance</a:t>
            </a:r>
            <a:r>
              <a:rPr sz="1800" spc="-60" dirty="0">
                <a:latin typeface="Verdana"/>
                <a:cs typeface="Verdana"/>
              </a:rPr>
              <a:t> </a:t>
            </a:r>
            <a:r>
              <a:rPr sz="1800" dirty="0">
                <a:latin typeface="Verdana"/>
                <a:cs typeface="Verdana"/>
              </a:rPr>
              <a:t>don’t</a:t>
            </a:r>
            <a:r>
              <a:rPr sz="1800" spc="-60" dirty="0">
                <a:latin typeface="Verdana"/>
                <a:cs typeface="Verdana"/>
              </a:rPr>
              <a:t> </a:t>
            </a:r>
            <a:r>
              <a:rPr sz="1800" spc="70" dirty="0">
                <a:latin typeface="Verdana"/>
                <a:cs typeface="Verdana"/>
              </a:rPr>
              <a:t>change</a:t>
            </a:r>
            <a:r>
              <a:rPr sz="1800" spc="-60" dirty="0">
                <a:latin typeface="Verdana"/>
                <a:cs typeface="Verdana"/>
              </a:rPr>
              <a:t> </a:t>
            </a:r>
            <a:r>
              <a:rPr sz="1800" spc="-20" dirty="0">
                <a:latin typeface="Verdana"/>
                <a:cs typeface="Verdana"/>
              </a:rPr>
              <a:t>over </a:t>
            </a:r>
            <a:r>
              <a:rPr sz="1800" spc="-70" dirty="0">
                <a:latin typeface="Verdana"/>
                <a:cs typeface="Verdana"/>
              </a:rPr>
              <a:t>time</a:t>
            </a:r>
            <a:r>
              <a:rPr sz="1800" spc="-90" dirty="0">
                <a:latin typeface="Verdana"/>
                <a:cs typeface="Verdana"/>
              </a:rPr>
              <a:t> (implies</a:t>
            </a:r>
            <a:r>
              <a:rPr sz="1800" spc="-95" dirty="0">
                <a:latin typeface="Verdana"/>
                <a:cs typeface="Verdana"/>
              </a:rPr>
              <a:t> </a:t>
            </a:r>
            <a:r>
              <a:rPr sz="1800" dirty="0">
                <a:latin typeface="Verdana"/>
                <a:cs typeface="Verdana"/>
              </a:rPr>
              <a:t>no</a:t>
            </a:r>
            <a:r>
              <a:rPr sz="1800" spc="-100" dirty="0">
                <a:latin typeface="Verdana"/>
                <a:cs typeface="Verdana"/>
              </a:rPr>
              <a:t> </a:t>
            </a:r>
            <a:r>
              <a:rPr sz="1800" spc="-45" dirty="0">
                <a:latin typeface="Verdana"/>
                <a:cs typeface="Verdana"/>
              </a:rPr>
              <a:t>trend</a:t>
            </a:r>
            <a:r>
              <a:rPr sz="1800" spc="-90" dirty="0">
                <a:latin typeface="Verdana"/>
                <a:cs typeface="Verdana"/>
              </a:rPr>
              <a:t> </a:t>
            </a:r>
            <a:r>
              <a:rPr sz="1800" spc="-75" dirty="0">
                <a:latin typeface="Verdana"/>
                <a:cs typeface="Verdana"/>
              </a:rPr>
              <a:t>or</a:t>
            </a:r>
            <a:r>
              <a:rPr sz="1800" spc="-100" dirty="0">
                <a:latin typeface="Verdana"/>
                <a:cs typeface="Verdana"/>
              </a:rPr>
              <a:t> </a:t>
            </a:r>
            <a:r>
              <a:rPr sz="1800" spc="-60" dirty="0">
                <a:latin typeface="Verdana"/>
                <a:cs typeface="Verdana"/>
              </a:rPr>
              <a:t>seasonality</a:t>
            </a:r>
            <a:r>
              <a:rPr sz="1800" spc="-100" dirty="0">
                <a:latin typeface="Verdana"/>
                <a:cs typeface="Verdana"/>
              </a:rPr>
              <a:t> </a:t>
            </a:r>
            <a:r>
              <a:rPr sz="1800" spc="-25" dirty="0">
                <a:latin typeface="Verdana"/>
                <a:cs typeface="Verdana"/>
              </a:rPr>
              <a:t>in </a:t>
            </a:r>
            <a:r>
              <a:rPr sz="1800" spc="-10" dirty="0">
                <a:latin typeface="Verdana"/>
                <a:cs typeface="Verdana"/>
              </a:rPr>
              <a:t>residuals).</a:t>
            </a:r>
            <a:endParaRPr sz="1800" dirty="0">
              <a:latin typeface="Verdana"/>
              <a:cs typeface="Verdana"/>
            </a:endParaRPr>
          </a:p>
          <a:p>
            <a:pPr>
              <a:lnSpc>
                <a:spcPct val="100000"/>
              </a:lnSpc>
              <a:spcBef>
                <a:spcPts val="85"/>
              </a:spcBef>
              <a:buFont typeface="Arial MT"/>
              <a:buChar char="•"/>
            </a:pPr>
            <a:endParaRPr sz="1800" dirty="0">
              <a:latin typeface="Verdana"/>
              <a:cs typeface="Verdana"/>
            </a:endParaRPr>
          </a:p>
          <a:p>
            <a:pPr marL="298450" marR="165100" indent="-285750">
              <a:lnSpc>
                <a:spcPct val="99400"/>
              </a:lnSpc>
              <a:buFont typeface="Arial MT"/>
              <a:buChar char="•"/>
              <a:tabLst>
                <a:tab pos="298450" algn="l"/>
              </a:tabLst>
            </a:pPr>
            <a:r>
              <a:rPr sz="1800" dirty="0">
                <a:latin typeface="Verdana"/>
                <a:cs typeface="Verdana"/>
              </a:rPr>
              <a:t>No</a:t>
            </a:r>
            <a:r>
              <a:rPr sz="1800" spc="-105" dirty="0">
                <a:latin typeface="Verdana"/>
                <a:cs typeface="Verdana"/>
              </a:rPr>
              <a:t> </a:t>
            </a:r>
            <a:r>
              <a:rPr sz="1800" spc="-25" dirty="0">
                <a:latin typeface="Verdana"/>
                <a:cs typeface="Verdana"/>
              </a:rPr>
              <a:t>autocorrelation.</a:t>
            </a:r>
            <a:r>
              <a:rPr sz="1800" spc="-95" dirty="0">
                <a:latin typeface="Verdana"/>
                <a:cs typeface="Verdana"/>
              </a:rPr>
              <a:t> </a:t>
            </a:r>
            <a:r>
              <a:rPr sz="1800" spc="-200" dirty="0">
                <a:latin typeface="Verdana"/>
                <a:cs typeface="Verdana"/>
              </a:rPr>
              <a:t>This</a:t>
            </a:r>
            <a:r>
              <a:rPr sz="1800" spc="-100" dirty="0">
                <a:latin typeface="Verdana"/>
                <a:cs typeface="Verdana"/>
              </a:rPr>
              <a:t> </a:t>
            </a:r>
            <a:r>
              <a:rPr sz="1800" spc="-30" dirty="0">
                <a:latin typeface="Verdana"/>
                <a:cs typeface="Verdana"/>
              </a:rPr>
              <a:t>means</a:t>
            </a:r>
            <a:r>
              <a:rPr sz="1800" spc="-100" dirty="0">
                <a:latin typeface="Verdana"/>
                <a:cs typeface="Verdana"/>
              </a:rPr>
              <a:t> </a:t>
            </a:r>
            <a:r>
              <a:rPr sz="1800" spc="-20" dirty="0">
                <a:latin typeface="Verdana"/>
                <a:cs typeface="Verdana"/>
              </a:rPr>
              <a:t>that </a:t>
            </a:r>
            <a:r>
              <a:rPr sz="1800" spc="-40" dirty="0">
                <a:latin typeface="Verdana"/>
                <a:cs typeface="Verdana"/>
              </a:rPr>
              <a:t>there</a:t>
            </a:r>
            <a:r>
              <a:rPr sz="1800" spc="-75" dirty="0">
                <a:latin typeface="Verdana"/>
                <a:cs typeface="Verdana"/>
              </a:rPr>
              <a:t> </a:t>
            </a:r>
            <a:r>
              <a:rPr sz="1800" spc="-200" dirty="0">
                <a:latin typeface="Verdana"/>
                <a:cs typeface="Verdana"/>
              </a:rPr>
              <a:t>is</a:t>
            </a:r>
            <a:r>
              <a:rPr sz="1800" spc="-80" dirty="0">
                <a:latin typeface="Verdana"/>
                <a:cs typeface="Verdana"/>
              </a:rPr>
              <a:t> </a:t>
            </a:r>
            <a:r>
              <a:rPr sz="1800" dirty="0">
                <a:latin typeface="Verdana"/>
                <a:cs typeface="Verdana"/>
              </a:rPr>
              <a:t>no</a:t>
            </a:r>
            <a:r>
              <a:rPr sz="1800" spc="-90" dirty="0">
                <a:latin typeface="Verdana"/>
                <a:cs typeface="Verdana"/>
              </a:rPr>
              <a:t> </a:t>
            </a:r>
            <a:r>
              <a:rPr sz="1800" spc="-30" dirty="0">
                <a:latin typeface="Verdana"/>
                <a:cs typeface="Verdana"/>
              </a:rPr>
              <a:t>correlation</a:t>
            </a:r>
            <a:r>
              <a:rPr sz="1800" spc="-80" dirty="0">
                <a:latin typeface="Verdana"/>
                <a:cs typeface="Verdana"/>
              </a:rPr>
              <a:t> </a:t>
            </a:r>
            <a:r>
              <a:rPr sz="1800" dirty="0">
                <a:latin typeface="Verdana"/>
                <a:cs typeface="Verdana"/>
              </a:rPr>
              <a:t>between</a:t>
            </a:r>
            <a:r>
              <a:rPr sz="1800" spc="-80" dirty="0">
                <a:latin typeface="Verdana"/>
                <a:cs typeface="Verdana"/>
              </a:rPr>
              <a:t> </a:t>
            </a:r>
            <a:r>
              <a:rPr sz="1800" spc="150" dirty="0">
                <a:latin typeface="Verdana"/>
                <a:cs typeface="Verdana"/>
              </a:rPr>
              <a:t>a</a:t>
            </a:r>
            <a:r>
              <a:rPr sz="1800" spc="-85" dirty="0">
                <a:latin typeface="Verdana"/>
                <a:cs typeface="Verdana"/>
              </a:rPr>
              <a:t> </a:t>
            </a:r>
            <a:r>
              <a:rPr sz="1800" spc="-25" dirty="0">
                <a:latin typeface="Verdana"/>
                <a:cs typeface="Verdana"/>
              </a:rPr>
              <a:t>time point</a:t>
            </a:r>
            <a:r>
              <a:rPr sz="1800" spc="-130" dirty="0">
                <a:latin typeface="Verdana"/>
                <a:cs typeface="Verdana"/>
              </a:rPr>
              <a:t> </a:t>
            </a:r>
            <a:r>
              <a:rPr sz="1800" spc="65" dirty="0">
                <a:latin typeface="Verdana"/>
                <a:cs typeface="Verdana"/>
              </a:rPr>
              <a:t>and</a:t>
            </a:r>
            <a:r>
              <a:rPr sz="1800" spc="-125" dirty="0">
                <a:latin typeface="Verdana"/>
                <a:cs typeface="Verdana"/>
              </a:rPr>
              <a:t> </a:t>
            </a:r>
            <a:r>
              <a:rPr sz="1800" dirty="0">
                <a:latin typeface="Verdana"/>
                <a:cs typeface="Verdana"/>
              </a:rPr>
              <a:t>any</a:t>
            </a:r>
            <a:r>
              <a:rPr sz="1800" spc="-135" dirty="0">
                <a:latin typeface="Verdana"/>
                <a:cs typeface="Verdana"/>
              </a:rPr>
              <a:t> </a:t>
            </a:r>
            <a:r>
              <a:rPr sz="1800" spc="-45" dirty="0">
                <a:latin typeface="Verdana"/>
                <a:cs typeface="Verdana"/>
              </a:rPr>
              <a:t>other</a:t>
            </a:r>
            <a:r>
              <a:rPr sz="1800" spc="-135" dirty="0">
                <a:latin typeface="Verdana"/>
                <a:cs typeface="Verdana"/>
              </a:rPr>
              <a:t> </a:t>
            </a:r>
            <a:r>
              <a:rPr sz="1800" spc="-100" dirty="0">
                <a:latin typeface="Verdana"/>
                <a:cs typeface="Verdana"/>
              </a:rPr>
              <a:t>in</a:t>
            </a:r>
            <a:r>
              <a:rPr sz="1800" spc="-125" dirty="0">
                <a:latin typeface="Verdana"/>
                <a:cs typeface="Verdana"/>
              </a:rPr>
              <a:t> </a:t>
            </a:r>
            <a:r>
              <a:rPr sz="1800" spc="-20" dirty="0">
                <a:latin typeface="Verdana"/>
                <a:cs typeface="Verdana"/>
              </a:rPr>
              <a:t>the</a:t>
            </a:r>
            <a:r>
              <a:rPr sz="1800" spc="-130" dirty="0">
                <a:latin typeface="Verdana"/>
                <a:cs typeface="Verdana"/>
              </a:rPr>
              <a:t> </a:t>
            </a:r>
            <a:r>
              <a:rPr sz="1800" spc="-30" dirty="0">
                <a:latin typeface="Verdana"/>
                <a:cs typeface="Verdana"/>
              </a:rPr>
              <a:t>past</a:t>
            </a:r>
            <a:r>
              <a:rPr sz="1800" spc="-125" dirty="0">
                <a:latin typeface="Verdana"/>
                <a:cs typeface="Verdana"/>
              </a:rPr>
              <a:t> </a:t>
            </a:r>
            <a:r>
              <a:rPr sz="1800" spc="-25" dirty="0">
                <a:latin typeface="Verdana"/>
                <a:cs typeface="Verdana"/>
              </a:rPr>
              <a:t>(we </a:t>
            </a:r>
            <a:r>
              <a:rPr sz="1800" spc="-90" dirty="0">
                <a:latin typeface="Verdana"/>
                <a:cs typeface="Verdana"/>
              </a:rPr>
              <a:t>discuss</a:t>
            </a:r>
            <a:r>
              <a:rPr sz="1800" spc="-125" dirty="0">
                <a:latin typeface="Verdana"/>
                <a:cs typeface="Verdana"/>
              </a:rPr>
              <a:t> </a:t>
            </a:r>
            <a:r>
              <a:rPr sz="1800" spc="-135" dirty="0">
                <a:latin typeface="Verdana"/>
                <a:cs typeface="Verdana"/>
              </a:rPr>
              <a:t>this</a:t>
            </a:r>
            <a:r>
              <a:rPr sz="1800" spc="-125" dirty="0">
                <a:latin typeface="Verdana"/>
                <a:cs typeface="Verdana"/>
              </a:rPr>
              <a:t> </a:t>
            </a:r>
            <a:r>
              <a:rPr sz="1800" spc="-100" dirty="0">
                <a:latin typeface="Verdana"/>
                <a:cs typeface="Verdana"/>
              </a:rPr>
              <a:t>in</a:t>
            </a:r>
            <a:r>
              <a:rPr sz="1800" spc="-120" dirty="0">
                <a:latin typeface="Verdana"/>
                <a:cs typeface="Verdana"/>
              </a:rPr>
              <a:t> </a:t>
            </a:r>
            <a:r>
              <a:rPr sz="1800" spc="150" dirty="0">
                <a:latin typeface="Verdana"/>
                <a:cs typeface="Verdana"/>
              </a:rPr>
              <a:t>a</a:t>
            </a:r>
            <a:r>
              <a:rPr sz="1800" spc="-130" dirty="0">
                <a:latin typeface="Verdana"/>
                <a:cs typeface="Verdana"/>
              </a:rPr>
              <a:t> </a:t>
            </a:r>
            <a:r>
              <a:rPr sz="1800" spc="-55" dirty="0">
                <a:latin typeface="Verdana"/>
                <a:cs typeface="Verdana"/>
              </a:rPr>
              <a:t>lot</a:t>
            </a:r>
            <a:r>
              <a:rPr sz="1800" spc="-120" dirty="0">
                <a:latin typeface="Verdana"/>
                <a:cs typeface="Verdana"/>
              </a:rPr>
              <a:t> </a:t>
            </a:r>
            <a:r>
              <a:rPr sz="1800" spc="-35" dirty="0">
                <a:latin typeface="Verdana"/>
                <a:cs typeface="Verdana"/>
              </a:rPr>
              <a:t>more</a:t>
            </a:r>
            <a:r>
              <a:rPr sz="1800" spc="-120" dirty="0">
                <a:latin typeface="Verdana"/>
                <a:cs typeface="Verdana"/>
              </a:rPr>
              <a:t> </a:t>
            </a:r>
            <a:r>
              <a:rPr sz="1800" spc="-10" dirty="0">
                <a:latin typeface="Verdana"/>
                <a:cs typeface="Verdana"/>
              </a:rPr>
              <a:t>detail</a:t>
            </a:r>
            <a:r>
              <a:rPr sz="1800" spc="-120" dirty="0">
                <a:latin typeface="Verdana"/>
                <a:cs typeface="Verdana"/>
              </a:rPr>
              <a:t> </a:t>
            </a:r>
            <a:r>
              <a:rPr lang="en-IN" sz="1800" spc="-100" dirty="0">
                <a:latin typeface="Verdana"/>
                <a:cs typeface="Verdana"/>
              </a:rPr>
              <a:t>little</a:t>
            </a:r>
            <a:r>
              <a:rPr sz="1800" spc="-125" dirty="0">
                <a:latin typeface="Verdana"/>
                <a:cs typeface="Verdana"/>
              </a:rPr>
              <a:t> </a:t>
            </a:r>
            <a:r>
              <a:rPr sz="1800" spc="-10" dirty="0">
                <a:latin typeface="Verdana"/>
                <a:cs typeface="Verdana"/>
              </a:rPr>
              <a:t>later).</a:t>
            </a:r>
            <a:endParaRPr sz="1800" dirty="0">
              <a:latin typeface="Verdana"/>
              <a:cs typeface="Verdana"/>
            </a:endParaRPr>
          </a:p>
        </p:txBody>
      </p:sp>
      <p:pic>
        <p:nvPicPr>
          <p:cNvPr id="5" name="object 5"/>
          <p:cNvPicPr/>
          <p:nvPr/>
        </p:nvPicPr>
        <p:blipFill>
          <a:blip r:embed="rId2" cstate="print"/>
          <a:stretch>
            <a:fillRect/>
          </a:stretch>
        </p:blipFill>
        <p:spPr>
          <a:xfrm>
            <a:off x="6630568" y="1616278"/>
            <a:ext cx="4720183" cy="4752825"/>
          </a:xfrm>
          <a:prstGeom prst="rect">
            <a:avLst/>
          </a:prstGeom>
        </p:spPr>
      </p:pic>
      <p:sp>
        <p:nvSpPr>
          <p:cNvPr id="6" name="object 6"/>
          <p:cNvSpPr txBox="1"/>
          <p:nvPr/>
        </p:nvSpPr>
        <p:spPr>
          <a:xfrm>
            <a:off x="6605412" y="2007108"/>
            <a:ext cx="121285" cy="238760"/>
          </a:xfrm>
          <a:prstGeom prst="rect">
            <a:avLst/>
          </a:prstGeom>
        </p:spPr>
        <p:txBody>
          <a:bodyPr vert="horz" wrap="square" lIns="0" tIns="12700" rIns="0" bIns="0" rtlCol="0">
            <a:spAutoFit/>
          </a:bodyPr>
          <a:lstStyle/>
          <a:p>
            <a:pPr marL="12700">
              <a:lnSpc>
                <a:spcPct val="100000"/>
              </a:lnSpc>
              <a:spcBef>
                <a:spcPts val="100"/>
              </a:spcBef>
            </a:pPr>
            <a:r>
              <a:rPr sz="1400" spc="-50" dirty="0">
                <a:latin typeface="Verdana"/>
                <a:cs typeface="Verdana"/>
              </a:rPr>
              <a:t>y</a:t>
            </a:r>
            <a:endParaRPr sz="1400">
              <a:latin typeface="Verdana"/>
              <a:cs typeface="Verdana"/>
            </a:endParaRPr>
          </a:p>
        </p:txBody>
      </p:sp>
      <p:sp>
        <p:nvSpPr>
          <p:cNvPr id="8" name="object 8"/>
          <p:cNvSpPr txBox="1"/>
          <p:nvPr/>
        </p:nvSpPr>
        <p:spPr>
          <a:xfrm>
            <a:off x="9069399" y="6401282"/>
            <a:ext cx="419100" cy="243840"/>
          </a:xfrm>
          <a:prstGeom prst="rect">
            <a:avLst/>
          </a:prstGeom>
        </p:spPr>
        <p:txBody>
          <a:bodyPr vert="horz" wrap="square" lIns="0" tIns="13335" rIns="0" bIns="0" rtlCol="0">
            <a:spAutoFit/>
          </a:bodyPr>
          <a:lstStyle/>
          <a:p>
            <a:pPr marL="12700">
              <a:lnSpc>
                <a:spcPct val="100000"/>
              </a:lnSpc>
              <a:spcBef>
                <a:spcPts val="105"/>
              </a:spcBef>
            </a:pPr>
            <a:r>
              <a:rPr sz="1400" spc="-75" dirty="0">
                <a:latin typeface="Verdana"/>
                <a:cs typeface="Verdana"/>
              </a:rPr>
              <a:t>Time</a:t>
            </a:r>
            <a:endParaRPr sz="1400">
              <a:latin typeface="Verdana"/>
              <a:cs typeface="Verdana"/>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11</a:t>
            </a:r>
          </a:p>
        </p:txBody>
      </p:sp>
      <p:sp>
        <p:nvSpPr>
          <p:cNvPr id="7" name="object 7"/>
          <p:cNvSpPr txBox="1"/>
          <p:nvPr/>
        </p:nvSpPr>
        <p:spPr>
          <a:xfrm>
            <a:off x="596901" y="1298955"/>
            <a:ext cx="9272905" cy="725805"/>
          </a:xfrm>
          <a:prstGeom prst="rect">
            <a:avLst/>
          </a:prstGeom>
        </p:spPr>
        <p:txBody>
          <a:bodyPr vert="horz" wrap="square" lIns="0" tIns="12700" rIns="0" bIns="0" rtlCol="0">
            <a:spAutoFit/>
          </a:bodyPr>
          <a:lstStyle/>
          <a:p>
            <a:pPr marR="5080" algn="r">
              <a:lnSpc>
                <a:spcPct val="100000"/>
              </a:lnSpc>
              <a:spcBef>
                <a:spcPts val="100"/>
              </a:spcBef>
            </a:pPr>
            <a:r>
              <a:rPr sz="1600" spc="-85" dirty="0">
                <a:latin typeface="Verdana"/>
                <a:cs typeface="Verdana"/>
              </a:rPr>
              <a:t>Air</a:t>
            </a:r>
            <a:r>
              <a:rPr sz="1600" spc="-120" dirty="0">
                <a:latin typeface="Verdana"/>
                <a:cs typeface="Verdana"/>
              </a:rPr>
              <a:t> </a:t>
            </a:r>
            <a:r>
              <a:rPr sz="1600" spc="-10" dirty="0">
                <a:latin typeface="Verdana"/>
                <a:cs typeface="Verdana"/>
              </a:rPr>
              <a:t>passengers</a:t>
            </a:r>
            <a:endParaRPr sz="1600">
              <a:latin typeface="Verdana"/>
              <a:cs typeface="Verdana"/>
            </a:endParaRPr>
          </a:p>
          <a:p>
            <a:pPr marL="297815" indent="-285115">
              <a:lnSpc>
                <a:spcPct val="100000"/>
              </a:lnSpc>
              <a:spcBef>
                <a:spcPts val="1430"/>
              </a:spcBef>
              <a:buFont typeface="Arial MT"/>
              <a:buChar char="•"/>
              <a:tabLst>
                <a:tab pos="297815" algn="l"/>
              </a:tabLst>
            </a:pPr>
            <a:r>
              <a:rPr sz="1800" spc="-70" dirty="0">
                <a:latin typeface="Verdana"/>
                <a:cs typeface="Verdana"/>
              </a:rPr>
              <a:t>Some</a:t>
            </a:r>
            <a:r>
              <a:rPr sz="1800" spc="-114" dirty="0">
                <a:latin typeface="Verdana"/>
                <a:cs typeface="Verdana"/>
              </a:rPr>
              <a:t> </a:t>
            </a:r>
            <a:r>
              <a:rPr sz="1800" spc="-70" dirty="0">
                <a:latin typeface="Verdana"/>
                <a:cs typeface="Verdana"/>
              </a:rPr>
              <a:t>simple</a:t>
            </a:r>
            <a:r>
              <a:rPr sz="1800" spc="-110" dirty="0">
                <a:latin typeface="Verdana"/>
                <a:cs typeface="Verdana"/>
              </a:rPr>
              <a:t> </a:t>
            </a:r>
            <a:r>
              <a:rPr sz="1800" dirty="0">
                <a:latin typeface="Verdana"/>
                <a:cs typeface="Verdana"/>
              </a:rPr>
              <a:t>checks</a:t>
            </a:r>
            <a:r>
              <a:rPr sz="1800" spc="-114" dirty="0">
                <a:latin typeface="Verdana"/>
                <a:cs typeface="Verdana"/>
              </a:rPr>
              <a:t> </a:t>
            </a:r>
            <a:r>
              <a:rPr sz="1800" spc="-10" dirty="0">
                <a:latin typeface="Verdana"/>
                <a:cs typeface="Verdana"/>
              </a:rPr>
              <a:t>to</a:t>
            </a:r>
            <a:r>
              <a:rPr sz="1800" spc="-125" dirty="0">
                <a:latin typeface="Verdana"/>
                <a:cs typeface="Verdana"/>
              </a:rPr>
              <a:t> </a:t>
            </a:r>
            <a:r>
              <a:rPr sz="1800" spc="-20" dirty="0">
                <a:latin typeface="Verdana"/>
                <a:cs typeface="Verdana"/>
              </a:rPr>
              <a:t>see</a:t>
            </a:r>
            <a:r>
              <a:rPr sz="1800" spc="-110" dirty="0">
                <a:latin typeface="Verdana"/>
                <a:cs typeface="Verdana"/>
              </a:rPr>
              <a:t> </a:t>
            </a:r>
            <a:r>
              <a:rPr sz="1800" spc="-114" dirty="0">
                <a:latin typeface="Verdana"/>
                <a:cs typeface="Verdana"/>
              </a:rPr>
              <a:t>if</a:t>
            </a:r>
            <a:r>
              <a:rPr sz="1800" spc="-120" dirty="0">
                <a:latin typeface="Verdana"/>
                <a:cs typeface="Verdana"/>
              </a:rPr>
              <a:t> </a:t>
            </a:r>
            <a:r>
              <a:rPr sz="1800" spc="-75" dirty="0">
                <a:latin typeface="Verdana"/>
                <a:cs typeface="Verdana"/>
              </a:rPr>
              <a:t>your</a:t>
            </a:r>
            <a:r>
              <a:rPr sz="1800" spc="-125" dirty="0">
                <a:latin typeface="Verdana"/>
                <a:cs typeface="Verdana"/>
              </a:rPr>
              <a:t> </a:t>
            </a:r>
            <a:r>
              <a:rPr sz="1800" spc="-10" dirty="0">
                <a:latin typeface="Verdana"/>
                <a:cs typeface="Verdana"/>
              </a:rPr>
              <a:t>residuals</a:t>
            </a:r>
            <a:endParaRPr sz="1800">
              <a:latin typeface="Verdana"/>
              <a:cs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499870">
              <a:lnSpc>
                <a:spcPct val="100000"/>
              </a:lnSpc>
              <a:spcBef>
                <a:spcPts val="100"/>
              </a:spcBef>
            </a:pPr>
            <a:r>
              <a:rPr sz="4000" spc="-530" dirty="0"/>
              <a:t>White</a:t>
            </a:r>
            <a:r>
              <a:rPr sz="4000" spc="-220" dirty="0"/>
              <a:t> </a:t>
            </a:r>
            <a:r>
              <a:rPr sz="4000" spc="-365" dirty="0"/>
              <a:t>noise</a:t>
            </a:r>
            <a:r>
              <a:rPr sz="4000" spc="-215" dirty="0"/>
              <a:t> </a:t>
            </a:r>
            <a:r>
              <a:rPr sz="4000" spc="-220" dirty="0"/>
              <a:t>applied </a:t>
            </a:r>
            <a:r>
              <a:rPr sz="4000" spc="-415" dirty="0"/>
              <a:t>to</a:t>
            </a:r>
            <a:r>
              <a:rPr sz="4000" spc="-215" dirty="0"/>
              <a:t> </a:t>
            </a:r>
            <a:r>
              <a:rPr sz="4000" spc="-409" dirty="0"/>
              <a:t>residuals</a:t>
            </a:r>
            <a:endParaRPr sz="4000"/>
          </a:p>
        </p:txBody>
      </p:sp>
      <p:sp>
        <p:nvSpPr>
          <p:cNvPr id="3" name="object 3"/>
          <p:cNvSpPr txBox="1"/>
          <p:nvPr/>
        </p:nvSpPr>
        <p:spPr>
          <a:xfrm>
            <a:off x="882650" y="2005076"/>
            <a:ext cx="4321810" cy="1125855"/>
          </a:xfrm>
          <a:prstGeom prst="rect">
            <a:avLst/>
          </a:prstGeom>
        </p:spPr>
        <p:txBody>
          <a:bodyPr vert="horz" wrap="square" lIns="0" tIns="12700" rIns="0" bIns="0" rtlCol="0">
            <a:spAutoFit/>
          </a:bodyPr>
          <a:lstStyle/>
          <a:p>
            <a:pPr marL="12700">
              <a:lnSpc>
                <a:spcPts val="2125"/>
              </a:lnSpc>
              <a:spcBef>
                <a:spcPts val="100"/>
              </a:spcBef>
            </a:pPr>
            <a:r>
              <a:rPr sz="1800" spc="-10" dirty="0">
                <a:latin typeface="Verdana"/>
                <a:cs typeface="Verdana"/>
              </a:rPr>
              <a:t>which:</a:t>
            </a:r>
            <a:endParaRPr sz="1800" dirty="0">
              <a:latin typeface="Verdana"/>
              <a:cs typeface="Verdana"/>
            </a:endParaRPr>
          </a:p>
          <a:p>
            <a:pPr marL="469265" indent="-285115">
              <a:lnSpc>
                <a:spcPts val="2125"/>
              </a:lnSpc>
              <a:buFont typeface="Arial MT"/>
              <a:buChar char="•"/>
              <a:tabLst>
                <a:tab pos="469265" algn="l"/>
              </a:tabLst>
            </a:pPr>
            <a:r>
              <a:rPr sz="1800" dirty="0">
                <a:latin typeface="Verdana"/>
                <a:cs typeface="Verdana"/>
              </a:rPr>
              <a:t>have</a:t>
            </a:r>
            <a:r>
              <a:rPr sz="1800" spc="-65" dirty="0">
                <a:latin typeface="Verdana"/>
                <a:cs typeface="Verdana"/>
              </a:rPr>
              <a:t> zero</a:t>
            </a:r>
            <a:r>
              <a:rPr sz="1800" spc="-80" dirty="0">
                <a:latin typeface="Verdana"/>
                <a:cs typeface="Verdana"/>
              </a:rPr>
              <a:t> </a:t>
            </a:r>
            <a:r>
              <a:rPr sz="1800" spc="-20" dirty="0">
                <a:latin typeface="Verdana"/>
                <a:cs typeface="Verdana"/>
              </a:rPr>
              <a:t>mean.</a:t>
            </a:r>
            <a:endParaRPr sz="1800" dirty="0">
              <a:latin typeface="Verdana"/>
              <a:cs typeface="Verdana"/>
            </a:endParaRPr>
          </a:p>
          <a:p>
            <a:pPr marL="469265" indent="-285115">
              <a:lnSpc>
                <a:spcPct val="100000"/>
              </a:lnSpc>
              <a:spcBef>
                <a:spcPts val="45"/>
              </a:spcBef>
              <a:buFont typeface="Arial MT"/>
              <a:buChar char="•"/>
              <a:tabLst>
                <a:tab pos="469265" algn="l"/>
              </a:tabLst>
            </a:pPr>
            <a:r>
              <a:rPr sz="1800" spc="-20" dirty="0">
                <a:latin typeface="Verdana"/>
                <a:cs typeface="Verdana"/>
              </a:rPr>
              <a:t>the</a:t>
            </a:r>
            <a:r>
              <a:rPr sz="1800" spc="-100" dirty="0">
                <a:latin typeface="Verdana"/>
                <a:cs typeface="Verdana"/>
              </a:rPr>
              <a:t> </a:t>
            </a:r>
            <a:r>
              <a:rPr sz="1800" dirty="0">
                <a:latin typeface="Verdana"/>
                <a:cs typeface="Verdana"/>
              </a:rPr>
              <a:t>mean</a:t>
            </a:r>
            <a:r>
              <a:rPr sz="1800" spc="-105" dirty="0">
                <a:latin typeface="Verdana"/>
                <a:cs typeface="Verdana"/>
              </a:rPr>
              <a:t> </a:t>
            </a:r>
            <a:r>
              <a:rPr sz="1800" dirty="0">
                <a:latin typeface="Verdana"/>
                <a:cs typeface="Verdana"/>
              </a:rPr>
              <a:t>doesn’t</a:t>
            </a:r>
            <a:r>
              <a:rPr sz="1800" spc="-105" dirty="0">
                <a:latin typeface="Verdana"/>
                <a:cs typeface="Verdana"/>
              </a:rPr>
              <a:t> </a:t>
            </a:r>
            <a:r>
              <a:rPr sz="1800" spc="75" dirty="0">
                <a:latin typeface="Verdana"/>
                <a:cs typeface="Verdana"/>
              </a:rPr>
              <a:t>change</a:t>
            </a:r>
            <a:r>
              <a:rPr sz="1800" spc="-100" dirty="0">
                <a:latin typeface="Verdana"/>
                <a:cs typeface="Verdana"/>
              </a:rPr>
              <a:t> in</a:t>
            </a:r>
            <a:r>
              <a:rPr sz="1800" spc="-105" dirty="0">
                <a:latin typeface="Verdana"/>
                <a:cs typeface="Verdana"/>
              </a:rPr>
              <a:t> </a:t>
            </a:r>
            <a:r>
              <a:rPr sz="1800" spc="-10" dirty="0">
                <a:latin typeface="Verdana"/>
                <a:cs typeface="Verdana"/>
              </a:rPr>
              <a:t>time.</a:t>
            </a:r>
            <a:endParaRPr sz="1800" dirty="0">
              <a:latin typeface="Verdana"/>
              <a:cs typeface="Verdana"/>
            </a:endParaRPr>
          </a:p>
          <a:p>
            <a:pPr marL="469265" indent="-285115">
              <a:lnSpc>
                <a:spcPct val="100000"/>
              </a:lnSpc>
              <a:spcBef>
                <a:spcPts val="50"/>
              </a:spcBef>
              <a:buFont typeface="Arial MT"/>
              <a:buChar char="•"/>
              <a:tabLst>
                <a:tab pos="469265" algn="l"/>
              </a:tabLst>
            </a:pPr>
            <a:r>
              <a:rPr sz="1800" spc="-20" dirty="0">
                <a:latin typeface="Verdana"/>
                <a:cs typeface="Verdana"/>
              </a:rPr>
              <a:t>the</a:t>
            </a:r>
            <a:r>
              <a:rPr sz="1800" spc="-100" dirty="0">
                <a:latin typeface="Verdana"/>
                <a:cs typeface="Verdana"/>
              </a:rPr>
              <a:t> </a:t>
            </a:r>
            <a:r>
              <a:rPr sz="1800" dirty="0">
                <a:latin typeface="Verdana"/>
                <a:cs typeface="Verdana"/>
              </a:rPr>
              <a:t>variance</a:t>
            </a:r>
            <a:r>
              <a:rPr sz="1800" spc="-90" dirty="0">
                <a:latin typeface="Verdana"/>
                <a:cs typeface="Verdana"/>
              </a:rPr>
              <a:t> </a:t>
            </a:r>
            <a:r>
              <a:rPr sz="1800" b="1" spc="-130" dirty="0">
                <a:solidFill>
                  <a:srgbClr val="FF0000"/>
                </a:solidFill>
                <a:latin typeface="Verdana"/>
                <a:cs typeface="Verdana"/>
              </a:rPr>
              <a:t>does</a:t>
            </a:r>
            <a:r>
              <a:rPr sz="1800" b="1" spc="-90" dirty="0">
                <a:latin typeface="Verdana"/>
                <a:cs typeface="Verdana"/>
              </a:rPr>
              <a:t> </a:t>
            </a:r>
            <a:r>
              <a:rPr sz="1800" spc="70" dirty="0">
                <a:latin typeface="Verdana"/>
                <a:cs typeface="Verdana"/>
              </a:rPr>
              <a:t>change</a:t>
            </a:r>
            <a:r>
              <a:rPr sz="1800" spc="-95" dirty="0">
                <a:latin typeface="Verdana"/>
                <a:cs typeface="Verdana"/>
              </a:rPr>
              <a:t> </a:t>
            </a:r>
            <a:r>
              <a:rPr sz="1800" spc="-100" dirty="0">
                <a:latin typeface="Verdana"/>
                <a:cs typeface="Verdana"/>
              </a:rPr>
              <a:t>in </a:t>
            </a:r>
            <a:r>
              <a:rPr sz="1800" spc="-40" dirty="0">
                <a:latin typeface="Verdana"/>
                <a:cs typeface="Verdana"/>
              </a:rPr>
              <a:t>time.</a:t>
            </a:r>
            <a:endParaRPr sz="1800" dirty="0">
              <a:latin typeface="Verdana"/>
              <a:cs typeface="Verdana"/>
            </a:endParaRPr>
          </a:p>
        </p:txBody>
      </p:sp>
      <p:sp>
        <p:nvSpPr>
          <p:cNvPr id="4" name="object 4"/>
          <p:cNvSpPr txBox="1"/>
          <p:nvPr/>
        </p:nvSpPr>
        <p:spPr>
          <a:xfrm>
            <a:off x="596901" y="3376676"/>
            <a:ext cx="5215255" cy="2762885"/>
          </a:xfrm>
          <a:prstGeom prst="rect">
            <a:avLst/>
          </a:prstGeom>
        </p:spPr>
        <p:txBody>
          <a:bodyPr vert="horz" wrap="square" lIns="0" tIns="13970" rIns="0" bIns="0" rtlCol="0">
            <a:spAutoFit/>
          </a:bodyPr>
          <a:lstStyle/>
          <a:p>
            <a:pPr marL="298450" marR="173355" indent="-285750">
              <a:lnSpc>
                <a:spcPct val="99400"/>
              </a:lnSpc>
              <a:spcBef>
                <a:spcPts val="110"/>
              </a:spcBef>
              <a:buFont typeface="Arial MT"/>
              <a:buChar char="•"/>
              <a:tabLst>
                <a:tab pos="298450" algn="l"/>
              </a:tabLst>
            </a:pPr>
            <a:r>
              <a:rPr sz="1800" spc="-200" dirty="0">
                <a:latin typeface="Verdana"/>
                <a:cs typeface="Verdana"/>
              </a:rPr>
              <a:t>This</a:t>
            </a:r>
            <a:r>
              <a:rPr sz="1800" spc="-125" dirty="0">
                <a:latin typeface="Verdana"/>
                <a:cs typeface="Verdana"/>
              </a:rPr>
              <a:t> </a:t>
            </a:r>
            <a:r>
              <a:rPr sz="1800" spc="-30" dirty="0">
                <a:latin typeface="Verdana"/>
                <a:cs typeface="Verdana"/>
              </a:rPr>
              <a:t>means</a:t>
            </a:r>
            <a:r>
              <a:rPr sz="1800" spc="-125" dirty="0">
                <a:latin typeface="Verdana"/>
                <a:cs typeface="Verdana"/>
              </a:rPr>
              <a:t> </a:t>
            </a:r>
            <a:r>
              <a:rPr sz="1800" spc="-40" dirty="0">
                <a:latin typeface="Verdana"/>
                <a:cs typeface="Verdana"/>
              </a:rPr>
              <a:t>that</a:t>
            </a:r>
            <a:r>
              <a:rPr sz="1800" spc="-120" dirty="0">
                <a:latin typeface="Verdana"/>
                <a:cs typeface="Verdana"/>
              </a:rPr>
              <a:t> </a:t>
            </a:r>
            <a:r>
              <a:rPr sz="1800" spc="-40" dirty="0">
                <a:latin typeface="Verdana"/>
                <a:cs typeface="Verdana"/>
              </a:rPr>
              <a:t>there</a:t>
            </a:r>
            <a:r>
              <a:rPr sz="1800" spc="-120" dirty="0">
                <a:latin typeface="Verdana"/>
                <a:cs typeface="Verdana"/>
              </a:rPr>
              <a:t> </a:t>
            </a:r>
            <a:r>
              <a:rPr sz="1800" spc="-200" dirty="0">
                <a:latin typeface="Verdana"/>
                <a:cs typeface="Verdana"/>
              </a:rPr>
              <a:t>is</a:t>
            </a:r>
            <a:r>
              <a:rPr sz="1800" spc="-125" dirty="0">
                <a:latin typeface="Verdana"/>
                <a:cs typeface="Verdana"/>
              </a:rPr>
              <a:t> </a:t>
            </a:r>
            <a:r>
              <a:rPr sz="1800" spc="-155" dirty="0">
                <a:latin typeface="Verdana"/>
                <a:cs typeface="Verdana"/>
              </a:rPr>
              <a:t>still</a:t>
            </a:r>
            <a:r>
              <a:rPr sz="1800" spc="-125" dirty="0">
                <a:latin typeface="Verdana"/>
                <a:cs typeface="Verdana"/>
              </a:rPr>
              <a:t> </a:t>
            </a:r>
            <a:r>
              <a:rPr sz="1800" spc="-35" dirty="0">
                <a:latin typeface="Verdana"/>
                <a:cs typeface="Verdana"/>
              </a:rPr>
              <a:t>some</a:t>
            </a:r>
            <a:r>
              <a:rPr sz="1800" spc="-120" dirty="0">
                <a:latin typeface="Verdana"/>
                <a:cs typeface="Verdana"/>
              </a:rPr>
              <a:t> </a:t>
            </a:r>
            <a:r>
              <a:rPr sz="1800" dirty="0">
                <a:solidFill>
                  <a:srgbClr val="FF0000"/>
                </a:solidFill>
                <a:latin typeface="Verdana"/>
                <a:cs typeface="Verdana"/>
              </a:rPr>
              <a:t>non</a:t>
            </a:r>
            <a:r>
              <a:rPr sz="1800" spc="-120" dirty="0">
                <a:solidFill>
                  <a:srgbClr val="FF0000"/>
                </a:solidFill>
                <a:latin typeface="Verdana"/>
                <a:cs typeface="Verdana"/>
              </a:rPr>
              <a:t> </a:t>
            </a:r>
            <a:r>
              <a:rPr sz="1800" spc="-10" dirty="0">
                <a:solidFill>
                  <a:srgbClr val="FF0000"/>
                </a:solidFill>
                <a:latin typeface="Verdana"/>
                <a:cs typeface="Verdana"/>
              </a:rPr>
              <a:t>white </a:t>
            </a:r>
            <a:r>
              <a:rPr sz="1800" spc="-55" dirty="0">
                <a:solidFill>
                  <a:srgbClr val="FF0000"/>
                </a:solidFill>
                <a:latin typeface="Verdana"/>
                <a:cs typeface="Verdana"/>
              </a:rPr>
              <a:t>noise</a:t>
            </a:r>
            <a:r>
              <a:rPr sz="1800" spc="-70" dirty="0">
                <a:solidFill>
                  <a:srgbClr val="FF0000"/>
                </a:solidFill>
                <a:latin typeface="Verdana"/>
                <a:cs typeface="Verdana"/>
              </a:rPr>
              <a:t> </a:t>
            </a:r>
            <a:r>
              <a:rPr sz="1800" dirty="0">
                <a:latin typeface="Verdana"/>
                <a:cs typeface="Verdana"/>
              </a:rPr>
              <a:t>component</a:t>
            </a:r>
            <a:r>
              <a:rPr sz="1800" spc="-65" dirty="0">
                <a:latin typeface="Verdana"/>
                <a:cs typeface="Verdana"/>
              </a:rPr>
              <a:t> </a:t>
            </a:r>
            <a:r>
              <a:rPr sz="1800" spc="-60" dirty="0">
                <a:latin typeface="Verdana"/>
                <a:cs typeface="Verdana"/>
              </a:rPr>
              <a:t>left</a:t>
            </a:r>
            <a:r>
              <a:rPr sz="1800" spc="-65" dirty="0">
                <a:latin typeface="Verdana"/>
                <a:cs typeface="Verdana"/>
              </a:rPr>
              <a:t> </a:t>
            </a:r>
            <a:r>
              <a:rPr sz="1800" spc="-100" dirty="0">
                <a:latin typeface="Verdana"/>
                <a:cs typeface="Verdana"/>
              </a:rPr>
              <a:t>in</a:t>
            </a:r>
            <a:r>
              <a:rPr sz="1800" spc="-65" dirty="0">
                <a:latin typeface="Verdana"/>
                <a:cs typeface="Verdana"/>
              </a:rPr>
              <a:t> </a:t>
            </a:r>
            <a:r>
              <a:rPr sz="1800" spc="-20" dirty="0">
                <a:latin typeface="Verdana"/>
                <a:cs typeface="Verdana"/>
              </a:rPr>
              <a:t>the</a:t>
            </a:r>
            <a:r>
              <a:rPr sz="1800" spc="-65" dirty="0">
                <a:latin typeface="Verdana"/>
                <a:cs typeface="Verdana"/>
              </a:rPr>
              <a:t> </a:t>
            </a:r>
            <a:r>
              <a:rPr sz="1800" spc="-70" dirty="0">
                <a:latin typeface="Verdana"/>
                <a:cs typeface="Verdana"/>
              </a:rPr>
              <a:t>time</a:t>
            </a:r>
            <a:r>
              <a:rPr sz="1800" spc="-65" dirty="0">
                <a:latin typeface="Verdana"/>
                <a:cs typeface="Verdana"/>
              </a:rPr>
              <a:t> </a:t>
            </a:r>
            <a:r>
              <a:rPr sz="1800" spc="-10" dirty="0">
                <a:latin typeface="Verdana"/>
                <a:cs typeface="Verdana"/>
              </a:rPr>
              <a:t>series </a:t>
            </a:r>
            <a:r>
              <a:rPr sz="1800" dirty="0">
                <a:latin typeface="Verdana"/>
                <a:cs typeface="Verdana"/>
              </a:rPr>
              <a:t>which</a:t>
            </a:r>
            <a:r>
              <a:rPr sz="1800" spc="-5" dirty="0">
                <a:latin typeface="Verdana"/>
                <a:cs typeface="Verdana"/>
              </a:rPr>
              <a:t> </a:t>
            </a:r>
            <a:r>
              <a:rPr sz="1800" dirty="0">
                <a:latin typeface="Verdana"/>
                <a:cs typeface="Verdana"/>
              </a:rPr>
              <a:t>could</a:t>
            </a:r>
            <a:r>
              <a:rPr sz="1800" spc="-5" dirty="0">
                <a:latin typeface="Verdana"/>
                <a:cs typeface="Verdana"/>
              </a:rPr>
              <a:t> </a:t>
            </a:r>
            <a:r>
              <a:rPr sz="1800" spc="90" dirty="0">
                <a:latin typeface="Verdana"/>
                <a:cs typeface="Verdana"/>
              </a:rPr>
              <a:t>be</a:t>
            </a:r>
            <a:r>
              <a:rPr sz="1800" dirty="0">
                <a:latin typeface="Verdana"/>
                <a:cs typeface="Verdana"/>
              </a:rPr>
              <a:t> caused</a:t>
            </a:r>
            <a:r>
              <a:rPr sz="1800" spc="-5" dirty="0">
                <a:latin typeface="Verdana"/>
                <a:cs typeface="Verdana"/>
              </a:rPr>
              <a:t> </a:t>
            </a:r>
            <a:r>
              <a:rPr sz="1800" spc="-25" dirty="0">
                <a:latin typeface="Verdana"/>
                <a:cs typeface="Verdana"/>
              </a:rPr>
              <a:t>by:</a:t>
            </a:r>
            <a:endParaRPr sz="1800" dirty="0">
              <a:latin typeface="Verdana"/>
              <a:cs typeface="Verdana"/>
            </a:endParaRPr>
          </a:p>
          <a:p>
            <a:pPr marL="755650" marR="733425" lvl="1" indent="-285750">
              <a:lnSpc>
                <a:spcPct val="102200"/>
              </a:lnSpc>
              <a:spcBef>
                <a:spcPts val="2090"/>
              </a:spcBef>
              <a:buFont typeface="Arial MT"/>
              <a:buChar char="•"/>
              <a:tabLst>
                <a:tab pos="755650" algn="l"/>
              </a:tabLst>
            </a:pPr>
            <a:r>
              <a:rPr sz="1800" spc="-20" dirty="0">
                <a:latin typeface="Verdana"/>
                <a:cs typeface="Verdana"/>
              </a:rPr>
              <a:t>imperfect</a:t>
            </a:r>
            <a:r>
              <a:rPr sz="1800" spc="-100" dirty="0">
                <a:latin typeface="Verdana"/>
                <a:cs typeface="Verdana"/>
              </a:rPr>
              <a:t> </a:t>
            </a:r>
            <a:r>
              <a:rPr sz="1800" spc="-35" dirty="0">
                <a:latin typeface="Verdana"/>
                <a:cs typeface="Verdana"/>
              </a:rPr>
              <a:t>extraction</a:t>
            </a:r>
            <a:r>
              <a:rPr sz="1800" spc="-95" dirty="0">
                <a:latin typeface="Verdana"/>
                <a:cs typeface="Verdana"/>
              </a:rPr>
              <a:t> </a:t>
            </a:r>
            <a:r>
              <a:rPr sz="1800" dirty="0">
                <a:latin typeface="Verdana"/>
                <a:cs typeface="Verdana"/>
              </a:rPr>
              <a:t>of</a:t>
            </a:r>
            <a:r>
              <a:rPr sz="1800" spc="-100" dirty="0">
                <a:latin typeface="Verdana"/>
                <a:cs typeface="Verdana"/>
              </a:rPr>
              <a:t> </a:t>
            </a:r>
            <a:r>
              <a:rPr sz="1800" spc="-45" dirty="0">
                <a:latin typeface="Verdana"/>
                <a:cs typeface="Verdana"/>
              </a:rPr>
              <a:t>trend</a:t>
            </a:r>
            <a:r>
              <a:rPr sz="1800" spc="-95" dirty="0">
                <a:latin typeface="Verdana"/>
                <a:cs typeface="Verdana"/>
              </a:rPr>
              <a:t> </a:t>
            </a:r>
            <a:r>
              <a:rPr sz="1800" spc="45" dirty="0">
                <a:latin typeface="Verdana"/>
                <a:cs typeface="Verdana"/>
              </a:rPr>
              <a:t>and </a:t>
            </a:r>
            <a:r>
              <a:rPr sz="1800" spc="-10" dirty="0">
                <a:latin typeface="Verdana"/>
                <a:cs typeface="Verdana"/>
              </a:rPr>
              <a:t>seasonality.</a:t>
            </a:r>
            <a:endParaRPr sz="1800" dirty="0">
              <a:latin typeface="Verdana"/>
              <a:cs typeface="Verdana"/>
            </a:endParaRPr>
          </a:p>
          <a:p>
            <a:pPr marL="755650" marR="5080" lvl="1" indent="-285750" algn="just">
              <a:lnSpc>
                <a:spcPct val="99400"/>
              </a:lnSpc>
              <a:spcBef>
                <a:spcPts val="2150"/>
              </a:spcBef>
              <a:buFont typeface="Arial MT"/>
              <a:buChar char="•"/>
              <a:tabLst>
                <a:tab pos="755650" algn="l"/>
              </a:tabLst>
            </a:pPr>
            <a:r>
              <a:rPr sz="1800" spc="50" dirty="0">
                <a:latin typeface="Verdana"/>
                <a:cs typeface="Verdana"/>
              </a:rPr>
              <a:t>an</a:t>
            </a:r>
            <a:r>
              <a:rPr sz="1800" spc="-90" dirty="0">
                <a:latin typeface="Verdana"/>
                <a:cs typeface="Verdana"/>
              </a:rPr>
              <a:t> </a:t>
            </a:r>
            <a:r>
              <a:rPr sz="1800" dirty="0">
                <a:latin typeface="Verdana"/>
                <a:cs typeface="Verdana"/>
              </a:rPr>
              <a:t>additional</a:t>
            </a:r>
            <a:r>
              <a:rPr sz="1800" spc="-45" dirty="0">
                <a:latin typeface="Verdana"/>
                <a:cs typeface="Verdana"/>
              </a:rPr>
              <a:t> </a:t>
            </a:r>
            <a:r>
              <a:rPr sz="1800" dirty="0">
                <a:latin typeface="Verdana"/>
                <a:cs typeface="Verdana"/>
              </a:rPr>
              <a:t>component</a:t>
            </a:r>
            <a:r>
              <a:rPr sz="1800" spc="-35" dirty="0">
                <a:latin typeface="Verdana"/>
                <a:cs typeface="Verdana"/>
              </a:rPr>
              <a:t> </a:t>
            </a:r>
            <a:r>
              <a:rPr sz="1800" spc="-170" dirty="0">
                <a:latin typeface="Verdana"/>
                <a:cs typeface="Verdana"/>
              </a:rPr>
              <a:t>exists</a:t>
            </a:r>
            <a:r>
              <a:rPr sz="1800" spc="10" dirty="0">
                <a:latin typeface="Verdana"/>
                <a:cs typeface="Verdana"/>
              </a:rPr>
              <a:t> </a:t>
            </a:r>
            <a:r>
              <a:rPr sz="1800" dirty="0">
                <a:latin typeface="Verdana"/>
                <a:cs typeface="Verdana"/>
              </a:rPr>
              <a:t>which</a:t>
            </a:r>
            <a:r>
              <a:rPr sz="1800" spc="-35" dirty="0">
                <a:latin typeface="Verdana"/>
                <a:cs typeface="Verdana"/>
              </a:rPr>
              <a:t> is </a:t>
            </a:r>
            <a:r>
              <a:rPr sz="1800" spc="-20" dirty="0">
                <a:latin typeface="Verdana"/>
                <a:cs typeface="Verdana"/>
              </a:rPr>
              <a:t>not</a:t>
            </a:r>
            <a:r>
              <a:rPr sz="1800" spc="-80" dirty="0">
                <a:latin typeface="Verdana"/>
                <a:cs typeface="Verdana"/>
              </a:rPr>
              <a:t> </a:t>
            </a:r>
            <a:r>
              <a:rPr sz="1800" dirty="0">
                <a:latin typeface="Verdana"/>
                <a:cs typeface="Verdana"/>
              </a:rPr>
              <a:t>caught</a:t>
            </a:r>
            <a:r>
              <a:rPr sz="1800" spc="-50" dirty="0">
                <a:latin typeface="Verdana"/>
                <a:cs typeface="Verdana"/>
              </a:rPr>
              <a:t> </a:t>
            </a:r>
            <a:r>
              <a:rPr sz="1800" dirty="0">
                <a:latin typeface="Verdana"/>
                <a:cs typeface="Verdana"/>
              </a:rPr>
              <a:t>by</a:t>
            </a:r>
            <a:r>
              <a:rPr sz="1800" spc="-55" dirty="0">
                <a:latin typeface="Verdana"/>
                <a:cs typeface="Verdana"/>
              </a:rPr>
              <a:t> </a:t>
            </a:r>
            <a:r>
              <a:rPr sz="1800" spc="-45" dirty="0">
                <a:latin typeface="Verdana"/>
                <a:cs typeface="Verdana"/>
              </a:rPr>
              <a:t>trend</a:t>
            </a:r>
            <a:r>
              <a:rPr sz="1800" spc="-55" dirty="0">
                <a:latin typeface="Verdana"/>
                <a:cs typeface="Verdana"/>
              </a:rPr>
              <a:t> </a:t>
            </a:r>
            <a:r>
              <a:rPr sz="1800" spc="-120" dirty="0">
                <a:latin typeface="Verdana"/>
                <a:cs typeface="Verdana"/>
              </a:rPr>
              <a:t>or</a:t>
            </a:r>
            <a:r>
              <a:rPr sz="1800" spc="-40" dirty="0">
                <a:latin typeface="Verdana"/>
                <a:cs typeface="Verdana"/>
              </a:rPr>
              <a:t> </a:t>
            </a:r>
            <a:r>
              <a:rPr sz="1800" spc="-60" dirty="0">
                <a:latin typeface="Verdana"/>
                <a:cs typeface="Verdana"/>
              </a:rPr>
              <a:t>seasonality</a:t>
            </a:r>
            <a:r>
              <a:rPr sz="1800" spc="-55" dirty="0">
                <a:latin typeface="Verdana"/>
                <a:cs typeface="Verdana"/>
              </a:rPr>
              <a:t> </a:t>
            </a:r>
            <a:r>
              <a:rPr sz="1800" spc="-60" dirty="0">
                <a:latin typeface="Verdana"/>
                <a:cs typeface="Verdana"/>
              </a:rPr>
              <a:t>(e.g., </a:t>
            </a:r>
            <a:r>
              <a:rPr sz="1800" spc="50" dirty="0">
                <a:latin typeface="Verdana"/>
                <a:cs typeface="Verdana"/>
              </a:rPr>
              <a:t>an</a:t>
            </a:r>
            <a:r>
              <a:rPr sz="1800" spc="-75" dirty="0">
                <a:latin typeface="Verdana"/>
                <a:cs typeface="Verdana"/>
              </a:rPr>
              <a:t> </a:t>
            </a:r>
            <a:r>
              <a:rPr sz="1800" spc="-60" dirty="0">
                <a:latin typeface="Verdana"/>
                <a:cs typeface="Verdana"/>
              </a:rPr>
              <a:t>autoregressive</a:t>
            </a:r>
            <a:r>
              <a:rPr sz="1800" spc="-75" dirty="0">
                <a:latin typeface="Verdana"/>
                <a:cs typeface="Verdana"/>
              </a:rPr>
              <a:t> </a:t>
            </a:r>
            <a:r>
              <a:rPr sz="1800" spc="-10" dirty="0">
                <a:latin typeface="Verdana"/>
                <a:cs typeface="Verdana"/>
              </a:rPr>
              <a:t>component).</a:t>
            </a:r>
            <a:endParaRPr sz="1800" dirty="0">
              <a:latin typeface="Verdana"/>
              <a:cs typeface="Verdana"/>
            </a:endParaRPr>
          </a:p>
        </p:txBody>
      </p:sp>
      <p:pic>
        <p:nvPicPr>
          <p:cNvPr id="5" name="object 5"/>
          <p:cNvPicPr/>
          <p:nvPr/>
        </p:nvPicPr>
        <p:blipFill>
          <a:blip r:embed="rId2" cstate="print"/>
          <a:stretch>
            <a:fillRect/>
          </a:stretch>
        </p:blipFill>
        <p:spPr>
          <a:xfrm>
            <a:off x="6630568" y="1616278"/>
            <a:ext cx="4720183" cy="4752825"/>
          </a:xfrm>
          <a:prstGeom prst="rect">
            <a:avLst/>
          </a:prstGeom>
        </p:spPr>
      </p:pic>
      <p:sp>
        <p:nvSpPr>
          <p:cNvPr id="6" name="object 6"/>
          <p:cNvSpPr txBox="1"/>
          <p:nvPr/>
        </p:nvSpPr>
        <p:spPr>
          <a:xfrm>
            <a:off x="6605412" y="2007108"/>
            <a:ext cx="121285" cy="238760"/>
          </a:xfrm>
          <a:prstGeom prst="rect">
            <a:avLst/>
          </a:prstGeom>
        </p:spPr>
        <p:txBody>
          <a:bodyPr vert="horz" wrap="square" lIns="0" tIns="12700" rIns="0" bIns="0" rtlCol="0">
            <a:spAutoFit/>
          </a:bodyPr>
          <a:lstStyle/>
          <a:p>
            <a:pPr marL="12700">
              <a:lnSpc>
                <a:spcPct val="100000"/>
              </a:lnSpc>
              <a:spcBef>
                <a:spcPts val="100"/>
              </a:spcBef>
            </a:pPr>
            <a:r>
              <a:rPr sz="1400" spc="-50" dirty="0">
                <a:latin typeface="Verdana"/>
                <a:cs typeface="Verdana"/>
              </a:rPr>
              <a:t>y</a:t>
            </a:r>
            <a:endParaRPr sz="1400">
              <a:latin typeface="Verdana"/>
              <a:cs typeface="Verdana"/>
            </a:endParaRPr>
          </a:p>
        </p:txBody>
      </p:sp>
      <p:sp>
        <p:nvSpPr>
          <p:cNvPr id="8" name="object 8"/>
          <p:cNvSpPr txBox="1"/>
          <p:nvPr/>
        </p:nvSpPr>
        <p:spPr>
          <a:xfrm>
            <a:off x="9069399" y="6401282"/>
            <a:ext cx="419100" cy="243840"/>
          </a:xfrm>
          <a:prstGeom prst="rect">
            <a:avLst/>
          </a:prstGeom>
        </p:spPr>
        <p:txBody>
          <a:bodyPr vert="horz" wrap="square" lIns="0" tIns="13335" rIns="0" bIns="0" rtlCol="0">
            <a:spAutoFit/>
          </a:bodyPr>
          <a:lstStyle/>
          <a:p>
            <a:pPr marL="12700">
              <a:lnSpc>
                <a:spcPct val="100000"/>
              </a:lnSpc>
              <a:spcBef>
                <a:spcPts val="105"/>
              </a:spcBef>
            </a:pPr>
            <a:r>
              <a:rPr sz="1400" spc="-75" dirty="0">
                <a:latin typeface="Verdana"/>
                <a:cs typeface="Verdana"/>
              </a:rPr>
              <a:t>Time</a:t>
            </a:r>
            <a:endParaRPr sz="1400">
              <a:latin typeface="Verdana"/>
              <a:cs typeface="Verdana"/>
            </a:endParaRP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12</a:t>
            </a:r>
          </a:p>
        </p:txBody>
      </p:sp>
      <p:sp>
        <p:nvSpPr>
          <p:cNvPr id="7" name="object 7"/>
          <p:cNvSpPr txBox="1"/>
          <p:nvPr/>
        </p:nvSpPr>
        <p:spPr>
          <a:xfrm>
            <a:off x="596901" y="1298955"/>
            <a:ext cx="9272905" cy="725805"/>
          </a:xfrm>
          <a:prstGeom prst="rect">
            <a:avLst/>
          </a:prstGeom>
        </p:spPr>
        <p:txBody>
          <a:bodyPr vert="horz" wrap="square" lIns="0" tIns="12700" rIns="0" bIns="0" rtlCol="0">
            <a:spAutoFit/>
          </a:bodyPr>
          <a:lstStyle/>
          <a:p>
            <a:pPr marR="5080" algn="r">
              <a:lnSpc>
                <a:spcPct val="100000"/>
              </a:lnSpc>
              <a:spcBef>
                <a:spcPts val="100"/>
              </a:spcBef>
            </a:pPr>
            <a:r>
              <a:rPr sz="1600" spc="-85" dirty="0">
                <a:latin typeface="Verdana"/>
                <a:cs typeface="Verdana"/>
              </a:rPr>
              <a:t>Air</a:t>
            </a:r>
            <a:r>
              <a:rPr sz="1600" spc="-120" dirty="0">
                <a:latin typeface="Verdana"/>
                <a:cs typeface="Verdana"/>
              </a:rPr>
              <a:t> </a:t>
            </a:r>
            <a:r>
              <a:rPr sz="1600" spc="-10" dirty="0">
                <a:latin typeface="Verdana"/>
                <a:cs typeface="Verdana"/>
              </a:rPr>
              <a:t>passengers</a:t>
            </a:r>
            <a:endParaRPr sz="1600">
              <a:latin typeface="Verdana"/>
              <a:cs typeface="Verdana"/>
            </a:endParaRPr>
          </a:p>
          <a:p>
            <a:pPr marL="297815" indent="-285115">
              <a:lnSpc>
                <a:spcPct val="100000"/>
              </a:lnSpc>
              <a:spcBef>
                <a:spcPts val="1430"/>
              </a:spcBef>
              <a:buFont typeface="Arial MT"/>
              <a:buChar char="•"/>
              <a:tabLst>
                <a:tab pos="297815" algn="l"/>
              </a:tabLst>
            </a:pPr>
            <a:r>
              <a:rPr sz="1800" spc="-200" dirty="0">
                <a:latin typeface="Verdana"/>
                <a:cs typeface="Verdana"/>
              </a:rPr>
              <a:t>This</a:t>
            </a:r>
            <a:r>
              <a:rPr sz="1800" spc="-105" dirty="0">
                <a:latin typeface="Verdana"/>
                <a:cs typeface="Verdana"/>
              </a:rPr>
              <a:t> </a:t>
            </a:r>
            <a:r>
              <a:rPr sz="1800" dirty="0">
                <a:latin typeface="Verdana"/>
                <a:cs typeface="Verdana"/>
              </a:rPr>
              <a:t>decomposition</a:t>
            </a:r>
            <a:r>
              <a:rPr sz="1800" spc="-100" dirty="0">
                <a:latin typeface="Verdana"/>
                <a:cs typeface="Verdana"/>
              </a:rPr>
              <a:t> </a:t>
            </a:r>
            <a:r>
              <a:rPr sz="1800" dirty="0">
                <a:latin typeface="Verdana"/>
                <a:cs typeface="Verdana"/>
              </a:rPr>
              <a:t>produces</a:t>
            </a:r>
            <a:r>
              <a:rPr sz="1800" spc="-105" dirty="0">
                <a:latin typeface="Verdana"/>
                <a:cs typeface="Verdana"/>
              </a:rPr>
              <a:t> </a:t>
            </a:r>
            <a:r>
              <a:rPr sz="1800" spc="-10" dirty="0">
                <a:latin typeface="Verdana"/>
                <a:cs typeface="Verdana"/>
              </a:rPr>
              <a:t>residuals</a:t>
            </a:r>
            <a:endParaRPr sz="1800">
              <a:latin typeface="Verdana"/>
              <a:cs typeface="Verdan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622425">
              <a:lnSpc>
                <a:spcPct val="100000"/>
              </a:lnSpc>
              <a:spcBef>
                <a:spcPts val="100"/>
              </a:spcBef>
            </a:pPr>
            <a:r>
              <a:rPr sz="4000" spc="-525" dirty="0"/>
              <a:t>Time</a:t>
            </a:r>
            <a:r>
              <a:rPr sz="4000" spc="-245" dirty="0"/>
              <a:t> </a:t>
            </a:r>
            <a:r>
              <a:rPr sz="4000" spc="-430" dirty="0"/>
              <a:t>series</a:t>
            </a:r>
            <a:r>
              <a:rPr sz="4000" spc="-235" dirty="0"/>
              <a:t> </a:t>
            </a:r>
            <a:r>
              <a:rPr sz="4000" spc="-335" dirty="0"/>
              <a:t>components:</a:t>
            </a:r>
            <a:r>
              <a:rPr sz="4000" spc="-235" dirty="0"/>
              <a:t> </a:t>
            </a:r>
            <a:r>
              <a:rPr sz="4000" spc="-530" dirty="0"/>
              <a:t>Trend</a:t>
            </a:r>
            <a:endParaRPr sz="4000"/>
          </a:p>
        </p:txBody>
      </p:sp>
      <p:pic>
        <p:nvPicPr>
          <p:cNvPr id="3" name="object 3"/>
          <p:cNvPicPr/>
          <p:nvPr/>
        </p:nvPicPr>
        <p:blipFill>
          <a:blip r:embed="rId2" cstate="print"/>
          <a:stretch>
            <a:fillRect/>
          </a:stretch>
        </p:blipFill>
        <p:spPr>
          <a:xfrm>
            <a:off x="1289518" y="3146549"/>
            <a:ext cx="9381313" cy="3006103"/>
          </a:xfrm>
          <a:prstGeom prst="rect">
            <a:avLst/>
          </a:prstGeom>
        </p:spPr>
      </p:pic>
      <p:sp>
        <p:nvSpPr>
          <p:cNvPr id="4" name="object 4"/>
          <p:cNvSpPr txBox="1"/>
          <p:nvPr/>
        </p:nvSpPr>
        <p:spPr>
          <a:xfrm>
            <a:off x="688340" y="1621028"/>
            <a:ext cx="10400665" cy="760095"/>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spc="-170" dirty="0">
                <a:latin typeface="Verdana"/>
                <a:cs typeface="Verdana"/>
              </a:rPr>
              <a:t>Trend: </a:t>
            </a:r>
            <a:r>
              <a:rPr sz="2400" spc="130" dirty="0">
                <a:latin typeface="Verdana"/>
                <a:cs typeface="Verdana"/>
              </a:rPr>
              <a:t>A</a:t>
            </a:r>
            <a:r>
              <a:rPr sz="2400" spc="-165" dirty="0">
                <a:latin typeface="Verdana"/>
                <a:cs typeface="Verdana"/>
              </a:rPr>
              <a:t> </a:t>
            </a:r>
            <a:r>
              <a:rPr sz="2400" spc="-60" dirty="0">
                <a:latin typeface="Verdana"/>
                <a:cs typeface="Verdana"/>
              </a:rPr>
              <a:t>trend</a:t>
            </a:r>
            <a:r>
              <a:rPr sz="2400" spc="-160" dirty="0">
                <a:latin typeface="Verdana"/>
                <a:cs typeface="Verdana"/>
              </a:rPr>
              <a:t> </a:t>
            </a:r>
            <a:r>
              <a:rPr sz="2400" spc="-260" dirty="0">
                <a:latin typeface="Verdana"/>
                <a:cs typeface="Verdana"/>
              </a:rPr>
              <a:t>is</a:t>
            </a:r>
            <a:r>
              <a:rPr sz="2400" spc="-155" dirty="0">
                <a:latin typeface="Verdana"/>
                <a:cs typeface="Verdana"/>
              </a:rPr>
              <a:t> </a:t>
            </a:r>
            <a:r>
              <a:rPr sz="2400" spc="200" dirty="0">
                <a:latin typeface="Verdana"/>
                <a:cs typeface="Verdana"/>
              </a:rPr>
              <a:t>a</a:t>
            </a:r>
            <a:r>
              <a:rPr sz="2400" spc="-165" dirty="0">
                <a:latin typeface="Verdana"/>
                <a:cs typeface="Verdana"/>
              </a:rPr>
              <a:t> </a:t>
            </a:r>
            <a:r>
              <a:rPr sz="2400" spc="-80" dirty="0">
                <a:latin typeface="Verdana"/>
                <a:cs typeface="Verdana"/>
              </a:rPr>
              <a:t>long-</a:t>
            </a:r>
            <a:r>
              <a:rPr sz="2400" spc="-110" dirty="0">
                <a:latin typeface="Verdana"/>
                <a:cs typeface="Verdana"/>
              </a:rPr>
              <a:t>term</a:t>
            </a:r>
            <a:r>
              <a:rPr sz="2400" spc="-165" dirty="0">
                <a:latin typeface="Verdana"/>
                <a:cs typeface="Verdana"/>
              </a:rPr>
              <a:t> </a:t>
            </a:r>
            <a:r>
              <a:rPr sz="2400" spc="-25" dirty="0">
                <a:latin typeface="Verdana"/>
                <a:cs typeface="Verdana"/>
              </a:rPr>
              <a:t>increase</a:t>
            </a:r>
            <a:r>
              <a:rPr sz="2400" spc="-160" dirty="0">
                <a:latin typeface="Verdana"/>
                <a:cs typeface="Verdana"/>
              </a:rPr>
              <a:t> </a:t>
            </a:r>
            <a:r>
              <a:rPr sz="2400" spc="-110" dirty="0">
                <a:latin typeface="Verdana"/>
                <a:cs typeface="Verdana"/>
              </a:rPr>
              <a:t>or</a:t>
            </a:r>
            <a:r>
              <a:rPr sz="2400" spc="-160" dirty="0">
                <a:latin typeface="Verdana"/>
                <a:cs typeface="Verdana"/>
              </a:rPr>
              <a:t> </a:t>
            </a:r>
            <a:r>
              <a:rPr sz="2400" spc="45" dirty="0">
                <a:latin typeface="Verdana"/>
                <a:cs typeface="Verdana"/>
              </a:rPr>
              <a:t>decrease</a:t>
            </a:r>
            <a:r>
              <a:rPr sz="2400" spc="-160" dirty="0">
                <a:latin typeface="Verdana"/>
                <a:cs typeface="Verdana"/>
              </a:rPr>
              <a:t> </a:t>
            </a:r>
            <a:r>
              <a:rPr sz="2400" dirty="0">
                <a:latin typeface="Verdana"/>
                <a:cs typeface="Verdana"/>
              </a:rPr>
              <a:t>of</a:t>
            </a:r>
            <a:r>
              <a:rPr sz="2400" spc="-170" dirty="0">
                <a:latin typeface="Verdana"/>
                <a:cs typeface="Verdana"/>
              </a:rPr>
              <a:t> </a:t>
            </a:r>
            <a:r>
              <a:rPr sz="2400" spc="-35" dirty="0">
                <a:latin typeface="Verdana"/>
                <a:cs typeface="Verdana"/>
              </a:rPr>
              <a:t>the</a:t>
            </a:r>
            <a:r>
              <a:rPr sz="2400" spc="-160" dirty="0">
                <a:latin typeface="Verdana"/>
                <a:cs typeface="Verdana"/>
              </a:rPr>
              <a:t> </a:t>
            </a:r>
            <a:r>
              <a:rPr sz="2400" spc="-30" dirty="0">
                <a:latin typeface="Verdana"/>
                <a:cs typeface="Verdana"/>
              </a:rPr>
              <a:t>baseline</a:t>
            </a:r>
            <a:r>
              <a:rPr sz="2400" spc="-160" dirty="0">
                <a:latin typeface="Verdana"/>
                <a:cs typeface="Verdana"/>
              </a:rPr>
              <a:t> </a:t>
            </a:r>
            <a:r>
              <a:rPr sz="2400" spc="-25" dirty="0">
                <a:latin typeface="Verdana"/>
                <a:cs typeface="Verdana"/>
              </a:rPr>
              <a:t>of </a:t>
            </a:r>
            <a:r>
              <a:rPr sz="2400" spc="-35" dirty="0">
                <a:latin typeface="Verdana"/>
                <a:cs typeface="Verdana"/>
              </a:rPr>
              <a:t>the</a:t>
            </a:r>
            <a:r>
              <a:rPr sz="2400" spc="-155" dirty="0">
                <a:latin typeface="Verdana"/>
                <a:cs typeface="Verdana"/>
              </a:rPr>
              <a:t> </a:t>
            </a:r>
            <a:r>
              <a:rPr sz="2400" spc="-85" dirty="0">
                <a:latin typeface="Verdana"/>
                <a:cs typeface="Verdana"/>
              </a:rPr>
              <a:t>time</a:t>
            </a:r>
            <a:r>
              <a:rPr sz="2400" spc="-155" dirty="0">
                <a:latin typeface="Verdana"/>
                <a:cs typeface="Verdana"/>
              </a:rPr>
              <a:t> </a:t>
            </a:r>
            <a:r>
              <a:rPr sz="2400" spc="-160" dirty="0">
                <a:latin typeface="Verdana"/>
                <a:cs typeface="Verdana"/>
              </a:rPr>
              <a:t>series,</a:t>
            </a:r>
            <a:r>
              <a:rPr sz="2400" spc="-165" dirty="0">
                <a:latin typeface="Verdana"/>
                <a:cs typeface="Verdana"/>
              </a:rPr>
              <a:t> </a:t>
            </a:r>
            <a:r>
              <a:rPr sz="2400" spc="-40" dirty="0">
                <a:latin typeface="Verdana"/>
                <a:cs typeface="Verdana"/>
              </a:rPr>
              <a:t>not</a:t>
            </a:r>
            <a:r>
              <a:rPr sz="2400" spc="-165" dirty="0">
                <a:latin typeface="Verdana"/>
                <a:cs typeface="Verdana"/>
              </a:rPr>
              <a:t> </a:t>
            </a:r>
            <a:r>
              <a:rPr sz="2400" spc="-80" dirty="0">
                <a:latin typeface="Verdana"/>
                <a:cs typeface="Verdana"/>
              </a:rPr>
              <a:t>necessarily</a:t>
            </a:r>
            <a:r>
              <a:rPr sz="2400" spc="-160" dirty="0">
                <a:latin typeface="Verdana"/>
                <a:cs typeface="Verdana"/>
              </a:rPr>
              <a:t> </a:t>
            </a:r>
            <a:r>
              <a:rPr sz="2400" spc="-10" dirty="0">
                <a:latin typeface="Verdana"/>
                <a:cs typeface="Verdana"/>
              </a:rPr>
              <a:t>linear.</a:t>
            </a:r>
            <a:endParaRPr sz="2400">
              <a:latin typeface="Verdana"/>
              <a:cs typeface="Verdana"/>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pc="-25" dirty="0"/>
              <a:t>4</a:t>
            </a:fld>
            <a:endParaRPr spc="-25"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06824" y="2920491"/>
            <a:ext cx="3038475" cy="817880"/>
          </a:xfrm>
          <a:prstGeom prst="rect">
            <a:avLst/>
          </a:prstGeom>
        </p:spPr>
        <p:txBody>
          <a:bodyPr vert="horz" wrap="square" lIns="0" tIns="12700" rIns="0" bIns="0" rtlCol="0">
            <a:spAutoFit/>
          </a:bodyPr>
          <a:lstStyle/>
          <a:p>
            <a:pPr marL="12700">
              <a:lnSpc>
                <a:spcPct val="100000"/>
              </a:lnSpc>
              <a:spcBef>
                <a:spcPts val="100"/>
              </a:spcBef>
            </a:pPr>
            <a:r>
              <a:rPr sz="5200" b="1" spc="-630" dirty="0">
                <a:latin typeface="Verdana"/>
                <a:cs typeface="Verdana"/>
              </a:rPr>
              <a:t>Summary</a:t>
            </a:r>
            <a:endParaRPr sz="5200">
              <a:latin typeface="Verdana"/>
              <a:cs typeface="Verdana"/>
            </a:endParaRPr>
          </a:p>
        </p:txBody>
      </p:sp>
      <p:grpSp>
        <p:nvGrpSpPr>
          <p:cNvPr id="3" name="object 3"/>
          <p:cNvGrpSpPr/>
          <p:nvPr/>
        </p:nvGrpSpPr>
        <p:grpSpPr>
          <a:xfrm>
            <a:off x="5080508" y="611659"/>
            <a:ext cx="6289040" cy="1809750"/>
            <a:chOff x="5080508" y="611659"/>
            <a:chExt cx="6289040" cy="1809750"/>
          </a:xfrm>
        </p:grpSpPr>
        <p:sp>
          <p:nvSpPr>
            <p:cNvPr id="4" name="object 4"/>
            <p:cNvSpPr/>
            <p:nvPr/>
          </p:nvSpPr>
          <p:spPr>
            <a:xfrm>
              <a:off x="5093208" y="624359"/>
              <a:ext cx="6263640" cy="1784350"/>
            </a:xfrm>
            <a:custGeom>
              <a:avLst/>
              <a:gdLst/>
              <a:ahLst/>
              <a:cxnLst/>
              <a:rect l="l" t="t" r="r" b="b"/>
              <a:pathLst>
                <a:path w="6263640" h="1784350">
                  <a:moveTo>
                    <a:pt x="5966260" y="0"/>
                  </a:moveTo>
                  <a:lnTo>
                    <a:pt x="297379" y="0"/>
                  </a:lnTo>
                  <a:lnTo>
                    <a:pt x="249142" y="3892"/>
                  </a:lnTo>
                  <a:lnTo>
                    <a:pt x="203384" y="15160"/>
                  </a:lnTo>
                  <a:lnTo>
                    <a:pt x="160716" y="33193"/>
                  </a:lnTo>
                  <a:lnTo>
                    <a:pt x="121750" y="57377"/>
                  </a:lnTo>
                  <a:lnTo>
                    <a:pt x="87100" y="87100"/>
                  </a:lnTo>
                  <a:lnTo>
                    <a:pt x="57376" y="121751"/>
                  </a:lnTo>
                  <a:lnTo>
                    <a:pt x="33192" y="160716"/>
                  </a:lnTo>
                  <a:lnTo>
                    <a:pt x="15160" y="203384"/>
                  </a:lnTo>
                  <a:lnTo>
                    <a:pt x="3892" y="249143"/>
                  </a:lnTo>
                  <a:lnTo>
                    <a:pt x="0" y="297379"/>
                  </a:lnTo>
                  <a:lnTo>
                    <a:pt x="0" y="1486870"/>
                  </a:lnTo>
                  <a:lnTo>
                    <a:pt x="3892" y="1535106"/>
                  </a:lnTo>
                  <a:lnTo>
                    <a:pt x="15160" y="1580865"/>
                  </a:lnTo>
                  <a:lnTo>
                    <a:pt x="33192" y="1623533"/>
                  </a:lnTo>
                  <a:lnTo>
                    <a:pt x="57376" y="1662499"/>
                  </a:lnTo>
                  <a:lnTo>
                    <a:pt x="87100" y="1697149"/>
                  </a:lnTo>
                  <a:lnTo>
                    <a:pt x="121750" y="1726872"/>
                  </a:lnTo>
                  <a:lnTo>
                    <a:pt x="160716" y="1751056"/>
                  </a:lnTo>
                  <a:lnTo>
                    <a:pt x="203384" y="1769089"/>
                  </a:lnTo>
                  <a:lnTo>
                    <a:pt x="249142" y="1780357"/>
                  </a:lnTo>
                  <a:lnTo>
                    <a:pt x="297379" y="1784249"/>
                  </a:lnTo>
                  <a:lnTo>
                    <a:pt x="5966260" y="1784249"/>
                  </a:lnTo>
                  <a:lnTo>
                    <a:pt x="6014496" y="1780357"/>
                  </a:lnTo>
                  <a:lnTo>
                    <a:pt x="6060255" y="1769089"/>
                  </a:lnTo>
                  <a:lnTo>
                    <a:pt x="6102923" y="1751056"/>
                  </a:lnTo>
                  <a:lnTo>
                    <a:pt x="6141888" y="1726872"/>
                  </a:lnTo>
                  <a:lnTo>
                    <a:pt x="6176539" y="1697149"/>
                  </a:lnTo>
                  <a:lnTo>
                    <a:pt x="6206262" y="1662499"/>
                  </a:lnTo>
                  <a:lnTo>
                    <a:pt x="6230446" y="1623533"/>
                  </a:lnTo>
                  <a:lnTo>
                    <a:pt x="6248479" y="1580865"/>
                  </a:lnTo>
                  <a:lnTo>
                    <a:pt x="6259747" y="1535106"/>
                  </a:lnTo>
                  <a:lnTo>
                    <a:pt x="6263640" y="1486870"/>
                  </a:lnTo>
                  <a:lnTo>
                    <a:pt x="6263640" y="297379"/>
                  </a:lnTo>
                  <a:lnTo>
                    <a:pt x="6259747" y="249143"/>
                  </a:lnTo>
                  <a:lnTo>
                    <a:pt x="6248479" y="203384"/>
                  </a:lnTo>
                  <a:lnTo>
                    <a:pt x="6230446" y="160716"/>
                  </a:lnTo>
                  <a:lnTo>
                    <a:pt x="6206262" y="121751"/>
                  </a:lnTo>
                  <a:lnTo>
                    <a:pt x="6176539" y="87100"/>
                  </a:lnTo>
                  <a:lnTo>
                    <a:pt x="6141888" y="57377"/>
                  </a:lnTo>
                  <a:lnTo>
                    <a:pt x="6102923" y="33193"/>
                  </a:lnTo>
                  <a:lnTo>
                    <a:pt x="6060255" y="15160"/>
                  </a:lnTo>
                  <a:lnTo>
                    <a:pt x="6014496" y="3892"/>
                  </a:lnTo>
                  <a:lnTo>
                    <a:pt x="5966260" y="0"/>
                  </a:lnTo>
                  <a:close/>
                </a:path>
              </a:pathLst>
            </a:custGeom>
            <a:solidFill>
              <a:srgbClr val="4F81BD"/>
            </a:solidFill>
          </p:spPr>
          <p:txBody>
            <a:bodyPr wrap="square" lIns="0" tIns="0" rIns="0" bIns="0" rtlCol="0"/>
            <a:lstStyle/>
            <a:p>
              <a:endParaRPr/>
            </a:p>
          </p:txBody>
        </p:sp>
        <p:sp>
          <p:nvSpPr>
            <p:cNvPr id="5" name="object 5"/>
            <p:cNvSpPr/>
            <p:nvPr/>
          </p:nvSpPr>
          <p:spPr>
            <a:xfrm>
              <a:off x="5093208" y="624359"/>
              <a:ext cx="6263640" cy="1784350"/>
            </a:xfrm>
            <a:custGeom>
              <a:avLst/>
              <a:gdLst/>
              <a:ahLst/>
              <a:cxnLst/>
              <a:rect l="l" t="t" r="r" b="b"/>
              <a:pathLst>
                <a:path w="6263640" h="1784350">
                  <a:moveTo>
                    <a:pt x="0" y="297379"/>
                  </a:moveTo>
                  <a:lnTo>
                    <a:pt x="3892" y="249143"/>
                  </a:lnTo>
                  <a:lnTo>
                    <a:pt x="15160" y="203384"/>
                  </a:lnTo>
                  <a:lnTo>
                    <a:pt x="33192" y="160716"/>
                  </a:lnTo>
                  <a:lnTo>
                    <a:pt x="57376" y="121751"/>
                  </a:lnTo>
                  <a:lnTo>
                    <a:pt x="87100" y="87100"/>
                  </a:lnTo>
                  <a:lnTo>
                    <a:pt x="121750" y="57377"/>
                  </a:lnTo>
                  <a:lnTo>
                    <a:pt x="160716" y="33192"/>
                  </a:lnTo>
                  <a:lnTo>
                    <a:pt x="203384" y="15160"/>
                  </a:lnTo>
                  <a:lnTo>
                    <a:pt x="249142" y="3892"/>
                  </a:lnTo>
                  <a:lnTo>
                    <a:pt x="297379" y="0"/>
                  </a:lnTo>
                  <a:lnTo>
                    <a:pt x="5966261" y="0"/>
                  </a:lnTo>
                  <a:lnTo>
                    <a:pt x="6014497" y="3892"/>
                  </a:lnTo>
                  <a:lnTo>
                    <a:pt x="6060255" y="15160"/>
                  </a:lnTo>
                  <a:lnTo>
                    <a:pt x="6102923" y="33192"/>
                  </a:lnTo>
                  <a:lnTo>
                    <a:pt x="6141889" y="57377"/>
                  </a:lnTo>
                  <a:lnTo>
                    <a:pt x="6176539" y="87100"/>
                  </a:lnTo>
                  <a:lnTo>
                    <a:pt x="6206263" y="121751"/>
                  </a:lnTo>
                  <a:lnTo>
                    <a:pt x="6230447" y="160716"/>
                  </a:lnTo>
                  <a:lnTo>
                    <a:pt x="6248479" y="203384"/>
                  </a:lnTo>
                  <a:lnTo>
                    <a:pt x="6259747" y="249143"/>
                  </a:lnTo>
                  <a:lnTo>
                    <a:pt x="6263640" y="297379"/>
                  </a:lnTo>
                  <a:lnTo>
                    <a:pt x="6263640" y="1486870"/>
                  </a:lnTo>
                  <a:lnTo>
                    <a:pt x="6259747" y="1535106"/>
                  </a:lnTo>
                  <a:lnTo>
                    <a:pt x="6248479" y="1580865"/>
                  </a:lnTo>
                  <a:lnTo>
                    <a:pt x="6230447" y="1623533"/>
                  </a:lnTo>
                  <a:lnTo>
                    <a:pt x="6206263" y="1662499"/>
                  </a:lnTo>
                  <a:lnTo>
                    <a:pt x="6176539" y="1697149"/>
                  </a:lnTo>
                  <a:lnTo>
                    <a:pt x="6141889" y="1726873"/>
                  </a:lnTo>
                  <a:lnTo>
                    <a:pt x="6102923" y="1751057"/>
                  </a:lnTo>
                  <a:lnTo>
                    <a:pt x="6060255" y="1769089"/>
                  </a:lnTo>
                  <a:lnTo>
                    <a:pt x="6014497" y="1780357"/>
                  </a:lnTo>
                  <a:lnTo>
                    <a:pt x="5966261" y="1784250"/>
                  </a:lnTo>
                  <a:lnTo>
                    <a:pt x="297379" y="1784250"/>
                  </a:lnTo>
                  <a:lnTo>
                    <a:pt x="249142" y="1780357"/>
                  </a:lnTo>
                  <a:lnTo>
                    <a:pt x="203384" y="1769089"/>
                  </a:lnTo>
                  <a:lnTo>
                    <a:pt x="160716" y="1751057"/>
                  </a:lnTo>
                  <a:lnTo>
                    <a:pt x="121750" y="1726873"/>
                  </a:lnTo>
                  <a:lnTo>
                    <a:pt x="87100" y="1697149"/>
                  </a:lnTo>
                  <a:lnTo>
                    <a:pt x="57376" y="1662499"/>
                  </a:lnTo>
                  <a:lnTo>
                    <a:pt x="33192" y="1623533"/>
                  </a:lnTo>
                  <a:lnTo>
                    <a:pt x="15160" y="1580865"/>
                  </a:lnTo>
                  <a:lnTo>
                    <a:pt x="3892" y="1535106"/>
                  </a:lnTo>
                  <a:lnTo>
                    <a:pt x="0" y="1486870"/>
                  </a:lnTo>
                  <a:lnTo>
                    <a:pt x="0" y="297379"/>
                  </a:lnTo>
                  <a:close/>
                </a:path>
              </a:pathLst>
            </a:custGeom>
            <a:ln w="25400">
              <a:solidFill>
                <a:srgbClr val="4F81BD"/>
              </a:solidFill>
            </a:ln>
          </p:spPr>
          <p:txBody>
            <a:bodyPr wrap="square" lIns="0" tIns="0" rIns="0" bIns="0" rtlCol="0"/>
            <a:lstStyle/>
            <a:p>
              <a:endParaRPr/>
            </a:p>
          </p:txBody>
        </p:sp>
      </p:grpSp>
      <p:sp>
        <p:nvSpPr>
          <p:cNvPr id="6" name="object 6"/>
          <p:cNvSpPr txBox="1">
            <a:spLocks noGrp="1"/>
          </p:cNvSpPr>
          <p:nvPr>
            <p:ph type="title"/>
          </p:nvPr>
        </p:nvSpPr>
        <p:spPr>
          <a:xfrm>
            <a:off x="5262858" y="764031"/>
            <a:ext cx="5435600" cy="1461135"/>
          </a:xfrm>
          <a:prstGeom prst="rect">
            <a:avLst/>
          </a:prstGeom>
        </p:spPr>
        <p:txBody>
          <a:bodyPr vert="horz" wrap="square" lIns="0" tIns="41910" rIns="0" bIns="0" rtlCol="0">
            <a:spAutoFit/>
          </a:bodyPr>
          <a:lstStyle/>
          <a:p>
            <a:pPr marL="12700" marR="5080">
              <a:lnSpc>
                <a:spcPct val="92300"/>
              </a:lnSpc>
              <a:spcBef>
                <a:spcPts val="330"/>
              </a:spcBef>
            </a:pPr>
            <a:r>
              <a:rPr sz="2500" b="0" spc="114" dirty="0">
                <a:solidFill>
                  <a:srgbClr val="FFFFFF"/>
                </a:solidFill>
                <a:latin typeface="Verdana"/>
                <a:cs typeface="Verdana"/>
              </a:rPr>
              <a:t>A</a:t>
            </a:r>
            <a:r>
              <a:rPr sz="2500" b="0" spc="-170" dirty="0">
                <a:solidFill>
                  <a:srgbClr val="FFFFFF"/>
                </a:solidFill>
                <a:latin typeface="Verdana"/>
                <a:cs typeface="Verdana"/>
              </a:rPr>
              <a:t> </a:t>
            </a:r>
            <a:r>
              <a:rPr sz="2500" b="0" spc="-60" dirty="0">
                <a:solidFill>
                  <a:srgbClr val="FFFFFF"/>
                </a:solidFill>
                <a:latin typeface="Verdana"/>
                <a:cs typeface="Verdana"/>
              </a:rPr>
              <a:t>white</a:t>
            </a:r>
            <a:r>
              <a:rPr sz="2500" b="0" spc="-170" dirty="0">
                <a:solidFill>
                  <a:srgbClr val="FFFFFF"/>
                </a:solidFill>
                <a:latin typeface="Verdana"/>
                <a:cs typeface="Verdana"/>
              </a:rPr>
              <a:t> </a:t>
            </a:r>
            <a:r>
              <a:rPr sz="2500" b="0" spc="-70" dirty="0">
                <a:solidFill>
                  <a:srgbClr val="FFFFFF"/>
                </a:solidFill>
                <a:latin typeface="Verdana"/>
                <a:cs typeface="Verdana"/>
              </a:rPr>
              <a:t>noise</a:t>
            </a:r>
            <a:r>
              <a:rPr sz="2500" b="0" spc="-170" dirty="0">
                <a:solidFill>
                  <a:srgbClr val="FFFFFF"/>
                </a:solidFill>
                <a:latin typeface="Verdana"/>
                <a:cs typeface="Verdana"/>
              </a:rPr>
              <a:t> </a:t>
            </a:r>
            <a:r>
              <a:rPr sz="2500" b="0" spc="-85" dirty="0">
                <a:solidFill>
                  <a:srgbClr val="FFFFFF"/>
                </a:solidFill>
                <a:latin typeface="Verdana"/>
                <a:cs typeface="Verdana"/>
              </a:rPr>
              <a:t>time</a:t>
            </a:r>
            <a:r>
              <a:rPr sz="2500" b="0" spc="-170" dirty="0">
                <a:solidFill>
                  <a:srgbClr val="FFFFFF"/>
                </a:solidFill>
                <a:latin typeface="Verdana"/>
                <a:cs typeface="Verdana"/>
              </a:rPr>
              <a:t> </a:t>
            </a:r>
            <a:r>
              <a:rPr sz="2500" b="0" spc="-155" dirty="0">
                <a:solidFill>
                  <a:srgbClr val="FFFFFF"/>
                </a:solidFill>
                <a:latin typeface="Verdana"/>
                <a:cs typeface="Verdana"/>
              </a:rPr>
              <a:t>series</a:t>
            </a:r>
            <a:r>
              <a:rPr sz="2500" b="0" spc="-170" dirty="0">
                <a:solidFill>
                  <a:srgbClr val="FFFFFF"/>
                </a:solidFill>
                <a:latin typeface="Verdana"/>
                <a:cs typeface="Verdana"/>
              </a:rPr>
              <a:t> </a:t>
            </a:r>
            <a:r>
              <a:rPr sz="2500" b="0" spc="-270" dirty="0">
                <a:solidFill>
                  <a:srgbClr val="FFFFFF"/>
                </a:solidFill>
                <a:latin typeface="Verdana"/>
                <a:cs typeface="Verdana"/>
              </a:rPr>
              <a:t>is</a:t>
            </a:r>
            <a:r>
              <a:rPr sz="2500" b="0" spc="-170" dirty="0">
                <a:solidFill>
                  <a:srgbClr val="FFFFFF"/>
                </a:solidFill>
                <a:latin typeface="Verdana"/>
                <a:cs typeface="Verdana"/>
              </a:rPr>
              <a:t> </a:t>
            </a:r>
            <a:r>
              <a:rPr sz="2500" b="0" spc="35" dirty="0">
                <a:solidFill>
                  <a:srgbClr val="FFFFFF"/>
                </a:solidFill>
                <a:latin typeface="Verdana"/>
                <a:cs typeface="Verdana"/>
              </a:rPr>
              <a:t>one </a:t>
            </a:r>
            <a:r>
              <a:rPr sz="2500" b="0" dirty="0">
                <a:solidFill>
                  <a:srgbClr val="FFFFFF"/>
                </a:solidFill>
                <a:latin typeface="Verdana"/>
                <a:cs typeface="Verdana"/>
              </a:rPr>
              <a:t>generated</a:t>
            </a:r>
            <a:r>
              <a:rPr sz="2500" b="0" spc="-85" dirty="0">
                <a:solidFill>
                  <a:srgbClr val="FFFFFF"/>
                </a:solidFill>
                <a:latin typeface="Verdana"/>
                <a:cs typeface="Verdana"/>
              </a:rPr>
              <a:t> </a:t>
            </a:r>
            <a:r>
              <a:rPr sz="2500" b="0" dirty="0">
                <a:solidFill>
                  <a:srgbClr val="FFFFFF"/>
                </a:solidFill>
                <a:latin typeface="Verdana"/>
                <a:cs typeface="Verdana"/>
              </a:rPr>
              <a:t>by</a:t>
            </a:r>
            <a:r>
              <a:rPr sz="2500" b="0" spc="-80" dirty="0">
                <a:solidFill>
                  <a:srgbClr val="FFFFFF"/>
                </a:solidFill>
                <a:latin typeface="Verdana"/>
                <a:cs typeface="Verdana"/>
              </a:rPr>
              <a:t> </a:t>
            </a:r>
            <a:r>
              <a:rPr sz="2500" b="0" dirty="0">
                <a:solidFill>
                  <a:srgbClr val="FFFFFF"/>
                </a:solidFill>
                <a:latin typeface="Verdana"/>
                <a:cs typeface="Verdana"/>
              </a:rPr>
              <a:t>repeatedly</a:t>
            </a:r>
            <a:r>
              <a:rPr sz="2500" b="0" spc="-80" dirty="0">
                <a:solidFill>
                  <a:srgbClr val="FFFFFF"/>
                </a:solidFill>
                <a:latin typeface="Verdana"/>
                <a:cs typeface="Verdana"/>
              </a:rPr>
              <a:t> </a:t>
            </a:r>
            <a:r>
              <a:rPr sz="2500" b="0" spc="-35" dirty="0">
                <a:solidFill>
                  <a:srgbClr val="FFFFFF"/>
                </a:solidFill>
                <a:latin typeface="Verdana"/>
                <a:cs typeface="Verdana"/>
              </a:rPr>
              <a:t>sampling </a:t>
            </a:r>
            <a:r>
              <a:rPr sz="2500" b="0" spc="-105" dirty="0">
                <a:solidFill>
                  <a:srgbClr val="FFFFFF"/>
                </a:solidFill>
                <a:latin typeface="Verdana"/>
                <a:cs typeface="Verdana"/>
              </a:rPr>
              <a:t>from</a:t>
            </a:r>
            <a:r>
              <a:rPr sz="2500" b="0" spc="-175" dirty="0">
                <a:solidFill>
                  <a:srgbClr val="FFFFFF"/>
                </a:solidFill>
                <a:latin typeface="Verdana"/>
                <a:cs typeface="Verdana"/>
              </a:rPr>
              <a:t> </a:t>
            </a:r>
            <a:r>
              <a:rPr sz="2500" b="0" dirty="0">
                <a:solidFill>
                  <a:srgbClr val="FFFFFF"/>
                </a:solidFill>
                <a:latin typeface="Verdana"/>
                <a:cs typeface="Verdana"/>
              </a:rPr>
              <a:t>any</a:t>
            </a:r>
            <a:r>
              <a:rPr sz="2500" b="0" spc="-175" dirty="0">
                <a:solidFill>
                  <a:srgbClr val="FFFFFF"/>
                </a:solidFill>
                <a:latin typeface="Verdana"/>
                <a:cs typeface="Verdana"/>
              </a:rPr>
              <a:t> </a:t>
            </a:r>
            <a:r>
              <a:rPr sz="2500" b="0" spc="-110" dirty="0">
                <a:solidFill>
                  <a:srgbClr val="FFFFFF"/>
                </a:solidFill>
                <a:latin typeface="Verdana"/>
                <a:cs typeface="Verdana"/>
              </a:rPr>
              <a:t>distribution</a:t>
            </a:r>
            <a:r>
              <a:rPr sz="2500" b="0" spc="-175" dirty="0">
                <a:solidFill>
                  <a:srgbClr val="FFFFFF"/>
                </a:solidFill>
                <a:latin typeface="Verdana"/>
                <a:cs typeface="Verdana"/>
              </a:rPr>
              <a:t> </a:t>
            </a:r>
            <a:r>
              <a:rPr sz="2500" b="0" spc="-20" dirty="0">
                <a:solidFill>
                  <a:srgbClr val="FFFFFF"/>
                </a:solidFill>
                <a:latin typeface="Verdana"/>
                <a:cs typeface="Verdana"/>
              </a:rPr>
              <a:t>where</a:t>
            </a:r>
            <a:r>
              <a:rPr sz="2500" b="0" spc="-170" dirty="0">
                <a:solidFill>
                  <a:srgbClr val="FFFFFF"/>
                </a:solidFill>
                <a:latin typeface="Verdana"/>
                <a:cs typeface="Verdana"/>
              </a:rPr>
              <a:t> </a:t>
            </a:r>
            <a:r>
              <a:rPr sz="2500" b="0" spc="114" dirty="0">
                <a:solidFill>
                  <a:srgbClr val="FFFFFF"/>
                </a:solidFill>
                <a:latin typeface="Verdana"/>
                <a:cs typeface="Verdana"/>
              </a:rPr>
              <a:t>each </a:t>
            </a:r>
            <a:r>
              <a:rPr sz="2500" b="0" spc="-30" dirty="0">
                <a:solidFill>
                  <a:srgbClr val="FFFFFF"/>
                </a:solidFill>
                <a:latin typeface="Verdana"/>
                <a:cs typeface="Verdana"/>
              </a:rPr>
              <a:t>sample</a:t>
            </a:r>
            <a:r>
              <a:rPr sz="2500" b="0" spc="-180" dirty="0">
                <a:solidFill>
                  <a:srgbClr val="FFFFFF"/>
                </a:solidFill>
                <a:latin typeface="Verdana"/>
                <a:cs typeface="Verdana"/>
              </a:rPr>
              <a:t> </a:t>
            </a:r>
            <a:r>
              <a:rPr sz="2500" b="0" spc="-270" dirty="0">
                <a:solidFill>
                  <a:srgbClr val="FFFFFF"/>
                </a:solidFill>
                <a:latin typeface="Verdana"/>
                <a:cs typeface="Verdana"/>
              </a:rPr>
              <a:t>is</a:t>
            </a:r>
            <a:r>
              <a:rPr sz="2500" b="0" spc="-180" dirty="0">
                <a:solidFill>
                  <a:srgbClr val="FFFFFF"/>
                </a:solidFill>
                <a:latin typeface="Verdana"/>
                <a:cs typeface="Verdana"/>
              </a:rPr>
              <a:t> </a:t>
            </a:r>
            <a:r>
              <a:rPr sz="2500" b="0" spc="-10" dirty="0">
                <a:solidFill>
                  <a:srgbClr val="FFFFFF"/>
                </a:solidFill>
                <a:latin typeface="Verdana"/>
                <a:cs typeface="Verdana"/>
              </a:rPr>
              <a:t>independent.</a:t>
            </a:r>
            <a:endParaRPr sz="2500">
              <a:latin typeface="Verdana"/>
              <a:cs typeface="Verdana"/>
            </a:endParaRPr>
          </a:p>
        </p:txBody>
      </p:sp>
      <p:grpSp>
        <p:nvGrpSpPr>
          <p:cNvPr id="7" name="object 7"/>
          <p:cNvGrpSpPr/>
          <p:nvPr/>
        </p:nvGrpSpPr>
        <p:grpSpPr>
          <a:xfrm>
            <a:off x="5080508" y="2467909"/>
            <a:ext cx="6289040" cy="1809750"/>
            <a:chOff x="5080508" y="2467909"/>
            <a:chExt cx="6289040" cy="1809750"/>
          </a:xfrm>
        </p:grpSpPr>
        <p:sp>
          <p:nvSpPr>
            <p:cNvPr id="8" name="object 8"/>
            <p:cNvSpPr/>
            <p:nvPr/>
          </p:nvSpPr>
          <p:spPr>
            <a:xfrm>
              <a:off x="5093208" y="2480609"/>
              <a:ext cx="6263640" cy="1784350"/>
            </a:xfrm>
            <a:custGeom>
              <a:avLst/>
              <a:gdLst/>
              <a:ahLst/>
              <a:cxnLst/>
              <a:rect l="l" t="t" r="r" b="b"/>
              <a:pathLst>
                <a:path w="6263640" h="1784350">
                  <a:moveTo>
                    <a:pt x="5966260" y="0"/>
                  </a:moveTo>
                  <a:lnTo>
                    <a:pt x="297379" y="0"/>
                  </a:lnTo>
                  <a:lnTo>
                    <a:pt x="249142" y="3892"/>
                  </a:lnTo>
                  <a:lnTo>
                    <a:pt x="203384" y="15160"/>
                  </a:lnTo>
                  <a:lnTo>
                    <a:pt x="160716" y="33193"/>
                  </a:lnTo>
                  <a:lnTo>
                    <a:pt x="121750" y="57377"/>
                  </a:lnTo>
                  <a:lnTo>
                    <a:pt x="87100" y="87100"/>
                  </a:lnTo>
                  <a:lnTo>
                    <a:pt x="57376" y="121751"/>
                  </a:lnTo>
                  <a:lnTo>
                    <a:pt x="33192" y="160716"/>
                  </a:lnTo>
                  <a:lnTo>
                    <a:pt x="15160" y="203384"/>
                  </a:lnTo>
                  <a:lnTo>
                    <a:pt x="3892" y="249143"/>
                  </a:lnTo>
                  <a:lnTo>
                    <a:pt x="0" y="297379"/>
                  </a:lnTo>
                  <a:lnTo>
                    <a:pt x="0" y="1486870"/>
                  </a:lnTo>
                  <a:lnTo>
                    <a:pt x="3892" y="1535106"/>
                  </a:lnTo>
                  <a:lnTo>
                    <a:pt x="15160" y="1580865"/>
                  </a:lnTo>
                  <a:lnTo>
                    <a:pt x="33192" y="1623533"/>
                  </a:lnTo>
                  <a:lnTo>
                    <a:pt x="57376" y="1662499"/>
                  </a:lnTo>
                  <a:lnTo>
                    <a:pt x="87100" y="1697149"/>
                  </a:lnTo>
                  <a:lnTo>
                    <a:pt x="121750" y="1726872"/>
                  </a:lnTo>
                  <a:lnTo>
                    <a:pt x="160716" y="1751056"/>
                  </a:lnTo>
                  <a:lnTo>
                    <a:pt x="203384" y="1769089"/>
                  </a:lnTo>
                  <a:lnTo>
                    <a:pt x="249142" y="1780357"/>
                  </a:lnTo>
                  <a:lnTo>
                    <a:pt x="297379" y="1784249"/>
                  </a:lnTo>
                  <a:lnTo>
                    <a:pt x="5966260" y="1784249"/>
                  </a:lnTo>
                  <a:lnTo>
                    <a:pt x="6014496" y="1780357"/>
                  </a:lnTo>
                  <a:lnTo>
                    <a:pt x="6060255" y="1769089"/>
                  </a:lnTo>
                  <a:lnTo>
                    <a:pt x="6102923" y="1751056"/>
                  </a:lnTo>
                  <a:lnTo>
                    <a:pt x="6141888" y="1726872"/>
                  </a:lnTo>
                  <a:lnTo>
                    <a:pt x="6176539" y="1697149"/>
                  </a:lnTo>
                  <a:lnTo>
                    <a:pt x="6206262" y="1662499"/>
                  </a:lnTo>
                  <a:lnTo>
                    <a:pt x="6230446" y="1623533"/>
                  </a:lnTo>
                  <a:lnTo>
                    <a:pt x="6248479" y="1580865"/>
                  </a:lnTo>
                  <a:lnTo>
                    <a:pt x="6259747" y="1535106"/>
                  </a:lnTo>
                  <a:lnTo>
                    <a:pt x="6263640" y="1486870"/>
                  </a:lnTo>
                  <a:lnTo>
                    <a:pt x="6263640" y="297379"/>
                  </a:lnTo>
                  <a:lnTo>
                    <a:pt x="6259747" y="249143"/>
                  </a:lnTo>
                  <a:lnTo>
                    <a:pt x="6248479" y="203384"/>
                  </a:lnTo>
                  <a:lnTo>
                    <a:pt x="6230446" y="160716"/>
                  </a:lnTo>
                  <a:lnTo>
                    <a:pt x="6206262" y="121751"/>
                  </a:lnTo>
                  <a:lnTo>
                    <a:pt x="6176539" y="87100"/>
                  </a:lnTo>
                  <a:lnTo>
                    <a:pt x="6141888" y="57377"/>
                  </a:lnTo>
                  <a:lnTo>
                    <a:pt x="6102923" y="33193"/>
                  </a:lnTo>
                  <a:lnTo>
                    <a:pt x="6060255" y="15160"/>
                  </a:lnTo>
                  <a:lnTo>
                    <a:pt x="6014496" y="3892"/>
                  </a:lnTo>
                  <a:lnTo>
                    <a:pt x="5966260" y="0"/>
                  </a:lnTo>
                  <a:close/>
                </a:path>
              </a:pathLst>
            </a:custGeom>
            <a:solidFill>
              <a:srgbClr val="4F81BD"/>
            </a:solidFill>
          </p:spPr>
          <p:txBody>
            <a:bodyPr wrap="square" lIns="0" tIns="0" rIns="0" bIns="0" rtlCol="0"/>
            <a:lstStyle/>
            <a:p>
              <a:endParaRPr/>
            </a:p>
          </p:txBody>
        </p:sp>
        <p:sp>
          <p:nvSpPr>
            <p:cNvPr id="9" name="object 9"/>
            <p:cNvSpPr/>
            <p:nvPr/>
          </p:nvSpPr>
          <p:spPr>
            <a:xfrm>
              <a:off x="5093208" y="2480609"/>
              <a:ext cx="6263640" cy="1784350"/>
            </a:xfrm>
            <a:custGeom>
              <a:avLst/>
              <a:gdLst/>
              <a:ahLst/>
              <a:cxnLst/>
              <a:rect l="l" t="t" r="r" b="b"/>
              <a:pathLst>
                <a:path w="6263640" h="1784350">
                  <a:moveTo>
                    <a:pt x="0" y="297379"/>
                  </a:moveTo>
                  <a:lnTo>
                    <a:pt x="3892" y="249143"/>
                  </a:lnTo>
                  <a:lnTo>
                    <a:pt x="15160" y="203384"/>
                  </a:lnTo>
                  <a:lnTo>
                    <a:pt x="33192" y="160716"/>
                  </a:lnTo>
                  <a:lnTo>
                    <a:pt x="57376" y="121751"/>
                  </a:lnTo>
                  <a:lnTo>
                    <a:pt x="87100" y="87100"/>
                  </a:lnTo>
                  <a:lnTo>
                    <a:pt x="121750" y="57377"/>
                  </a:lnTo>
                  <a:lnTo>
                    <a:pt x="160716" y="33192"/>
                  </a:lnTo>
                  <a:lnTo>
                    <a:pt x="203384" y="15160"/>
                  </a:lnTo>
                  <a:lnTo>
                    <a:pt x="249142" y="3892"/>
                  </a:lnTo>
                  <a:lnTo>
                    <a:pt x="297379" y="0"/>
                  </a:lnTo>
                  <a:lnTo>
                    <a:pt x="5966261" y="0"/>
                  </a:lnTo>
                  <a:lnTo>
                    <a:pt x="6014497" y="3892"/>
                  </a:lnTo>
                  <a:lnTo>
                    <a:pt x="6060255" y="15160"/>
                  </a:lnTo>
                  <a:lnTo>
                    <a:pt x="6102923" y="33192"/>
                  </a:lnTo>
                  <a:lnTo>
                    <a:pt x="6141889" y="57377"/>
                  </a:lnTo>
                  <a:lnTo>
                    <a:pt x="6176539" y="87100"/>
                  </a:lnTo>
                  <a:lnTo>
                    <a:pt x="6206263" y="121751"/>
                  </a:lnTo>
                  <a:lnTo>
                    <a:pt x="6230447" y="160716"/>
                  </a:lnTo>
                  <a:lnTo>
                    <a:pt x="6248479" y="203384"/>
                  </a:lnTo>
                  <a:lnTo>
                    <a:pt x="6259747" y="249143"/>
                  </a:lnTo>
                  <a:lnTo>
                    <a:pt x="6263640" y="297379"/>
                  </a:lnTo>
                  <a:lnTo>
                    <a:pt x="6263640" y="1486870"/>
                  </a:lnTo>
                  <a:lnTo>
                    <a:pt x="6259747" y="1535106"/>
                  </a:lnTo>
                  <a:lnTo>
                    <a:pt x="6248479" y="1580865"/>
                  </a:lnTo>
                  <a:lnTo>
                    <a:pt x="6230447" y="1623533"/>
                  </a:lnTo>
                  <a:lnTo>
                    <a:pt x="6206263" y="1662499"/>
                  </a:lnTo>
                  <a:lnTo>
                    <a:pt x="6176539" y="1697149"/>
                  </a:lnTo>
                  <a:lnTo>
                    <a:pt x="6141889" y="1726873"/>
                  </a:lnTo>
                  <a:lnTo>
                    <a:pt x="6102923" y="1751057"/>
                  </a:lnTo>
                  <a:lnTo>
                    <a:pt x="6060255" y="1769089"/>
                  </a:lnTo>
                  <a:lnTo>
                    <a:pt x="6014497" y="1780357"/>
                  </a:lnTo>
                  <a:lnTo>
                    <a:pt x="5966261" y="1784250"/>
                  </a:lnTo>
                  <a:lnTo>
                    <a:pt x="297379" y="1784250"/>
                  </a:lnTo>
                  <a:lnTo>
                    <a:pt x="249142" y="1780357"/>
                  </a:lnTo>
                  <a:lnTo>
                    <a:pt x="203384" y="1769089"/>
                  </a:lnTo>
                  <a:lnTo>
                    <a:pt x="160716" y="1751057"/>
                  </a:lnTo>
                  <a:lnTo>
                    <a:pt x="121750" y="1726873"/>
                  </a:lnTo>
                  <a:lnTo>
                    <a:pt x="87100" y="1697149"/>
                  </a:lnTo>
                  <a:lnTo>
                    <a:pt x="57376" y="1662499"/>
                  </a:lnTo>
                  <a:lnTo>
                    <a:pt x="33192" y="1623533"/>
                  </a:lnTo>
                  <a:lnTo>
                    <a:pt x="15160" y="1580865"/>
                  </a:lnTo>
                  <a:lnTo>
                    <a:pt x="3892" y="1535106"/>
                  </a:lnTo>
                  <a:lnTo>
                    <a:pt x="0" y="1486870"/>
                  </a:lnTo>
                  <a:lnTo>
                    <a:pt x="0" y="297379"/>
                  </a:lnTo>
                  <a:close/>
                </a:path>
              </a:pathLst>
            </a:custGeom>
            <a:ln w="25400">
              <a:solidFill>
                <a:srgbClr val="EEECE1"/>
              </a:solidFill>
            </a:ln>
          </p:spPr>
          <p:txBody>
            <a:bodyPr wrap="square" lIns="0" tIns="0" rIns="0" bIns="0" rtlCol="0"/>
            <a:lstStyle/>
            <a:p>
              <a:endParaRPr/>
            </a:p>
          </p:txBody>
        </p:sp>
      </p:grpSp>
      <p:sp>
        <p:nvSpPr>
          <p:cNvPr id="10" name="object 10"/>
          <p:cNvSpPr txBox="1"/>
          <p:nvPr/>
        </p:nvSpPr>
        <p:spPr>
          <a:xfrm>
            <a:off x="5262858" y="2620263"/>
            <a:ext cx="5102860" cy="1461135"/>
          </a:xfrm>
          <a:prstGeom prst="rect">
            <a:avLst/>
          </a:prstGeom>
        </p:spPr>
        <p:txBody>
          <a:bodyPr vert="horz" wrap="square" lIns="0" tIns="41910" rIns="0" bIns="0" rtlCol="0">
            <a:spAutoFit/>
          </a:bodyPr>
          <a:lstStyle/>
          <a:p>
            <a:pPr marL="12700" marR="5080">
              <a:lnSpc>
                <a:spcPct val="92300"/>
              </a:lnSpc>
              <a:spcBef>
                <a:spcPts val="330"/>
              </a:spcBef>
            </a:pPr>
            <a:r>
              <a:rPr sz="2500" spc="-80" dirty="0">
                <a:solidFill>
                  <a:srgbClr val="FFFFFF"/>
                </a:solidFill>
                <a:latin typeface="Verdana"/>
                <a:cs typeface="Verdana"/>
              </a:rPr>
              <a:t>White</a:t>
            </a:r>
            <a:r>
              <a:rPr sz="2500" spc="-165" dirty="0">
                <a:solidFill>
                  <a:srgbClr val="FFFFFF"/>
                </a:solidFill>
                <a:latin typeface="Verdana"/>
                <a:cs typeface="Verdana"/>
              </a:rPr>
              <a:t> </a:t>
            </a:r>
            <a:r>
              <a:rPr sz="2500" spc="-70" dirty="0">
                <a:solidFill>
                  <a:srgbClr val="FFFFFF"/>
                </a:solidFill>
                <a:latin typeface="Verdana"/>
                <a:cs typeface="Verdana"/>
              </a:rPr>
              <a:t>noise</a:t>
            </a:r>
            <a:r>
              <a:rPr sz="2500" spc="-165" dirty="0">
                <a:solidFill>
                  <a:srgbClr val="FFFFFF"/>
                </a:solidFill>
                <a:latin typeface="Verdana"/>
                <a:cs typeface="Verdana"/>
              </a:rPr>
              <a:t> </a:t>
            </a:r>
            <a:r>
              <a:rPr sz="2500" spc="-80" dirty="0">
                <a:solidFill>
                  <a:srgbClr val="FFFFFF"/>
                </a:solidFill>
                <a:latin typeface="Verdana"/>
                <a:cs typeface="Verdana"/>
              </a:rPr>
              <a:t>has</a:t>
            </a:r>
            <a:r>
              <a:rPr sz="2500" spc="-160" dirty="0">
                <a:solidFill>
                  <a:srgbClr val="FFFFFF"/>
                </a:solidFill>
                <a:latin typeface="Verdana"/>
                <a:cs typeface="Verdana"/>
              </a:rPr>
              <a:t> </a:t>
            </a:r>
            <a:r>
              <a:rPr sz="2500" dirty="0">
                <a:solidFill>
                  <a:srgbClr val="FFFFFF"/>
                </a:solidFill>
                <a:latin typeface="Verdana"/>
                <a:cs typeface="Verdana"/>
              </a:rPr>
              <a:t>no</a:t>
            </a:r>
            <a:r>
              <a:rPr sz="2500" spc="-165" dirty="0">
                <a:solidFill>
                  <a:srgbClr val="FFFFFF"/>
                </a:solidFill>
                <a:latin typeface="Verdana"/>
                <a:cs typeface="Verdana"/>
              </a:rPr>
              <a:t> </a:t>
            </a:r>
            <a:r>
              <a:rPr sz="2500" spc="-10" dirty="0">
                <a:solidFill>
                  <a:srgbClr val="FFFFFF"/>
                </a:solidFill>
                <a:latin typeface="Verdana"/>
                <a:cs typeface="Verdana"/>
              </a:rPr>
              <a:t>correlation </a:t>
            </a:r>
            <a:r>
              <a:rPr sz="2500" dirty="0">
                <a:solidFill>
                  <a:srgbClr val="FFFFFF"/>
                </a:solidFill>
                <a:latin typeface="Verdana"/>
                <a:cs typeface="Verdana"/>
              </a:rPr>
              <a:t>between</a:t>
            </a:r>
            <a:r>
              <a:rPr sz="2500" spc="-114" dirty="0">
                <a:solidFill>
                  <a:srgbClr val="FFFFFF"/>
                </a:solidFill>
                <a:latin typeface="Verdana"/>
                <a:cs typeface="Verdana"/>
              </a:rPr>
              <a:t> </a:t>
            </a:r>
            <a:r>
              <a:rPr sz="2500" dirty="0">
                <a:solidFill>
                  <a:srgbClr val="FFFFFF"/>
                </a:solidFill>
                <a:latin typeface="Verdana"/>
                <a:cs typeface="Verdana"/>
              </a:rPr>
              <a:t>any</a:t>
            </a:r>
            <a:r>
              <a:rPr sz="2500" spc="-110" dirty="0">
                <a:solidFill>
                  <a:srgbClr val="FFFFFF"/>
                </a:solidFill>
                <a:latin typeface="Verdana"/>
                <a:cs typeface="Verdana"/>
              </a:rPr>
              <a:t> </a:t>
            </a:r>
            <a:r>
              <a:rPr sz="2500" dirty="0">
                <a:solidFill>
                  <a:srgbClr val="FFFFFF"/>
                </a:solidFill>
                <a:latin typeface="Verdana"/>
                <a:cs typeface="Verdana"/>
              </a:rPr>
              <a:t>two</a:t>
            </a:r>
            <a:r>
              <a:rPr sz="2500" spc="-114" dirty="0">
                <a:solidFill>
                  <a:srgbClr val="FFFFFF"/>
                </a:solidFill>
                <a:latin typeface="Verdana"/>
                <a:cs typeface="Verdana"/>
              </a:rPr>
              <a:t> </a:t>
            </a:r>
            <a:r>
              <a:rPr sz="2500" spc="-85" dirty="0">
                <a:solidFill>
                  <a:srgbClr val="FFFFFF"/>
                </a:solidFill>
                <a:latin typeface="Verdana"/>
                <a:cs typeface="Verdana"/>
              </a:rPr>
              <a:t>time</a:t>
            </a:r>
            <a:r>
              <a:rPr sz="2500" spc="-110" dirty="0">
                <a:solidFill>
                  <a:srgbClr val="FFFFFF"/>
                </a:solidFill>
                <a:latin typeface="Verdana"/>
                <a:cs typeface="Verdana"/>
              </a:rPr>
              <a:t> </a:t>
            </a:r>
            <a:r>
              <a:rPr sz="2500" spc="-10" dirty="0">
                <a:solidFill>
                  <a:srgbClr val="FFFFFF"/>
                </a:solidFill>
                <a:latin typeface="Verdana"/>
                <a:cs typeface="Verdana"/>
              </a:rPr>
              <a:t>points. </a:t>
            </a:r>
            <a:r>
              <a:rPr sz="2500" spc="-105" dirty="0">
                <a:solidFill>
                  <a:srgbClr val="FFFFFF"/>
                </a:solidFill>
                <a:latin typeface="Verdana"/>
                <a:cs typeface="Verdana"/>
              </a:rPr>
              <a:t>Therefore,</a:t>
            </a:r>
            <a:r>
              <a:rPr sz="2500" spc="-170" dirty="0">
                <a:solidFill>
                  <a:srgbClr val="FFFFFF"/>
                </a:solidFill>
                <a:latin typeface="Verdana"/>
                <a:cs typeface="Verdana"/>
              </a:rPr>
              <a:t> </a:t>
            </a:r>
            <a:r>
              <a:rPr sz="2500" spc="-40" dirty="0">
                <a:solidFill>
                  <a:srgbClr val="FFFFFF"/>
                </a:solidFill>
                <a:latin typeface="Verdana"/>
                <a:cs typeface="Verdana"/>
              </a:rPr>
              <a:t>past</a:t>
            </a:r>
            <a:r>
              <a:rPr sz="2500" spc="-165" dirty="0">
                <a:solidFill>
                  <a:srgbClr val="FFFFFF"/>
                </a:solidFill>
                <a:latin typeface="Verdana"/>
                <a:cs typeface="Verdana"/>
              </a:rPr>
              <a:t> </a:t>
            </a:r>
            <a:r>
              <a:rPr sz="2500" spc="-65" dirty="0">
                <a:solidFill>
                  <a:srgbClr val="FFFFFF"/>
                </a:solidFill>
                <a:latin typeface="Verdana"/>
                <a:cs typeface="Verdana"/>
              </a:rPr>
              <a:t>values</a:t>
            </a:r>
            <a:r>
              <a:rPr sz="2500" spc="-165" dirty="0">
                <a:solidFill>
                  <a:srgbClr val="FFFFFF"/>
                </a:solidFill>
                <a:latin typeface="Verdana"/>
                <a:cs typeface="Verdana"/>
              </a:rPr>
              <a:t> </a:t>
            </a:r>
            <a:r>
              <a:rPr sz="2500" spc="55" dirty="0">
                <a:solidFill>
                  <a:srgbClr val="FFFFFF"/>
                </a:solidFill>
                <a:latin typeface="Verdana"/>
                <a:cs typeface="Verdana"/>
              </a:rPr>
              <a:t>cannot</a:t>
            </a:r>
            <a:r>
              <a:rPr sz="2500" spc="-165" dirty="0">
                <a:solidFill>
                  <a:srgbClr val="FFFFFF"/>
                </a:solidFill>
                <a:latin typeface="Verdana"/>
                <a:cs typeface="Verdana"/>
              </a:rPr>
              <a:t> </a:t>
            </a:r>
            <a:r>
              <a:rPr sz="2500" spc="110" dirty="0">
                <a:solidFill>
                  <a:srgbClr val="FFFFFF"/>
                </a:solidFill>
                <a:latin typeface="Verdana"/>
                <a:cs typeface="Verdana"/>
              </a:rPr>
              <a:t>be </a:t>
            </a:r>
            <a:r>
              <a:rPr sz="2500" spc="-35" dirty="0">
                <a:solidFill>
                  <a:srgbClr val="FFFFFF"/>
                </a:solidFill>
                <a:latin typeface="Verdana"/>
                <a:cs typeface="Verdana"/>
              </a:rPr>
              <a:t>used</a:t>
            </a:r>
            <a:r>
              <a:rPr sz="2500" spc="-180" dirty="0">
                <a:solidFill>
                  <a:srgbClr val="FFFFFF"/>
                </a:solidFill>
                <a:latin typeface="Verdana"/>
                <a:cs typeface="Verdana"/>
              </a:rPr>
              <a:t> </a:t>
            </a:r>
            <a:r>
              <a:rPr sz="2500" spc="-10" dirty="0">
                <a:solidFill>
                  <a:srgbClr val="FFFFFF"/>
                </a:solidFill>
                <a:latin typeface="Verdana"/>
                <a:cs typeface="Verdana"/>
              </a:rPr>
              <a:t>to</a:t>
            </a:r>
            <a:r>
              <a:rPr sz="2500" spc="-175" dirty="0">
                <a:solidFill>
                  <a:srgbClr val="FFFFFF"/>
                </a:solidFill>
                <a:latin typeface="Verdana"/>
                <a:cs typeface="Verdana"/>
              </a:rPr>
              <a:t> </a:t>
            </a:r>
            <a:r>
              <a:rPr sz="2500" dirty="0">
                <a:solidFill>
                  <a:srgbClr val="FFFFFF"/>
                </a:solidFill>
                <a:latin typeface="Verdana"/>
                <a:cs typeface="Verdana"/>
              </a:rPr>
              <a:t>predict</a:t>
            </a:r>
            <a:r>
              <a:rPr sz="2500" spc="-180" dirty="0">
                <a:solidFill>
                  <a:srgbClr val="FFFFFF"/>
                </a:solidFill>
                <a:latin typeface="Verdana"/>
                <a:cs typeface="Verdana"/>
              </a:rPr>
              <a:t> </a:t>
            </a:r>
            <a:r>
              <a:rPr sz="2500" spc="-35" dirty="0">
                <a:solidFill>
                  <a:srgbClr val="FFFFFF"/>
                </a:solidFill>
                <a:latin typeface="Verdana"/>
                <a:cs typeface="Verdana"/>
              </a:rPr>
              <a:t>the</a:t>
            </a:r>
            <a:r>
              <a:rPr sz="2500" spc="-175" dirty="0">
                <a:solidFill>
                  <a:srgbClr val="FFFFFF"/>
                </a:solidFill>
                <a:latin typeface="Verdana"/>
                <a:cs typeface="Verdana"/>
              </a:rPr>
              <a:t> </a:t>
            </a:r>
            <a:r>
              <a:rPr sz="2500" spc="-10" dirty="0">
                <a:solidFill>
                  <a:srgbClr val="FFFFFF"/>
                </a:solidFill>
                <a:latin typeface="Verdana"/>
                <a:cs typeface="Verdana"/>
              </a:rPr>
              <a:t>future.</a:t>
            </a:r>
            <a:endParaRPr sz="2500">
              <a:latin typeface="Verdana"/>
              <a:cs typeface="Verdana"/>
            </a:endParaRPr>
          </a:p>
        </p:txBody>
      </p:sp>
      <p:grpSp>
        <p:nvGrpSpPr>
          <p:cNvPr id="11" name="object 11"/>
          <p:cNvGrpSpPr/>
          <p:nvPr/>
        </p:nvGrpSpPr>
        <p:grpSpPr>
          <a:xfrm>
            <a:off x="5080508" y="4324160"/>
            <a:ext cx="6289040" cy="1809750"/>
            <a:chOff x="5080508" y="4324160"/>
            <a:chExt cx="6289040" cy="1809750"/>
          </a:xfrm>
        </p:grpSpPr>
        <p:sp>
          <p:nvSpPr>
            <p:cNvPr id="12" name="object 12"/>
            <p:cNvSpPr/>
            <p:nvPr/>
          </p:nvSpPr>
          <p:spPr>
            <a:xfrm>
              <a:off x="5093208" y="4336860"/>
              <a:ext cx="6263640" cy="1784350"/>
            </a:xfrm>
            <a:custGeom>
              <a:avLst/>
              <a:gdLst/>
              <a:ahLst/>
              <a:cxnLst/>
              <a:rect l="l" t="t" r="r" b="b"/>
              <a:pathLst>
                <a:path w="6263640" h="1784350">
                  <a:moveTo>
                    <a:pt x="5966260" y="0"/>
                  </a:moveTo>
                  <a:lnTo>
                    <a:pt x="297379" y="0"/>
                  </a:lnTo>
                  <a:lnTo>
                    <a:pt x="249142" y="3892"/>
                  </a:lnTo>
                  <a:lnTo>
                    <a:pt x="203384" y="15160"/>
                  </a:lnTo>
                  <a:lnTo>
                    <a:pt x="160716" y="33193"/>
                  </a:lnTo>
                  <a:lnTo>
                    <a:pt x="121750" y="57377"/>
                  </a:lnTo>
                  <a:lnTo>
                    <a:pt x="87100" y="87100"/>
                  </a:lnTo>
                  <a:lnTo>
                    <a:pt x="57376" y="121751"/>
                  </a:lnTo>
                  <a:lnTo>
                    <a:pt x="33192" y="160716"/>
                  </a:lnTo>
                  <a:lnTo>
                    <a:pt x="15160" y="203384"/>
                  </a:lnTo>
                  <a:lnTo>
                    <a:pt x="3892" y="249143"/>
                  </a:lnTo>
                  <a:lnTo>
                    <a:pt x="0" y="297379"/>
                  </a:lnTo>
                  <a:lnTo>
                    <a:pt x="0" y="1486870"/>
                  </a:lnTo>
                  <a:lnTo>
                    <a:pt x="3892" y="1535106"/>
                  </a:lnTo>
                  <a:lnTo>
                    <a:pt x="15160" y="1580865"/>
                  </a:lnTo>
                  <a:lnTo>
                    <a:pt x="33192" y="1623533"/>
                  </a:lnTo>
                  <a:lnTo>
                    <a:pt x="57376" y="1662498"/>
                  </a:lnTo>
                  <a:lnTo>
                    <a:pt x="87100" y="1697149"/>
                  </a:lnTo>
                  <a:lnTo>
                    <a:pt x="121750" y="1726872"/>
                  </a:lnTo>
                  <a:lnTo>
                    <a:pt x="160716" y="1751056"/>
                  </a:lnTo>
                  <a:lnTo>
                    <a:pt x="203384" y="1769089"/>
                  </a:lnTo>
                  <a:lnTo>
                    <a:pt x="249142" y="1780357"/>
                  </a:lnTo>
                  <a:lnTo>
                    <a:pt x="297379" y="1784249"/>
                  </a:lnTo>
                  <a:lnTo>
                    <a:pt x="5966260" y="1784249"/>
                  </a:lnTo>
                  <a:lnTo>
                    <a:pt x="6014496" y="1780357"/>
                  </a:lnTo>
                  <a:lnTo>
                    <a:pt x="6060255" y="1769089"/>
                  </a:lnTo>
                  <a:lnTo>
                    <a:pt x="6102923" y="1751056"/>
                  </a:lnTo>
                  <a:lnTo>
                    <a:pt x="6141888" y="1726872"/>
                  </a:lnTo>
                  <a:lnTo>
                    <a:pt x="6176539" y="1697149"/>
                  </a:lnTo>
                  <a:lnTo>
                    <a:pt x="6206262" y="1662498"/>
                  </a:lnTo>
                  <a:lnTo>
                    <a:pt x="6230446" y="1623533"/>
                  </a:lnTo>
                  <a:lnTo>
                    <a:pt x="6248479" y="1580865"/>
                  </a:lnTo>
                  <a:lnTo>
                    <a:pt x="6259747" y="1535106"/>
                  </a:lnTo>
                  <a:lnTo>
                    <a:pt x="6263640" y="1486870"/>
                  </a:lnTo>
                  <a:lnTo>
                    <a:pt x="6263640" y="297379"/>
                  </a:lnTo>
                  <a:lnTo>
                    <a:pt x="6259747" y="249143"/>
                  </a:lnTo>
                  <a:lnTo>
                    <a:pt x="6248479" y="203384"/>
                  </a:lnTo>
                  <a:lnTo>
                    <a:pt x="6230446" y="160716"/>
                  </a:lnTo>
                  <a:lnTo>
                    <a:pt x="6206262" y="121751"/>
                  </a:lnTo>
                  <a:lnTo>
                    <a:pt x="6176539" y="87100"/>
                  </a:lnTo>
                  <a:lnTo>
                    <a:pt x="6141888" y="57377"/>
                  </a:lnTo>
                  <a:lnTo>
                    <a:pt x="6102923" y="33193"/>
                  </a:lnTo>
                  <a:lnTo>
                    <a:pt x="6060255" y="15160"/>
                  </a:lnTo>
                  <a:lnTo>
                    <a:pt x="6014496" y="3892"/>
                  </a:lnTo>
                  <a:lnTo>
                    <a:pt x="5966260" y="0"/>
                  </a:lnTo>
                  <a:close/>
                </a:path>
              </a:pathLst>
            </a:custGeom>
            <a:solidFill>
              <a:srgbClr val="4F81BD"/>
            </a:solidFill>
          </p:spPr>
          <p:txBody>
            <a:bodyPr wrap="square" lIns="0" tIns="0" rIns="0" bIns="0" rtlCol="0"/>
            <a:lstStyle/>
            <a:p>
              <a:endParaRPr/>
            </a:p>
          </p:txBody>
        </p:sp>
        <p:sp>
          <p:nvSpPr>
            <p:cNvPr id="13" name="object 13"/>
            <p:cNvSpPr/>
            <p:nvPr/>
          </p:nvSpPr>
          <p:spPr>
            <a:xfrm>
              <a:off x="5093208" y="4336860"/>
              <a:ext cx="6263640" cy="1784350"/>
            </a:xfrm>
            <a:custGeom>
              <a:avLst/>
              <a:gdLst/>
              <a:ahLst/>
              <a:cxnLst/>
              <a:rect l="l" t="t" r="r" b="b"/>
              <a:pathLst>
                <a:path w="6263640" h="1784350">
                  <a:moveTo>
                    <a:pt x="0" y="297379"/>
                  </a:moveTo>
                  <a:lnTo>
                    <a:pt x="3892" y="249143"/>
                  </a:lnTo>
                  <a:lnTo>
                    <a:pt x="15160" y="203384"/>
                  </a:lnTo>
                  <a:lnTo>
                    <a:pt x="33192" y="160716"/>
                  </a:lnTo>
                  <a:lnTo>
                    <a:pt x="57376" y="121751"/>
                  </a:lnTo>
                  <a:lnTo>
                    <a:pt x="87100" y="87100"/>
                  </a:lnTo>
                  <a:lnTo>
                    <a:pt x="121750" y="57377"/>
                  </a:lnTo>
                  <a:lnTo>
                    <a:pt x="160716" y="33192"/>
                  </a:lnTo>
                  <a:lnTo>
                    <a:pt x="203384" y="15160"/>
                  </a:lnTo>
                  <a:lnTo>
                    <a:pt x="249142" y="3892"/>
                  </a:lnTo>
                  <a:lnTo>
                    <a:pt x="297379" y="0"/>
                  </a:lnTo>
                  <a:lnTo>
                    <a:pt x="5966261" y="0"/>
                  </a:lnTo>
                  <a:lnTo>
                    <a:pt x="6014497" y="3892"/>
                  </a:lnTo>
                  <a:lnTo>
                    <a:pt x="6060255" y="15160"/>
                  </a:lnTo>
                  <a:lnTo>
                    <a:pt x="6102923" y="33192"/>
                  </a:lnTo>
                  <a:lnTo>
                    <a:pt x="6141889" y="57377"/>
                  </a:lnTo>
                  <a:lnTo>
                    <a:pt x="6176539" y="87100"/>
                  </a:lnTo>
                  <a:lnTo>
                    <a:pt x="6206263" y="121751"/>
                  </a:lnTo>
                  <a:lnTo>
                    <a:pt x="6230447" y="160716"/>
                  </a:lnTo>
                  <a:lnTo>
                    <a:pt x="6248479" y="203384"/>
                  </a:lnTo>
                  <a:lnTo>
                    <a:pt x="6259747" y="249143"/>
                  </a:lnTo>
                  <a:lnTo>
                    <a:pt x="6263640" y="297379"/>
                  </a:lnTo>
                  <a:lnTo>
                    <a:pt x="6263640" y="1486870"/>
                  </a:lnTo>
                  <a:lnTo>
                    <a:pt x="6259747" y="1535106"/>
                  </a:lnTo>
                  <a:lnTo>
                    <a:pt x="6248479" y="1580865"/>
                  </a:lnTo>
                  <a:lnTo>
                    <a:pt x="6230447" y="1623533"/>
                  </a:lnTo>
                  <a:lnTo>
                    <a:pt x="6206263" y="1662499"/>
                  </a:lnTo>
                  <a:lnTo>
                    <a:pt x="6176539" y="1697149"/>
                  </a:lnTo>
                  <a:lnTo>
                    <a:pt x="6141889" y="1726873"/>
                  </a:lnTo>
                  <a:lnTo>
                    <a:pt x="6102923" y="1751057"/>
                  </a:lnTo>
                  <a:lnTo>
                    <a:pt x="6060255" y="1769089"/>
                  </a:lnTo>
                  <a:lnTo>
                    <a:pt x="6014497" y="1780357"/>
                  </a:lnTo>
                  <a:lnTo>
                    <a:pt x="5966261" y="1784250"/>
                  </a:lnTo>
                  <a:lnTo>
                    <a:pt x="297379" y="1784250"/>
                  </a:lnTo>
                  <a:lnTo>
                    <a:pt x="249142" y="1780357"/>
                  </a:lnTo>
                  <a:lnTo>
                    <a:pt x="203384" y="1769089"/>
                  </a:lnTo>
                  <a:lnTo>
                    <a:pt x="160716" y="1751057"/>
                  </a:lnTo>
                  <a:lnTo>
                    <a:pt x="121750" y="1726873"/>
                  </a:lnTo>
                  <a:lnTo>
                    <a:pt x="87100" y="1697149"/>
                  </a:lnTo>
                  <a:lnTo>
                    <a:pt x="57376" y="1662499"/>
                  </a:lnTo>
                  <a:lnTo>
                    <a:pt x="33192" y="1623533"/>
                  </a:lnTo>
                  <a:lnTo>
                    <a:pt x="15160" y="1580865"/>
                  </a:lnTo>
                  <a:lnTo>
                    <a:pt x="3892" y="1535106"/>
                  </a:lnTo>
                  <a:lnTo>
                    <a:pt x="0" y="1486870"/>
                  </a:lnTo>
                  <a:lnTo>
                    <a:pt x="0" y="297379"/>
                  </a:lnTo>
                  <a:close/>
                </a:path>
              </a:pathLst>
            </a:custGeom>
            <a:ln w="25400">
              <a:solidFill>
                <a:srgbClr val="EEECE1"/>
              </a:solidFill>
            </a:ln>
          </p:spPr>
          <p:txBody>
            <a:bodyPr wrap="square" lIns="0" tIns="0" rIns="0" bIns="0" rtlCol="0"/>
            <a:lstStyle/>
            <a:p>
              <a:endParaRPr/>
            </a:p>
          </p:txBody>
        </p:sp>
      </p:grpSp>
      <p:sp>
        <p:nvSpPr>
          <p:cNvPr id="14" name="object 14"/>
          <p:cNvSpPr txBox="1"/>
          <p:nvPr/>
        </p:nvSpPr>
        <p:spPr>
          <a:xfrm>
            <a:off x="5262858" y="4476495"/>
            <a:ext cx="5786120" cy="1461135"/>
          </a:xfrm>
          <a:prstGeom prst="rect">
            <a:avLst/>
          </a:prstGeom>
        </p:spPr>
        <p:txBody>
          <a:bodyPr vert="horz" wrap="square" lIns="0" tIns="41910" rIns="0" bIns="0" rtlCol="0">
            <a:spAutoFit/>
          </a:bodyPr>
          <a:lstStyle/>
          <a:p>
            <a:pPr marL="12700" marR="5080">
              <a:lnSpc>
                <a:spcPct val="92300"/>
              </a:lnSpc>
              <a:spcBef>
                <a:spcPts val="330"/>
              </a:spcBef>
            </a:pPr>
            <a:r>
              <a:rPr sz="2500" spc="-290" dirty="0">
                <a:solidFill>
                  <a:srgbClr val="FFFFFF"/>
                </a:solidFill>
                <a:latin typeface="Verdana"/>
                <a:cs typeface="Verdana"/>
              </a:rPr>
              <a:t>If</a:t>
            </a:r>
            <a:r>
              <a:rPr sz="2500" spc="-175" dirty="0">
                <a:solidFill>
                  <a:srgbClr val="FFFFFF"/>
                </a:solidFill>
                <a:latin typeface="Verdana"/>
                <a:cs typeface="Verdana"/>
              </a:rPr>
              <a:t> </a:t>
            </a:r>
            <a:r>
              <a:rPr sz="2500" spc="-35" dirty="0">
                <a:solidFill>
                  <a:srgbClr val="FFFFFF"/>
                </a:solidFill>
                <a:latin typeface="Verdana"/>
                <a:cs typeface="Verdana"/>
              </a:rPr>
              <a:t>the</a:t>
            </a:r>
            <a:r>
              <a:rPr sz="2500" spc="-175" dirty="0">
                <a:solidFill>
                  <a:srgbClr val="FFFFFF"/>
                </a:solidFill>
                <a:latin typeface="Verdana"/>
                <a:cs typeface="Verdana"/>
              </a:rPr>
              <a:t> </a:t>
            </a:r>
            <a:r>
              <a:rPr sz="2500" spc="-110" dirty="0">
                <a:solidFill>
                  <a:srgbClr val="FFFFFF"/>
                </a:solidFill>
                <a:latin typeface="Verdana"/>
                <a:cs typeface="Verdana"/>
              </a:rPr>
              <a:t>residuals</a:t>
            </a:r>
            <a:r>
              <a:rPr sz="2500" spc="-170" dirty="0">
                <a:solidFill>
                  <a:srgbClr val="FFFFFF"/>
                </a:solidFill>
                <a:latin typeface="Verdana"/>
                <a:cs typeface="Verdana"/>
              </a:rPr>
              <a:t> </a:t>
            </a:r>
            <a:r>
              <a:rPr sz="2500" dirty="0">
                <a:solidFill>
                  <a:srgbClr val="FFFFFF"/>
                </a:solidFill>
                <a:latin typeface="Verdana"/>
                <a:cs typeface="Verdana"/>
              </a:rPr>
              <a:t>of</a:t>
            </a:r>
            <a:r>
              <a:rPr sz="2500" spc="-175" dirty="0">
                <a:solidFill>
                  <a:srgbClr val="FFFFFF"/>
                </a:solidFill>
                <a:latin typeface="Verdana"/>
                <a:cs typeface="Verdana"/>
              </a:rPr>
              <a:t> </a:t>
            </a:r>
            <a:r>
              <a:rPr sz="2500" spc="195" dirty="0">
                <a:solidFill>
                  <a:srgbClr val="FFFFFF"/>
                </a:solidFill>
                <a:latin typeface="Verdana"/>
                <a:cs typeface="Verdana"/>
              </a:rPr>
              <a:t>a</a:t>
            </a:r>
            <a:r>
              <a:rPr sz="2500" spc="-170" dirty="0">
                <a:solidFill>
                  <a:srgbClr val="FFFFFF"/>
                </a:solidFill>
                <a:latin typeface="Verdana"/>
                <a:cs typeface="Verdana"/>
              </a:rPr>
              <a:t> </a:t>
            </a:r>
            <a:r>
              <a:rPr sz="2500" dirty="0">
                <a:solidFill>
                  <a:srgbClr val="FFFFFF"/>
                </a:solidFill>
                <a:latin typeface="Verdana"/>
                <a:cs typeface="Verdana"/>
              </a:rPr>
              <a:t>decomposition</a:t>
            </a:r>
            <a:r>
              <a:rPr sz="2500" spc="-175" dirty="0">
                <a:solidFill>
                  <a:srgbClr val="FFFFFF"/>
                </a:solidFill>
                <a:latin typeface="Verdana"/>
                <a:cs typeface="Verdana"/>
              </a:rPr>
              <a:t> </a:t>
            </a:r>
            <a:r>
              <a:rPr sz="2500" spc="-25" dirty="0">
                <a:solidFill>
                  <a:srgbClr val="FFFFFF"/>
                </a:solidFill>
                <a:latin typeface="Verdana"/>
                <a:cs typeface="Verdana"/>
              </a:rPr>
              <a:t>or </a:t>
            </a:r>
            <a:r>
              <a:rPr sz="2500" spc="-20" dirty="0">
                <a:solidFill>
                  <a:srgbClr val="FFFFFF"/>
                </a:solidFill>
                <a:latin typeface="Verdana"/>
                <a:cs typeface="Verdana"/>
              </a:rPr>
              <a:t>forecast</a:t>
            </a:r>
            <a:r>
              <a:rPr sz="2500" spc="-175" dirty="0">
                <a:solidFill>
                  <a:srgbClr val="FFFFFF"/>
                </a:solidFill>
                <a:latin typeface="Verdana"/>
                <a:cs typeface="Verdana"/>
              </a:rPr>
              <a:t> </a:t>
            </a:r>
            <a:r>
              <a:rPr sz="2500" spc="-45" dirty="0">
                <a:solidFill>
                  <a:srgbClr val="FFFFFF"/>
                </a:solidFill>
                <a:latin typeface="Verdana"/>
                <a:cs typeface="Verdana"/>
              </a:rPr>
              <a:t>look</a:t>
            </a:r>
            <a:r>
              <a:rPr sz="2500" spc="-175" dirty="0">
                <a:solidFill>
                  <a:srgbClr val="FFFFFF"/>
                </a:solidFill>
                <a:latin typeface="Verdana"/>
                <a:cs typeface="Verdana"/>
              </a:rPr>
              <a:t> </a:t>
            </a:r>
            <a:r>
              <a:rPr sz="2500" spc="-120" dirty="0">
                <a:solidFill>
                  <a:srgbClr val="FFFFFF"/>
                </a:solidFill>
                <a:latin typeface="Verdana"/>
                <a:cs typeface="Verdana"/>
              </a:rPr>
              <a:t>like</a:t>
            </a:r>
            <a:r>
              <a:rPr sz="2500" spc="-175" dirty="0">
                <a:solidFill>
                  <a:srgbClr val="FFFFFF"/>
                </a:solidFill>
                <a:latin typeface="Verdana"/>
                <a:cs typeface="Verdana"/>
              </a:rPr>
              <a:t> </a:t>
            </a:r>
            <a:r>
              <a:rPr sz="2500" spc="-60" dirty="0">
                <a:solidFill>
                  <a:srgbClr val="FFFFFF"/>
                </a:solidFill>
                <a:latin typeface="Verdana"/>
                <a:cs typeface="Verdana"/>
              </a:rPr>
              <a:t>white</a:t>
            </a:r>
            <a:r>
              <a:rPr sz="2500" spc="-170" dirty="0">
                <a:solidFill>
                  <a:srgbClr val="FFFFFF"/>
                </a:solidFill>
                <a:latin typeface="Verdana"/>
                <a:cs typeface="Verdana"/>
              </a:rPr>
              <a:t> </a:t>
            </a:r>
            <a:r>
              <a:rPr sz="2500" spc="-70" dirty="0">
                <a:solidFill>
                  <a:srgbClr val="FFFFFF"/>
                </a:solidFill>
                <a:latin typeface="Verdana"/>
                <a:cs typeface="Verdana"/>
              </a:rPr>
              <a:t>noise</a:t>
            </a:r>
            <a:r>
              <a:rPr sz="2500" spc="-175" dirty="0">
                <a:solidFill>
                  <a:srgbClr val="FFFFFF"/>
                </a:solidFill>
                <a:latin typeface="Verdana"/>
                <a:cs typeface="Verdana"/>
              </a:rPr>
              <a:t> </a:t>
            </a:r>
            <a:r>
              <a:rPr sz="2500" spc="-180" dirty="0">
                <a:solidFill>
                  <a:srgbClr val="FFFFFF"/>
                </a:solidFill>
                <a:latin typeface="Verdana"/>
                <a:cs typeface="Verdana"/>
              </a:rPr>
              <a:t>it</a:t>
            </a:r>
            <a:r>
              <a:rPr sz="2500" spc="-175" dirty="0">
                <a:solidFill>
                  <a:srgbClr val="FFFFFF"/>
                </a:solidFill>
                <a:latin typeface="Verdana"/>
                <a:cs typeface="Verdana"/>
              </a:rPr>
              <a:t> </a:t>
            </a:r>
            <a:r>
              <a:rPr sz="2500" spc="-10" dirty="0">
                <a:solidFill>
                  <a:srgbClr val="FFFFFF"/>
                </a:solidFill>
                <a:latin typeface="Verdana"/>
                <a:cs typeface="Verdana"/>
              </a:rPr>
              <a:t>means </a:t>
            </a:r>
            <a:r>
              <a:rPr sz="2500" spc="-55" dirty="0">
                <a:solidFill>
                  <a:srgbClr val="FFFFFF"/>
                </a:solidFill>
                <a:latin typeface="Verdana"/>
                <a:cs typeface="Verdana"/>
              </a:rPr>
              <a:t>there</a:t>
            </a:r>
            <a:r>
              <a:rPr sz="2500" spc="-165" dirty="0">
                <a:solidFill>
                  <a:srgbClr val="FFFFFF"/>
                </a:solidFill>
                <a:latin typeface="Verdana"/>
                <a:cs typeface="Verdana"/>
              </a:rPr>
              <a:t> </a:t>
            </a:r>
            <a:r>
              <a:rPr sz="2500" spc="-270" dirty="0">
                <a:solidFill>
                  <a:srgbClr val="FFFFFF"/>
                </a:solidFill>
                <a:latin typeface="Verdana"/>
                <a:cs typeface="Verdana"/>
              </a:rPr>
              <a:t>is</a:t>
            </a:r>
            <a:r>
              <a:rPr sz="2500" spc="-160" dirty="0">
                <a:solidFill>
                  <a:srgbClr val="FFFFFF"/>
                </a:solidFill>
                <a:latin typeface="Verdana"/>
                <a:cs typeface="Verdana"/>
              </a:rPr>
              <a:t> </a:t>
            </a:r>
            <a:r>
              <a:rPr sz="2500" dirty="0">
                <a:solidFill>
                  <a:srgbClr val="FFFFFF"/>
                </a:solidFill>
                <a:latin typeface="Verdana"/>
                <a:cs typeface="Verdana"/>
              </a:rPr>
              <a:t>no</a:t>
            </a:r>
            <a:r>
              <a:rPr sz="2500" spc="-165" dirty="0">
                <a:solidFill>
                  <a:srgbClr val="FFFFFF"/>
                </a:solidFill>
                <a:latin typeface="Verdana"/>
                <a:cs typeface="Verdana"/>
              </a:rPr>
              <a:t> </a:t>
            </a:r>
            <a:r>
              <a:rPr sz="2500" spc="-55" dirty="0">
                <a:solidFill>
                  <a:srgbClr val="FFFFFF"/>
                </a:solidFill>
                <a:latin typeface="Verdana"/>
                <a:cs typeface="Verdana"/>
              </a:rPr>
              <a:t>more</a:t>
            </a:r>
            <a:r>
              <a:rPr sz="2500" spc="-160" dirty="0">
                <a:solidFill>
                  <a:srgbClr val="FFFFFF"/>
                </a:solidFill>
                <a:latin typeface="Verdana"/>
                <a:cs typeface="Verdana"/>
              </a:rPr>
              <a:t> </a:t>
            </a:r>
            <a:r>
              <a:rPr sz="2500" spc="-75" dirty="0">
                <a:solidFill>
                  <a:srgbClr val="FFFFFF"/>
                </a:solidFill>
                <a:latin typeface="Verdana"/>
                <a:cs typeface="Verdana"/>
              </a:rPr>
              <a:t>information</a:t>
            </a:r>
            <a:r>
              <a:rPr sz="2500" spc="-165" dirty="0">
                <a:solidFill>
                  <a:srgbClr val="FFFFFF"/>
                </a:solidFill>
                <a:latin typeface="Verdana"/>
                <a:cs typeface="Verdana"/>
              </a:rPr>
              <a:t> </a:t>
            </a:r>
            <a:r>
              <a:rPr sz="2500" spc="-75" dirty="0">
                <a:solidFill>
                  <a:srgbClr val="FFFFFF"/>
                </a:solidFill>
                <a:latin typeface="Verdana"/>
                <a:cs typeface="Verdana"/>
              </a:rPr>
              <a:t>left</a:t>
            </a:r>
            <a:r>
              <a:rPr sz="2500" spc="-160" dirty="0">
                <a:solidFill>
                  <a:srgbClr val="FFFFFF"/>
                </a:solidFill>
                <a:latin typeface="Verdana"/>
                <a:cs typeface="Verdana"/>
              </a:rPr>
              <a:t> </a:t>
            </a:r>
            <a:r>
              <a:rPr sz="2500" spc="-25" dirty="0">
                <a:solidFill>
                  <a:srgbClr val="FFFFFF"/>
                </a:solidFill>
                <a:latin typeface="Verdana"/>
                <a:cs typeface="Verdana"/>
              </a:rPr>
              <a:t>to </a:t>
            </a:r>
            <a:r>
              <a:rPr sz="2500" spc="-45" dirty="0">
                <a:solidFill>
                  <a:srgbClr val="FFFFFF"/>
                </a:solidFill>
                <a:latin typeface="Verdana"/>
                <a:cs typeface="Verdana"/>
              </a:rPr>
              <a:t>extract</a:t>
            </a:r>
            <a:r>
              <a:rPr sz="2500" spc="-170" dirty="0">
                <a:solidFill>
                  <a:srgbClr val="FFFFFF"/>
                </a:solidFill>
                <a:latin typeface="Verdana"/>
                <a:cs typeface="Verdana"/>
              </a:rPr>
              <a:t> </a:t>
            </a:r>
            <a:r>
              <a:rPr sz="2500" spc="85" dirty="0">
                <a:solidFill>
                  <a:srgbClr val="FFFFFF"/>
                </a:solidFill>
                <a:latin typeface="Verdana"/>
                <a:cs typeface="Verdana"/>
              </a:rPr>
              <a:t>and</a:t>
            </a:r>
            <a:r>
              <a:rPr sz="2500" spc="-165" dirty="0">
                <a:solidFill>
                  <a:srgbClr val="FFFFFF"/>
                </a:solidFill>
                <a:latin typeface="Verdana"/>
                <a:cs typeface="Verdana"/>
              </a:rPr>
              <a:t> </a:t>
            </a:r>
            <a:r>
              <a:rPr sz="2500" spc="70" dirty="0">
                <a:solidFill>
                  <a:srgbClr val="FFFFFF"/>
                </a:solidFill>
                <a:latin typeface="Verdana"/>
                <a:cs typeface="Verdana"/>
              </a:rPr>
              <a:t>we</a:t>
            </a:r>
            <a:r>
              <a:rPr sz="2500" spc="-165" dirty="0">
                <a:solidFill>
                  <a:srgbClr val="FFFFFF"/>
                </a:solidFill>
                <a:latin typeface="Verdana"/>
                <a:cs typeface="Verdana"/>
              </a:rPr>
              <a:t> </a:t>
            </a:r>
            <a:r>
              <a:rPr sz="2500" dirty="0">
                <a:solidFill>
                  <a:srgbClr val="FFFFFF"/>
                </a:solidFill>
                <a:latin typeface="Verdana"/>
                <a:cs typeface="Verdana"/>
              </a:rPr>
              <a:t>did</a:t>
            </a:r>
            <a:r>
              <a:rPr sz="2500" spc="-170" dirty="0">
                <a:solidFill>
                  <a:srgbClr val="FFFFFF"/>
                </a:solidFill>
                <a:latin typeface="Verdana"/>
                <a:cs typeface="Verdana"/>
              </a:rPr>
              <a:t> </a:t>
            </a:r>
            <a:r>
              <a:rPr sz="2500" spc="195" dirty="0">
                <a:solidFill>
                  <a:srgbClr val="FFFFFF"/>
                </a:solidFill>
                <a:latin typeface="Verdana"/>
                <a:cs typeface="Verdana"/>
              </a:rPr>
              <a:t>a</a:t>
            </a:r>
            <a:r>
              <a:rPr sz="2500" spc="-165" dirty="0">
                <a:solidFill>
                  <a:srgbClr val="FFFFFF"/>
                </a:solidFill>
                <a:latin typeface="Verdana"/>
                <a:cs typeface="Verdana"/>
              </a:rPr>
              <a:t> </a:t>
            </a:r>
            <a:r>
              <a:rPr sz="2500" spc="120" dirty="0">
                <a:solidFill>
                  <a:srgbClr val="FFFFFF"/>
                </a:solidFill>
                <a:latin typeface="Verdana"/>
                <a:cs typeface="Verdana"/>
              </a:rPr>
              <a:t>good</a:t>
            </a:r>
            <a:r>
              <a:rPr sz="2500" spc="-165" dirty="0">
                <a:solidFill>
                  <a:srgbClr val="FFFFFF"/>
                </a:solidFill>
                <a:latin typeface="Verdana"/>
                <a:cs typeface="Verdana"/>
              </a:rPr>
              <a:t> </a:t>
            </a:r>
            <a:r>
              <a:rPr sz="2500" spc="-20" dirty="0">
                <a:solidFill>
                  <a:srgbClr val="FFFFFF"/>
                </a:solidFill>
                <a:latin typeface="Verdana"/>
                <a:cs typeface="Verdana"/>
              </a:rPr>
              <a:t>job!</a:t>
            </a:r>
            <a:endParaRPr sz="2500">
              <a:latin typeface="Verdana"/>
              <a:cs typeface="Verdana"/>
            </a:endParaRPr>
          </a:p>
        </p:txBody>
      </p:sp>
      <p:sp>
        <p:nvSpPr>
          <p:cNvPr id="15" name="object 15"/>
          <p:cNvSpPr txBox="1"/>
          <p:nvPr/>
        </p:nvSpPr>
        <p:spPr>
          <a:xfrm>
            <a:off x="11080115" y="6432927"/>
            <a:ext cx="193675" cy="212725"/>
          </a:xfrm>
          <a:prstGeom prst="rect">
            <a:avLst/>
          </a:prstGeom>
        </p:spPr>
        <p:txBody>
          <a:bodyPr vert="horz" wrap="square" lIns="0" tIns="13335" rIns="0" bIns="0" rtlCol="0">
            <a:spAutoFit/>
          </a:bodyPr>
          <a:lstStyle/>
          <a:p>
            <a:pPr marL="12700">
              <a:lnSpc>
                <a:spcPct val="100000"/>
              </a:lnSpc>
              <a:spcBef>
                <a:spcPts val="105"/>
              </a:spcBef>
            </a:pPr>
            <a:r>
              <a:rPr sz="1200" spc="-75" dirty="0">
                <a:solidFill>
                  <a:srgbClr val="898989"/>
                </a:solidFill>
                <a:latin typeface="Verdana"/>
                <a:cs typeface="Verdana"/>
              </a:rPr>
              <a:t>13</a:t>
            </a:r>
            <a:endParaRPr sz="1200">
              <a:latin typeface="Verdana"/>
              <a:cs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D711-916B-4861-A575-AB77D5597187}"/>
              </a:ext>
            </a:extLst>
          </p:cNvPr>
          <p:cNvSpPr>
            <a:spLocks noGrp="1"/>
          </p:cNvSpPr>
          <p:nvPr>
            <p:ph type="title"/>
          </p:nvPr>
        </p:nvSpPr>
        <p:spPr>
          <a:xfrm>
            <a:off x="707231" y="515619"/>
            <a:ext cx="10777537" cy="677108"/>
          </a:xfrm>
        </p:spPr>
        <p:txBody>
          <a:bodyPr/>
          <a:lstStyle/>
          <a:p>
            <a:r>
              <a:rPr lang="en-US" dirty="0"/>
              <a:t>What is a Random Walk?</a:t>
            </a:r>
            <a:endParaRPr lang="en-IN" dirty="0"/>
          </a:p>
        </p:txBody>
      </p:sp>
      <p:sp>
        <p:nvSpPr>
          <p:cNvPr id="5" name="TextBox 4">
            <a:extLst>
              <a:ext uri="{FF2B5EF4-FFF2-40B4-BE49-F238E27FC236}">
                <a16:creationId xmlns:a16="http://schemas.microsoft.com/office/drawing/2014/main" id="{AC8303C6-6961-4F09-A5DD-D0280D0B491A}"/>
              </a:ext>
            </a:extLst>
          </p:cNvPr>
          <p:cNvSpPr txBox="1"/>
          <p:nvPr/>
        </p:nvSpPr>
        <p:spPr>
          <a:xfrm>
            <a:off x="707231" y="1295400"/>
            <a:ext cx="10951369" cy="2585323"/>
          </a:xfrm>
          <a:prstGeom prst="rect">
            <a:avLst/>
          </a:prstGeom>
          <a:noFill/>
        </p:spPr>
        <p:txBody>
          <a:bodyPr wrap="square">
            <a:spAutoFit/>
          </a:bodyPr>
          <a:lstStyle/>
          <a:p>
            <a:r>
              <a:rPr lang="en-US" dirty="0">
                <a:latin typeface="Verdana" panose="020B0604030504040204" pitchFamily="34" charset="0"/>
                <a:ea typeface="Verdana" panose="020B0604030504040204" pitchFamily="34" charset="0"/>
              </a:rPr>
              <a:t>A random walk is a statistical process that describes a path consisting of a series of random steps.</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 It is a simple model of randomness often used in various fields such as finance, physics, economics, and biology. </a:t>
            </a:r>
          </a:p>
          <a:p>
            <a:endParaRPr lang="en-US" dirty="0">
              <a:latin typeface="Verdana" panose="020B0604030504040204" pitchFamily="34" charset="0"/>
              <a:ea typeface="Verdana" panose="020B0604030504040204" pitchFamily="34" charset="0"/>
            </a:endParaRPr>
          </a:p>
          <a:p>
            <a:r>
              <a:rPr lang="en-US" dirty="0">
                <a:latin typeface="Verdana" panose="020B0604030504040204" pitchFamily="34" charset="0"/>
                <a:ea typeface="Verdana" panose="020B0604030504040204" pitchFamily="34" charset="0"/>
              </a:rPr>
              <a:t>In a random walk, each step is determined by a random process, and the position of the "walker" (which could represent a stock price, a particle, or any other variable) at any point in time depends on the sum of all previous steps.</a:t>
            </a:r>
            <a:endParaRPr lang="en-IN" dirty="0">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CCA3DB9C-38D6-47FA-B198-D338CD0088FC}"/>
              </a:ext>
            </a:extLst>
          </p:cNvPr>
          <p:cNvSpPr txBox="1"/>
          <p:nvPr/>
        </p:nvSpPr>
        <p:spPr>
          <a:xfrm>
            <a:off x="707231" y="4085272"/>
            <a:ext cx="11179969" cy="2308324"/>
          </a:xfrm>
          <a:prstGeom prst="rect">
            <a:avLst/>
          </a:prstGeom>
          <a:noFill/>
        </p:spPr>
        <p:txBody>
          <a:bodyPr wrap="square">
            <a:spAutoFit/>
          </a:bodyPr>
          <a:lstStyle/>
          <a:p>
            <a:r>
              <a:rPr lang="en-US" b="1" dirty="0"/>
              <a:t>Characteristics of a Random Walk:</a:t>
            </a:r>
          </a:p>
          <a:p>
            <a:r>
              <a:rPr lang="en-US" dirty="0">
                <a:latin typeface="Verdana" panose="020B0604030504040204" pitchFamily="34" charset="0"/>
                <a:ea typeface="Verdana" panose="020B0604030504040204" pitchFamily="34" charset="0"/>
              </a:rPr>
              <a:t>Start Point: The process usually starts from a given initial position.</a:t>
            </a:r>
          </a:p>
          <a:p>
            <a:r>
              <a:rPr lang="en-US" dirty="0">
                <a:latin typeface="Verdana" panose="020B0604030504040204" pitchFamily="34" charset="0"/>
                <a:ea typeface="Verdana" panose="020B0604030504040204" pitchFamily="34" charset="0"/>
              </a:rPr>
              <a:t>Step Size: Each step is typically of the same size but can be either positive (moving forward) or negative (moving backward).</a:t>
            </a:r>
          </a:p>
          <a:p>
            <a:r>
              <a:rPr lang="en-US" dirty="0">
                <a:latin typeface="Verdana" panose="020B0604030504040204" pitchFamily="34" charset="0"/>
                <a:ea typeface="Verdana" panose="020B0604030504040204" pitchFamily="34" charset="0"/>
              </a:rPr>
              <a:t>Direction: The direction of each step is random, meaning that it can move either up or down with equal probability.</a:t>
            </a:r>
          </a:p>
          <a:p>
            <a:r>
              <a:rPr lang="en-US" dirty="0">
                <a:latin typeface="Verdana" panose="020B0604030504040204" pitchFamily="34" charset="0"/>
                <a:ea typeface="Verdana" panose="020B0604030504040204" pitchFamily="34" charset="0"/>
              </a:rPr>
              <a:t>No Memory: The direction of each step is independent of previous steps (the process has no memory).</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417260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BD711-916B-4861-A575-AB77D5597187}"/>
              </a:ext>
            </a:extLst>
          </p:cNvPr>
          <p:cNvSpPr>
            <a:spLocks noGrp="1"/>
          </p:cNvSpPr>
          <p:nvPr>
            <p:ph type="title"/>
          </p:nvPr>
        </p:nvSpPr>
        <p:spPr>
          <a:xfrm>
            <a:off x="707231" y="152400"/>
            <a:ext cx="10777537" cy="677108"/>
          </a:xfrm>
        </p:spPr>
        <p:txBody>
          <a:bodyPr/>
          <a:lstStyle/>
          <a:p>
            <a:r>
              <a:rPr lang="en-US" dirty="0"/>
              <a:t>What is a Random Walk?</a:t>
            </a:r>
            <a:endParaRPr lang="en-IN" dirty="0"/>
          </a:p>
        </p:txBody>
      </p:sp>
      <p:pic>
        <p:nvPicPr>
          <p:cNvPr id="4" name="Picture 3">
            <a:extLst>
              <a:ext uri="{FF2B5EF4-FFF2-40B4-BE49-F238E27FC236}">
                <a16:creationId xmlns:a16="http://schemas.microsoft.com/office/drawing/2014/main" id="{3DCD7A9C-85D0-4EED-A210-6FF5B03D3208}"/>
              </a:ext>
            </a:extLst>
          </p:cNvPr>
          <p:cNvPicPr>
            <a:picLocks noChangeAspect="1"/>
          </p:cNvPicPr>
          <p:nvPr/>
        </p:nvPicPr>
        <p:blipFill>
          <a:blip r:embed="rId2"/>
          <a:stretch>
            <a:fillRect/>
          </a:stretch>
        </p:blipFill>
        <p:spPr>
          <a:xfrm>
            <a:off x="2133600" y="990600"/>
            <a:ext cx="7192379" cy="2534004"/>
          </a:xfrm>
          <a:prstGeom prst="rect">
            <a:avLst/>
          </a:prstGeom>
        </p:spPr>
      </p:pic>
      <p:pic>
        <p:nvPicPr>
          <p:cNvPr id="1026" name="Picture 2">
            <a:extLst>
              <a:ext uri="{FF2B5EF4-FFF2-40B4-BE49-F238E27FC236}">
                <a16:creationId xmlns:a16="http://schemas.microsoft.com/office/drawing/2014/main" id="{037B7CCB-F6AC-4DB4-B976-FFCC467C6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625" y="3429000"/>
            <a:ext cx="6960975" cy="323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881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7145" rIns="0" bIns="0" rtlCol="0">
            <a:spAutoFit/>
          </a:bodyPr>
          <a:lstStyle/>
          <a:p>
            <a:pPr marL="161925" marR="5080">
              <a:lnSpc>
                <a:spcPct val="99600"/>
              </a:lnSpc>
              <a:spcBef>
                <a:spcPts val="135"/>
              </a:spcBef>
            </a:pPr>
            <a:r>
              <a:rPr sz="7200" spc="-555" dirty="0"/>
              <a:t>Additive</a:t>
            </a:r>
            <a:r>
              <a:rPr sz="7200" spc="-430" dirty="0"/>
              <a:t> and </a:t>
            </a:r>
            <a:r>
              <a:rPr sz="7200" spc="-635" dirty="0"/>
              <a:t>multiplicative </a:t>
            </a:r>
            <a:r>
              <a:rPr sz="7200" spc="-600" dirty="0"/>
              <a:t>decompositions</a:t>
            </a:r>
            <a:endParaRPr sz="7200"/>
          </a:p>
        </p:txBody>
      </p:sp>
      <p:sp>
        <p:nvSpPr>
          <p:cNvPr id="3" name="object 3"/>
          <p:cNvSpPr txBox="1"/>
          <p:nvPr/>
        </p:nvSpPr>
        <p:spPr>
          <a:xfrm>
            <a:off x="8281351" y="4600955"/>
            <a:ext cx="2985770" cy="946150"/>
          </a:xfrm>
          <a:prstGeom prst="rect">
            <a:avLst/>
          </a:prstGeom>
        </p:spPr>
        <p:txBody>
          <a:bodyPr vert="horz" wrap="square" lIns="0" tIns="72390" rIns="0" bIns="0" rtlCol="0">
            <a:spAutoFit/>
          </a:bodyPr>
          <a:lstStyle/>
          <a:p>
            <a:pPr marL="12700" marR="5080" indent="828675">
              <a:lnSpc>
                <a:spcPts val="3410"/>
              </a:lnSpc>
              <a:spcBef>
                <a:spcPts val="570"/>
              </a:spcBef>
            </a:pPr>
            <a:r>
              <a:rPr sz="3200" b="1" spc="-420" dirty="0">
                <a:solidFill>
                  <a:srgbClr val="898989"/>
                </a:solidFill>
                <a:latin typeface="Verdana"/>
                <a:cs typeface="Verdana"/>
              </a:rPr>
              <a:t>Time</a:t>
            </a:r>
            <a:r>
              <a:rPr sz="3200" b="1" spc="-195" dirty="0">
                <a:solidFill>
                  <a:srgbClr val="898989"/>
                </a:solidFill>
                <a:latin typeface="Verdana"/>
                <a:cs typeface="Verdana"/>
              </a:rPr>
              <a:t> </a:t>
            </a:r>
            <a:r>
              <a:rPr sz="3200" b="1" spc="-360" dirty="0">
                <a:solidFill>
                  <a:srgbClr val="898989"/>
                </a:solidFill>
                <a:latin typeface="Verdana"/>
                <a:cs typeface="Verdana"/>
              </a:rPr>
              <a:t>series </a:t>
            </a:r>
            <a:r>
              <a:rPr sz="3200" b="1" spc="-240" dirty="0">
                <a:solidFill>
                  <a:srgbClr val="898989"/>
                </a:solidFill>
                <a:latin typeface="Verdana"/>
                <a:cs typeface="Verdana"/>
              </a:rPr>
              <a:t>decomposition</a:t>
            </a:r>
            <a:endParaRPr sz="3200">
              <a:latin typeface="Verdana"/>
              <a:cs typeface="Verdana"/>
            </a:endParaRPr>
          </a:p>
        </p:txBody>
      </p:sp>
      <p:grpSp>
        <p:nvGrpSpPr>
          <p:cNvPr id="4" name="object 4"/>
          <p:cNvGrpSpPr/>
          <p:nvPr/>
        </p:nvGrpSpPr>
        <p:grpSpPr>
          <a:xfrm>
            <a:off x="841247" y="4294795"/>
            <a:ext cx="10506710" cy="55244"/>
            <a:chOff x="841247" y="4294795"/>
            <a:chExt cx="10506710" cy="55244"/>
          </a:xfrm>
        </p:grpSpPr>
        <p:sp>
          <p:nvSpPr>
            <p:cNvPr id="5" name="object 5"/>
            <p:cNvSpPr/>
            <p:nvPr/>
          </p:nvSpPr>
          <p:spPr>
            <a:xfrm>
              <a:off x="841247" y="4331166"/>
              <a:ext cx="6560184" cy="18415"/>
            </a:xfrm>
            <a:custGeom>
              <a:avLst/>
              <a:gdLst/>
              <a:ahLst/>
              <a:cxnLst/>
              <a:rect l="l" t="t" r="r" b="b"/>
              <a:pathLst>
                <a:path w="6560184" h="18414">
                  <a:moveTo>
                    <a:pt x="0" y="18287"/>
                  </a:moveTo>
                  <a:lnTo>
                    <a:pt x="6559675" y="18287"/>
                  </a:lnTo>
                  <a:lnTo>
                    <a:pt x="6559675" y="0"/>
                  </a:lnTo>
                  <a:lnTo>
                    <a:pt x="0" y="0"/>
                  </a:lnTo>
                  <a:lnTo>
                    <a:pt x="0" y="18287"/>
                  </a:lnTo>
                  <a:close/>
                </a:path>
              </a:pathLst>
            </a:custGeom>
            <a:solidFill>
              <a:srgbClr val="D5D5D5"/>
            </a:solidFill>
          </p:spPr>
          <p:txBody>
            <a:bodyPr wrap="square" lIns="0" tIns="0" rIns="0" bIns="0" rtlCol="0"/>
            <a:lstStyle/>
            <a:p>
              <a:endParaRPr/>
            </a:p>
          </p:txBody>
        </p:sp>
        <p:sp>
          <p:nvSpPr>
            <p:cNvPr id="6" name="object 6"/>
            <p:cNvSpPr/>
            <p:nvPr/>
          </p:nvSpPr>
          <p:spPr>
            <a:xfrm>
              <a:off x="7400923" y="4294795"/>
              <a:ext cx="3947160" cy="55244"/>
            </a:xfrm>
            <a:custGeom>
              <a:avLst/>
              <a:gdLst/>
              <a:ahLst/>
              <a:cxnLst/>
              <a:rect l="l" t="t" r="r" b="b"/>
              <a:pathLst>
                <a:path w="3947159" h="55245">
                  <a:moveTo>
                    <a:pt x="3946779" y="0"/>
                  </a:moveTo>
                  <a:lnTo>
                    <a:pt x="0" y="0"/>
                  </a:lnTo>
                  <a:lnTo>
                    <a:pt x="0" y="54863"/>
                  </a:lnTo>
                  <a:lnTo>
                    <a:pt x="3946779" y="54863"/>
                  </a:lnTo>
                  <a:lnTo>
                    <a:pt x="3946779" y="0"/>
                  </a:lnTo>
                  <a:close/>
                </a:path>
              </a:pathLst>
            </a:custGeom>
            <a:solidFill>
              <a:srgbClr val="C0504D"/>
            </a:solidFill>
          </p:spPr>
          <p:txBody>
            <a:bodyPr wrap="square" lIns="0" tIns="0" rIns="0" bIns="0" rtlCol="0"/>
            <a:lstStyle/>
            <a:p>
              <a:endParaRPr/>
            </a:p>
          </p:txBody>
        </p:sp>
      </p:grpSp>
      <p:sp>
        <p:nvSpPr>
          <p:cNvPr id="7" name="object 7"/>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1</a:t>
            </a:r>
            <a:endParaRPr sz="1200">
              <a:latin typeface="Verdana"/>
              <a:cs typeface="Verdan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3281" y="701547"/>
            <a:ext cx="2866390" cy="817880"/>
          </a:xfrm>
          <a:prstGeom prst="rect">
            <a:avLst/>
          </a:prstGeom>
        </p:spPr>
        <p:txBody>
          <a:bodyPr vert="horz" wrap="square" lIns="0" tIns="12700" rIns="0" bIns="0" rtlCol="0">
            <a:spAutoFit/>
          </a:bodyPr>
          <a:lstStyle/>
          <a:p>
            <a:pPr marL="12700">
              <a:lnSpc>
                <a:spcPct val="100000"/>
              </a:lnSpc>
              <a:spcBef>
                <a:spcPts val="100"/>
              </a:spcBef>
            </a:pPr>
            <a:r>
              <a:rPr sz="5200" spc="-484" dirty="0"/>
              <a:t>Contents</a:t>
            </a:r>
            <a:endParaRPr sz="5200"/>
          </a:p>
        </p:txBody>
      </p:sp>
      <p:grpSp>
        <p:nvGrpSpPr>
          <p:cNvPr id="3" name="object 3"/>
          <p:cNvGrpSpPr/>
          <p:nvPr/>
        </p:nvGrpSpPr>
        <p:grpSpPr>
          <a:xfrm>
            <a:off x="2883000" y="2201293"/>
            <a:ext cx="2196465" cy="2196465"/>
            <a:chOff x="2883000" y="2201293"/>
            <a:chExt cx="2196465" cy="2196465"/>
          </a:xfrm>
        </p:grpSpPr>
        <p:sp>
          <p:nvSpPr>
            <p:cNvPr id="4" name="object 4"/>
            <p:cNvSpPr/>
            <p:nvPr/>
          </p:nvSpPr>
          <p:spPr>
            <a:xfrm>
              <a:off x="2883000" y="2201293"/>
              <a:ext cx="2196465" cy="2196465"/>
            </a:xfrm>
            <a:custGeom>
              <a:avLst/>
              <a:gdLst/>
              <a:ahLst/>
              <a:cxnLst/>
              <a:rect l="l" t="t" r="r" b="b"/>
              <a:pathLst>
                <a:path w="2196465" h="2196465">
                  <a:moveTo>
                    <a:pt x="2196000" y="0"/>
                  </a:moveTo>
                  <a:lnTo>
                    <a:pt x="652805" y="0"/>
                  </a:lnTo>
                  <a:lnTo>
                    <a:pt x="604085" y="1790"/>
                  </a:lnTo>
                  <a:lnTo>
                    <a:pt x="556338" y="7078"/>
                  </a:lnTo>
                  <a:lnTo>
                    <a:pt x="509689" y="15736"/>
                  </a:lnTo>
                  <a:lnTo>
                    <a:pt x="464266" y="27639"/>
                  </a:lnTo>
                  <a:lnTo>
                    <a:pt x="420193" y="42660"/>
                  </a:lnTo>
                  <a:lnTo>
                    <a:pt x="377598" y="60673"/>
                  </a:lnTo>
                  <a:lnTo>
                    <a:pt x="336607" y="81552"/>
                  </a:lnTo>
                  <a:lnTo>
                    <a:pt x="297345" y="105170"/>
                  </a:lnTo>
                  <a:lnTo>
                    <a:pt x="259940" y="131402"/>
                  </a:lnTo>
                  <a:lnTo>
                    <a:pt x="224516" y="160121"/>
                  </a:lnTo>
                  <a:lnTo>
                    <a:pt x="191201" y="191201"/>
                  </a:lnTo>
                  <a:lnTo>
                    <a:pt x="160121" y="224516"/>
                  </a:lnTo>
                  <a:lnTo>
                    <a:pt x="131402" y="259940"/>
                  </a:lnTo>
                  <a:lnTo>
                    <a:pt x="105170"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3" y="2195998"/>
                  </a:lnTo>
                  <a:lnTo>
                    <a:pt x="1591913" y="2194208"/>
                  </a:lnTo>
                  <a:lnTo>
                    <a:pt x="1639660" y="2188920"/>
                  </a:lnTo>
                  <a:lnTo>
                    <a:pt x="1686309" y="2180262"/>
                  </a:lnTo>
                  <a:lnTo>
                    <a:pt x="1731732" y="2168359"/>
                  </a:lnTo>
                  <a:lnTo>
                    <a:pt x="1775805" y="2153338"/>
                  </a:lnTo>
                  <a:lnTo>
                    <a:pt x="1818400" y="2135325"/>
                  </a:lnTo>
                  <a:lnTo>
                    <a:pt x="1859391" y="2114446"/>
                  </a:lnTo>
                  <a:lnTo>
                    <a:pt x="1898653" y="2090828"/>
                  </a:lnTo>
                  <a:lnTo>
                    <a:pt x="1936059" y="2064596"/>
                  </a:lnTo>
                  <a:lnTo>
                    <a:pt x="1971482" y="2035877"/>
                  </a:lnTo>
                  <a:lnTo>
                    <a:pt x="2004797" y="2004796"/>
                  </a:lnTo>
                  <a:lnTo>
                    <a:pt x="2035877" y="1971482"/>
                  </a:lnTo>
                  <a:lnTo>
                    <a:pt x="2064596"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5" name="object 5"/>
            <p:cNvPicPr/>
            <p:nvPr/>
          </p:nvPicPr>
          <p:blipFill>
            <a:blip r:embed="rId2" cstate="print"/>
            <a:stretch>
              <a:fillRect/>
            </a:stretch>
          </p:blipFill>
          <p:spPr>
            <a:xfrm>
              <a:off x="3349752" y="2667000"/>
              <a:ext cx="1261872" cy="1264920"/>
            </a:xfrm>
            <a:prstGeom prst="rect">
              <a:avLst/>
            </a:prstGeom>
          </p:spPr>
        </p:pic>
      </p:grpSp>
      <p:sp>
        <p:nvSpPr>
          <p:cNvPr id="6" name="object 6"/>
          <p:cNvSpPr txBox="1"/>
          <p:nvPr/>
        </p:nvSpPr>
        <p:spPr>
          <a:xfrm>
            <a:off x="2359591" y="5069840"/>
            <a:ext cx="3243580" cy="482600"/>
          </a:xfrm>
          <a:prstGeom prst="rect">
            <a:avLst/>
          </a:prstGeom>
        </p:spPr>
        <p:txBody>
          <a:bodyPr vert="horz" wrap="square" lIns="0" tIns="12700" rIns="0" bIns="0" rtlCol="0">
            <a:spAutoFit/>
          </a:bodyPr>
          <a:lstStyle/>
          <a:p>
            <a:pPr marL="48260" marR="5080" indent="-36195">
              <a:lnSpc>
                <a:spcPct val="100000"/>
              </a:lnSpc>
              <a:spcBef>
                <a:spcPts val="100"/>
              </a:spcBef>
            </a:pPr>
            <a:r>
              <a:rPr sz="1500" spc="-95" dirty="0">
                <a:solidFill>
                  <a:srgbClr val="4F81BD"/>
                </a:solidFill>
                <a:latin typeface="Verdana"/>
                <a:cs typeface="Verdana"/>
              </a:rPr>
              <a:t>INTRODUCE</a:t>
            </a:r>
            <a:r>
              <a:rPr sz="1500" spc="-90" dirty="0">
                <a:solidFill>
                  <a:srgbClr val="4F81BD"/>
                </a:solidFill>
                <a:latin typeface="Verdana"/>
                <a:cs typeface="Verdana"/>
              </a:rPr>
              <a:t> </a:t>
            </a:r>
            <a:r>
              <a:rPr sz="1500" spc="-105" dirty="0">
                <a:solidFill>
                  <a:srgbClr val="4F81BD"/>
                </a:solidFill>
                <a:latin typeface="Verdana"/>
                <a:cs typeface="Verdana"/>
              </a:rPr>
              <a:t>IDEA</a:t>
            </a:r>
            <a:r>
              <a:rPr sz="1500" spc="-90" dirty="0">
                <a:solidFill>
                  <a:srgbClr val="4F81BD"/>
                </a:solidFill>
                <a:latin typeface="Verdana"/>
                <a:cs typeface="Verdana"/>
              </a:rPr>
              <a:t> </a:t>
            </a:r>
            <a:r>
              <a:rPr sz="1500" spc="-10" dirty="0">
                <a:solidFill>
                  <a:srgbClr val="4F81BD"/>
                </a:solidFill>
                <a:latin typeface="Verdana"/>
                <a:cs typeface="Verdana"/>
              </a:rPr>
              <a:t>OF</a:t>
            </a:r>
            <a:r>
              <a:rPr sz="1500" spc="-90" dirty="0">
                <a:solidFill>
                  <a:srgbClr val="4F81BD"/>
                </a:solidFill>
                <a:latin typeface="Verdana"/>
                <a:cs typeface="Verdana"/>
              </a:rPr>
              <a:t> </a:t>
            </a:r>
            <a:r>
              <a:rPr sz="1500" spc="-130" dirty="0">
                <a:solidFill>
                  <a:srgbClr val="4F81BD"/>
                </a:solidFill>
                <a:latin typeface="Verdana"/>
                <a:cs typeface="Verdana"/>
              </a:rPr>
              <a:t>ADDITIVE</a:t>
            </a:r>
            <a:r>
              <a:rPr sz="1500" spc="-85" dirty="0">
                <a:solidFill>
                  <a:srgbClr val="4F81BD"/>
                </a:solidFill>
                <a:latin typeface="Verdana"/>
                <a:cs typeface="Verdana"/>
              </a:rPr>
              <a:t> </a:t>
            </a:r>
            <a:r>
              <a:rPr sz="1500" spc="-25" dirty="0">
                <a:solidFill>
                  <a:srgbClr val="4F81BD"/>
                </a:solidFill>
                <a:latin typeface="Verdana"/>
                <a:cs typeface="Verdana"/>
              </a:rPr>
              <a:t>AND </a:t>
            </a:r>
            <a:r>
              <a:rPr sz="1500" spc="-130" dirty="0">
                <a:solidFill>
                  <a:srgbClr val="4F81BD"/>
                </a:solidFill>
                <a:latin typeface="Verdana"/>
                <a:cs typeface="Verdana"/>
              </a:rPr>
              <a:t>MULTIPLICATIVE</a:t>
            </a:r>
            <a:r>
              <a:rPr sz="1500" spc="-35" dirty="0">
                <a:solidFill>
                  <a:srgbClr val="4F81BD"/>
                </a:solidFill>
                <a:latin typeface="Verdana"/>
                <a:cs typeface="Verdana"/>
              </a:rPr>
              <a:t> </a:t>
            </a:r>
            <a:r>
              <a:rPr sz="1500" spc="-50" dirty="0">
                <a:solidFill>
                  <a:srgbClr val="4F81BD"/>
                </a:solidFill>
                <a:latin typeface="Verdana"/>
                <a:cs typeface="Verdana"/>
              </a:rPr>
              <a:t>DECOMPOSITIONS</a:t>
            </a:r>
            <a:endParaRPr sz="1500">
              <a:latin typeface="Verdana"/>
              <a:cs typeface="Verdana"/>
            </a:endParaRPr>
          </a:p>
        </p:txBody>
      </p:sp>
      <p:grpSp>
        <p:nvGrpSpPr>
          <p:cNvPr id="7" name="object 7"/>
          <p:cNvGrpSpPr/>
          <p:nvPr/>
        </p:nvGrpSpPr>
        <p:grpSpPr>
          <a:xfrm>
            <a:off x="7112999" y="2201293"/>
            <a:ext cx="2196465" cy="2196465"/>
            <a:chOff x="7112999" y="2201293"/>
            <a:chExt cx="2196465" cy="2196465"/>
          </a:xfrm>
        </p:grpSpPr>
        <p:sp>
          <p:nvSpPr>
            <p:cNvPr id="8" name="object 8"/>
            <p:cNvSpPr/>
            <p:nvPr/>
          </p:nvSpPr>
          <p:spPr>
            <a:xfrm>
              <a:off x="7112999" y="2201293"/>
              <a:ext cx="2196465" cy="2196465"/>
            </a:xfrm>
            <a:custGeom>
              <a:avLst/>
              <a:gdLst/>
              <a:ahLst/>
              <a:cxnLst/>
              <a:rect l="l" t="t" r="r" b="b"/>
              <a:pathLst>
                <a:path w="2196465" h="2196465">
                  <a:moveTo>
                    <a:pt x="2196000" y="0"/>
                  </a:moveTo>
                  <a:lnTo>
                    <a:pt x="652805" y="0"/>
                  </a:lnTo>
                  <a:lnTo>
                    <a:pt x="604085" y="1790"/>
                  </a:lnTo>
                  <a:lnTo>
                    <a:pt x="556338" y="7078"/>
                  </a:lnTo>
                  <a:lnTo>
                    <a:pt x="509690" y="15736"/>
                  </a:lnTo>
                  <a:lnTo>
                    <a:pt x="464266" y="27639"/>
                  </a:lnTo>
                  <a:lnTo>
                    <a:pt x="420194" y="42660"/>
                  </a:lnTo>
                  <a:lnTo>
                    <a:pt x="377599" y="60673"/>
                  </a:lnTo>
                  <a:lnTo>
                    <a:pt x="336607" y="81552"/>
                  </a:lnTo>
                  <a:lnTo>
                    <a:pt x="297346" y="105170"/>
                  </a:lnTo>
                  <a:lnTo>
                    <a:pt x="259940" y="131402"/>
                  </a:lnTo>
                  <a:lnTo>
                    <a:pt x="224517" y="160121"/>
                  </a:lnTo>
                  <a:lnTo>
                    <a:pt x="191202" y="191201"/>
                  </a:lnTo>
                  <a:lnTo>
                    <a:pt x="160122" y="224516"/>
                  </a:lnTo>
                  <a:lnTo>
                    <a:pt x="131403" y="259940"/>
                  </a:lnTo>
                  <a:lnTo>
                    <a:pt x="105171"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4" y="2195998"/>
                  </a:lnTo>
                  <a:lnTo>
                    <a:pt x="1591914" y="2194208"/>
                  </a:lnTo>
                  <a:lnTo>
                    <a:pt x="1639661" y="2188920"/>
                  </a:lnTo>
                  <a:lnTo>
                    <a:pt x="1686309" y="2180262"/>
                  </a:lnTo>
                  <a:lnTo>
                    <a:pt x="1731733" y="2168359"/>
                  </a:lnTo>
                  <a:lnTo>
                    <a:pt x="1775805" y="2153338"/>
                  </a:lnTo>
                  <a:lnTo>
                    <a:pt x="1818400" y="2135325"/>
                  </a:lnTo>
                  <a:lnTo>
                    <a:pt x="1859392" y="2114446"/>
                  </a:lnTo>
                  <a:lnTo>
                    <a:pt x="1898653" y="2090828"/>
                  </a:lnTo>
                  <a:lnTo>
                    <a:pt x="1936059" y="2064596"/>
                  </a:lnTo>
                  <a:lnTo>
                    <a:pt x="1971482" y="2035877"/>
                  </a:lnTo>
                  <a:lnTo>
                    <a:pt x="2004797" y="2004796"/>
                  </a:lnTo>
                  <a:lnTo>
                    <a:pt x="2035877" y="1971482"/>
                  </a:lnTo>
                  <a:lnTo>
                    <a:pt x="2064597"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9" name="object 9"/>
            <p:cNvPicPr/>
            <p:nvPr/>
          </p:nvPicPr>
          <p:blipFill>
            <a:blip r:embed="rId3" cstate="print"/>
            <a:stretch>
              <a:fillRect/>
            </a:stretch>
          </p:blipFill>
          <p:spPr>
            <a:xfrm>
              <a:off x="7580375" y="2667000"/>
              <a:ext cx="1261872" cy="1264920"/>
            </a:xfrm>
            <a:prstGeom prst="rect">
              <a:avLst/>
            </a:prstGeom>
          </p:spPr>
        </p:pic>
      </p:grpSp>
      <p:sp>
        <p:nvSpPr>
          <p:cNvPr id="10" name="object 10"/>
          <p:cNvSpPr txBox="1"/>
          <p:nvPr/>
        </p:nvSpPr>
        <p:spPr>
          <a:xfrm>
            <a:off x="6408139" y="5069840"/>
            <a:ext cx="3606800" cy="482600"/>
          </a:xfrm>
          <a:prstGeom prst="rect">
            <a:avLst/>
          </a:prstGeom>
        </p:spPr>
        <p:txBody>
          <a:bodyPr vert="horz" wrap="square" lIns="0" tIns="12700" rIns="0" bIns="0" rtlCol="0">
            <a:spAutoFit/>
          </a:bodyPr>
          <a:lstStyle/>
          <a:p>
            <a:pPr marL="229870" marR="5080" indent="-217804">
              <a:lnSpc>
                <a:spcPct val="100000"/>
              </a:lnSpc>
              <a:spcBef>
                <a:spcPts val="100"/>
              </a:spcBef>
            </a:pPr>
            <a:r>
              <a:rPr sz="1500" spc="-175" dirty="0">
                <a:solidFill>
                  <a:srgbClr val="4F81BD"/>
                </a:solidFill>
                <a:latin typeface="Verdana"/>
                <a:cs typeface="Verdana"/>
              </a:rPr>
              <a:t>DISCUSS</a:t>
            </a:r>
            <a:r>
              <a:rPr sz="1500" spc="-90" dirty="0">
                <a:solidFill>
                  <a:srgbClr val="4F81BD"/>
                </a:solidFill>
                <a:latin typeface="Verdana"/>
                <a:cs typeface="Verdana"/>
              </a:rPr>
              <a:t> </a:t>
            </a:r>
            <a:r>
              <a:rPr sz="1500" spc="-85" dirty="0">
                <a:solidFill>
                  <a:srgbClr val="4F81BD"/>
                </a:solidFill>
                <a:latin typeface="Verdana"/>
                <a:cs typeface="Verdana"/>
              </a:rPr>
              <a:t>WHEN</a:t>
            </a:r>
            <a:r>
              <a:rPr sz="1500" spc="-90" dirty="0">
                <a:solidFill>
                  <a:srgbClr val="4F81BD"/>
                </a:solidFill>
                <a:latin typeface="Verdana"/>
                <a:cs typeface="Verdana"/>
              </a:rPr>
              <a:t> </a:t>
            </a:r>
            <a:r>
              <a:rPr sz="1500" spc="-95" dirty="0">
                <a:solidFill>
                  <a:srgbClr val="4F81BD"/>
                </a:solidFill>
                <a:latin typeface="Verdana"/>
                <a:cs typeface="Verdana"/>
              </a:rPr>
              <a:t>TO</a:t>
            </a:r>
            <a:r>
              <a:rPr sz="1500" spc="-90" dirty="0">
                <a:solidFill>
                  <a:srgbClr val="4F81BD"/>
                </a:solidFill>
                <a:latin typeface="Verdana"/>
                <a:cs typeface="Verdana"/>
              </a:rPr>
              <a:t> </a:t>
            </a:r>
            <a:r>
              <a:rPr sz="1500" spc="-190" dirty="0">
                <a:solidFill>
                  <a:srgbClr val="4F81BD"/>
                </a:solidFill>
                <a:latin typeface="Verdana"/>
                <a:cs typeface="Verdana"/>
              </a:rPr>
              <a:t>USE</a:t>
            </a:r>
            <a:r>
              <a:rPr sz="1500" spc="-85" dirty="0">
                <a:solidFill>
                  <a:srgbClr val="4F81BD"/>
                </a:solidFill>
                <a:latin typeface="Verdana"/>
                <a:cs typeface="Verdana"/>
              </a:rPr>
              <a:t> </a:t>
            </a:r>
            <a:r>
              <a:rPr sz="1500" dirty="0">
                <a:solidFill>
                  <a:srgbClr val="4F81BD"/>
                </a:solidFill>
                <a:latin typeface="Verdana"/>
                <a:cs typeface="Verdana"/>
              </a:rPr>
              <a:t>AN</a:t>
            </a:r>
            <a:r>
              <a:rPr sz="1500" spc="-90" dirty="0">
                <a:solidFill>
                  <a:srgbClr val="4F81BD"/>
                </a:solidFill>
                <a:latin typeface="Verdana"/>
                <a:cs typeface="Verdana"/>
              </a:rPr>
              <a:t> </a:t>
            </a:r>
            <a:r>
              <a:rPr sz="1500" spc="-130" dirty="0">
                <a:solidFill>
                  <a:srgbClr val="4F81BD"/>
                </a:solidFill>
                <a:latin typeface="Verdana"/>
                <a:cs typeface="Verdana"/>
              </a:rPr>
              <a:t>ADDITIVE</a:t>
            </a:r>
            <a:r>
              <a:rPr sz="1500" spc="-90" dirty="0">
                <a:solidFill>
                  <a:srgbClr val="4F81BD"/>
                </a:solidFill>
                <a:latin typeface="Verdana"/>
                <a:cs typeface="Verdana"/>
              </a:rPr>
              <a:t> </a:t>
            </a:r>
            <a:r>
              <a:rPr sz="1500" spc="-25" dirty="0">
                <a:solidFill>
                  <a:srgbClr val="4F81BD"/>
                </a:solidFill>
                <a:latin typeface="Verdana"/>
                <a:cs typeface="Verdana"/>
              </a:rPr>
              <a:t>OR </a:t>
            </a:r>
            <a:r>
              <a:rPr sz="1500" spc="-130" dirty="0">
                <a:solidFill>
                  <a:srgbClr val="4F81BD"/>
                </a:solidFill>
                <a:latin typeface="Verdana"/>
                <a:cs typeface="Verdana"/>
              </a:rPr>
              <a:t>MULTIPLICATIVE</a:t>
            </a:r>
            <a:r>
              <a:rPr sz="1500" spc="-35" dirty="0">
                <a:solidFill>
                  <a:srgbClr val="4F81BD"/>
                </a:solidFill>
                <a:latin typeface="Verdana"/>
                <a:cs typeface="Verdana"/>
              </a:rPr>
              <a:t> </a:t>
            </a:r>
            <a:r>
              <a:rPr sz="1500" spc="-10" dirty="0">
                <a:solidFill>
                  <a:srgbClr val="4F81BD"/>
                </a:solidFill>
                <a:latin typeface="Verdana"/>
                <a:cs typeface="Verdana"/>
              </a:rPr>
              <a:t>DECOMPOSITIONS</a:t>
            </a:r>
            <a:endParaRPr sz="1500">
              <a:latin typeface="Verdana"/>
              <a:cs typeface="Verdana"/>
            </a:endParaRPr>
          </a:p>
        </p:txBody>
      </p:sp>
      <p:sp>
        <p:nvSpPr>
          <p:cNvPr id="11" name="object 11"/>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2</a:t>
            </a:r>
            <a:endParaRPr sz="1200">
              <a:latin typeface="Verdana"/>
              <a:cs typeface="Verdan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3</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816100">
              <a:lnSpc>
                <a:spcPct val="100000"/>
              </a:lnSpc>
              <a:spcBef>
                <a:spcPts val="100"/>
              </a:spcBef>
            </a:pPr>
            <a:r>
              <a:rPr spc="-580" dirty="0"/>
              <a:t>Time</a:t>
            </a:r>
            <a:r>
              <a:rPr spc="-285" dirty="0"/>
              <a:t> </a:t>
            </a:r>
            <a:r>
              <a:rPr spc="-480" dirty="0"/>
              <a:t>series</a:t>
            </a:r>
            <a:r>
              <a:rPr spc="-275" dirty="0"/>
              <a:t> </a:t>
            </a:r>
            <a:r>
              <a:rPr spc="-340" dirty="0"/>
              <a:t>decomposition</a:t>
            </a:r>
          </a:p>
        </p:txBody>
      </p:sp>
      <p:sp>
        <p:nvSpPr>
          <p:cNvPr id="3" name="object 3"/>
          <p:cNvSpPr txBox="1"/>
          <p:nvPr/>
        </p:nvSpPr>
        <p:spPr>
          <a:xfrm>
            <a:off x="688340" y="1548891"/>
            <a:ext cx="8780145" cy="3992879"/>
          </a:xfrm>
          <a:prstGeom prst="rect">
            <a:avLst/>
          </a:prstGeom>
        </p:spPr>
        <p:txBody>
          <a:bodyPr vert="horz" wrap="square" lIns="0" tIns="107315" rIns="0" bIns="0" rtlCol="0">
            <a:spAutoFit/>
          </a:bodyPr>
          <a:lstStyle/>
          <a:p>
            <a:pPr marL="354965" indent="-342265">
              <a:lnSpc>
                <a:spcPct val="100000"/>
              </a:lnSpc>
              <a:spcBef>
                <a:spcPts val="845"/>
              </a:spcBef>
              <a:buFont typeface="Arial MT"/>
              <a:buChar char="•"/>
              <a:tabLst>
                <a:tab pos="354965" algn="l"/>
              </a:tabLst>
            </a:pPr>
            <a:r>
              <a:rPr sz="2800" spc="-170" dirty="0">
                <a:latin typeface="Verdana"/>
                <a:cs typeface="Verdana"/>
              </a:rPr>
              <a:t>Aim:</a:t>
            </a:r>
            <a:r>
              <a:rPr sz="2800" spc="-190" dirty="0">
                <a:latin typeface="Verdana"/>
                <a:cs typeface="Verdana"/>
              </a:rPr>
              <a:t> </a:t>
            </a:r>
            <a:r>
              <a:rPr sz="2800" spc="50" dirty="0">
                <a:latin typeface="Verdana"/>
                <a:cs typeface="Verdana"/>
              </a:rPr>
              <a:t>Decompose</a:t>
            </a:r>
            <a:r>
              <a:rPr sz="2800" spc="-185" dirty="0">
                <a:latin typeface="Verdana"/>
                <a:cs typeface="Verdana"/>
              </a:rPr>
              <a:t> </a:t>
            </a:r>
            <a:r>
              <a:rPr sz="2800" spc="215" dirty="0">
                <a:latin typeface="Verdana"/>
                <a:cs typeface="Verdana"/>
              </a:rPr>
              <a:t>a</a:t>
            </a:r>
            <a:r>
              <a:rPr sz="2800" spc="-185" dirty="0">
                <a:latin typeface="Verdana"/>
                <a:cs typeface="Verdana"/>
              </a:rPr>
              <a:t> </a:t>
            </a:r>
            <a:r>
              <a:rPr sz="2800" spc="-90" dirty="0">
                <a:latin typeface="Verdana"/>
                <a:cs typeface="Verdana"/>
              </a:rPr>
              <a:t>time</a:t>
            </a:r>
            <a:r>
              <a:rPr sz="2800" spc="-185" dirty="0">
                <a:latin typeface="Verdana"/>
                <a:cs typeface="Verdana"/>
              </a:rPr>
              <a:t> </a:t>
            </a:r>
            <a:r>
              <a:rPr sz="2800" spc="-180" dirty="0">
                <a:latin typeface="Verdana"/>
                <a:cs typeface="Verdana"/>
              </a:rPr>
              <a:t>series</a:t>
            </a:r>
            <a:r>
              <a:rPr sz="2800" spc="-185" dirty="0">
                <a:latin typeface="Verdana"/>
                <a:cs typeface="Verdana"/>
              </a:rPr>
              <a:t> </a:t>
            </a:r>
            <a:r>
              <a:rPr sz="2800" spc="-85" dirty="0">
                <a:latin typeface="Verdana"/>
                <a:cs typeface="Verdana"/>
              </a:rPr>
              <a:t>into</a:t>
            </a:r>
            <a:r>
              <a:rPr sz="2800" spc="-190" dirty="0">
                <a:latin typeface="Verdana"/>
                <a:cs typeface="Verdana"/>
              </a:rPr>
              <a:t> </a:t>
            </a:r>
            <a:r>
              <a:rPr sz="2800" spc="-10" dirty="0">
                <a:latin typeface="Verdana"/>
                <a:cs typeface="Verdana"/>
              </a:rPr>
              <a:t>components</a:t>
            </a:r>
            <a:endParaRPr sz="2800" dirty="0">
              <a:latin typeface="Verdana"/>
              <a:cs typeface="Verdana"/>
            </a:endParaRPr>
          </a:p>
          <a:p>
            <a:pPr marL="354965" indent="-342265">
              <a:lnSpc>
                <a:spcPct val="100000"/>
              </a:lnSpc>
              <a:spcBef>
                <a:spcPts val="740"/>
              </a:spcBef>
              <a:buFont typeface="Arial MT"/>
              <a:buChar char="•"/>
              <a:tabLst>
                <a:tab pos="354965" algn="l"/>
              </a:tabLst>
            </a:pPr>
            <a:r>
              <a:rPr sz="2800" spc="105" dirty="0">
                <a:latin typeface="Verdana"/>
                <a:cs typeface="Verdana"/>
              </a:rPr>
              <a:t>Choice</a:t>
            </a:r>
            <a:r>
              <a:rPr sz="2800" spc="-200" dirty="0">
                <a:latin typeface="Verdana"/>
                <a:cs typeface="Verdana"/>
              </a:rPr>
              <a:t> </a:t>
            </a:r>
            <a:r>
              <a:rPr sz="2800" spc="-70" dirty="0">
                <a:latin typeface="Verdana"/>
                <a:cs typeface="Verdana"/>
              </a:rPr>
              <a:t>/</a:t>
            </a:r>
            <a:r>
              <a:rPr sz="2800" spc="-204" dirty="0">
                <a:latin typeface="Verdana"/>
                <a:cs typeface="Verdana"/>
              </a:rPr>
              <a:t> </a:t>
            </a:r>
            <a:r>
              <a:rPr sz="2800" spc="-35" dirty="0">
                <a:latin typeface="Verdana"/>
                <a:cs typeface="Verdana"/>
              </a:rPr>
              <a:t>assumption:</a:t>
            </a:r>
            <a:endParaRPr sz="2800" dirty="0">
              <a:latin typeface="Verdana"/>
              <a:cs typeface="Verdana"/>
            </a:endParaRPr>
          </a:p>
          <a:p>
            <a:pPr marL="2045970" marR="5080" indent="44450">
              <a:lnSpc>
                <a:spcPct val="118600"/>
              </a:lnSpc>
              <a:spcBef>
                <a:spcPts val="25"/>
              </a:spcBef>
            </a:pPr>
            <a:r>
              <a:rPr sz="2800" spc="-210" dirty="0">
                <a:latin typeface="Verdana"/>
                <a:cs typeface="Verdana"/>
              </a:rPr>
              <a:t>y(t)</a:t>
            </a:r>
            <a:r>
              <a:rPr sz="2800" spc="-190" dirty="0">
                <a:latin typeface="Verdana"/>
                <a:cs typeface="Verdana"/>
              </a:rPr>
              <a:t> </a:t>
            </a:r>
            <a:r>
              <a:rPr sz="2800" spc="-595" dirty="0">
                <a:latin typeface="Verdana"/>
                <a:cs typeface="Verdana"/>
              </a:rPr>
              <a:t>=</a:t>
            </a:r>
            <a:r>
              <a:rPr sz="2800" spc="-190" dirty="0">
                <a:latin typeface="Verdana"/>
                <a:cs typeface="Verdana"/>
              </a:rPr>
              <a:t> </a:t>
            </a:r>
            <a:r>
              <a:rPr sz="2800" spc="-120" dirty="0">
                <a:latin typeface="Verdana"/>
                <a:cs typeface="Verdana"/>
              </a:rPr>
              <a:t>trend(t)</a:t>
            </a:r>
            <a:r>
              <a:rPr sz="2800" spc="-185" dirty="0">
                <a:latin typeface="Verdana"/>
                <a:cs typeface="Verdana"/>
              </a:rPr>
              <a:t> </a:t>
            </a:r>
            <a:r>
              <a:rPr sz="2800" spc="-335" dirty="0">
                <a:latin typeface="Verdana"/>
                <a:cs typeface="Verdana"/>
              </a:rPr>
              <a:t>x</a:t>
            </a:r>
            <a:r>
              <a:rPr sz="2800" spc="-185" dirty="0">
                <a:latin typeface="Verdana"/>
                <a:cs typeface="Verdana"/>
              </a:rPr>
              <a:t> </a:t>
            </a:r>
            <a:r>
              <a:rPr sz="2800" spc="-95" dirty="0">
                <a:latin typeface="Verdana"/>
                <a:cs typeface="Verdana"/>
              </a:rPr>
              <a:t>seasonal(t)</a:t>
            </a:r>
            <a:r>
              <a:rPr sz="2800" spc="-190" dirty="0">
                <a:latin typeface="Verdana"/>
                <a:cs typeface="Verdana"/>
              </a:rPr>
              <a:t> </a:t>
            </a:r>
            <a:r>
              <a:rPr sz="2800" spc="-335" dirty="0">
                <a:latin typeface="Verdana"/>
                <a:cs typeface="Verdana"/>
              </a:rPr>
              <a:t>x</a:t>
            </a:r>
            <a:r>
              <a:rPr sz="2800" spc="-180" dirty="0">
                <a:latin typeface="Verdana"/>
                <a:cs typeface="Verdana"/>
              </a:rPr>
              <a:t> </a:t>
            </a:r>
            <a:r>
              <a:rPr sz="2800" spc="-80" dirty="0">
                <a:latin typeface="Verdana"/>
                <a:cs typeface="Verdana"/>
              </a:rPr>
              <a:t>residual(t) </a:t>
            </a:r>
            <a:r>
              <a:rPr sz="2800" spc="-210" dirty="0">
                <a:latin typeface="Verdana"/>
                <a:cs typeface="Verdana"/>
              </a:rPr>
              <a:t>y(t)</a:t>
            </a:r>
            <a:r>
              <a:rPr sz="2800" spc="-190" dirty="0">
                <a:latin typeface="Verdana"/>
                <a:cs typeface="Verdana"/>
              </a:rPr>
              <a:t> </a:t>
            </a:r>
            <a:r>
              <a:rPr sz="2800" spc="-595" dirty="0">
                <a:latin typeface="Verdana"/>
                <a:cs typeface="Verdana"/>
              </a:rPr>
              <a:t>=</a:t>
            </a:r>
            <a:r>
              <a:rPr sz="2800" spc="-190" dirty="0">
                <a:latin typeface="Verdana"/>
                <a:cs typeface="Verdana"/>
              </a:rPr>
              <a:t> </a:t>
            </a:r>
            <a:r>
              <a:rPr sz="2800" spc="-120" dirty="0">
                <a:latin typeface="Verdana"/>
                <a:cs typeface="Verdana"/>
              </a:rPr>
              <a:t>trend(t)</a:t>
            </a:r>
            <a:r>
              <a:rPr sz="2800" spc="-190" dirty="0">
                <a:latin typeface="Verdana"/>
                <a:cs typeface="Verdana"/>
              </a:rPr>
              <a:t> </a:t>
            </a:r>
            <a:r>
              <a:rPr sz="2800" spc="-595" dirty="0">
                <a:latin typeface="Verdana"/>
                <a:cs typeface="Verdana"/>
              </a:rPr>
              <a:t>+</a:t>
            </a:r>
            <a:r>
              <a:rPr sz="2800" spc="-190" dirty="0">
                <a:latin typeface="Verdana"/>
                <a:cs typeface="Verdana"/>
              </a:rPr>
              <a:t> </a:t>
            </a:r>
            <a:r>
              <a:rPr sz="2800" spc="-95" dirty="0">
                <a:latin typeface="Verdana"/>
                <a:cs typeface="Verdana"/>
              </a:rPr>
              <a:t>seasonal(t)</a:t>
            </a:r>
            <a:r>
              <a:rPr sz="2800" spc="-185" dirty="0">
                <a:latin typeface="Verdana"/>
                <a:cs typeface="Verdana"/>
              </a:rPr>
              <a:t> </a:t>
            </a:r>
            <a:r>
              <a:rPr sz="2800" spc="-595" dirty="0">
                <a:latin typeface="Verdana"/>
                <a:cs typeface="Verdana"/>
              </a:rPr>
              <a:t>+</a:t>
            </a:r>
            <a:r>
              <a:rPr sz="2800" spc="-190" dirty="0">
                <a:latin typeface="Verdana"/>
                <a:cs typeface="Verdana"/>
              </a:rPr>
              <a:t> </a:t>
            </a:r>
            <a:r>
              <a:rPr sz="2800" spc="-110" dirty="0">
                <a:latin typeface="Verdana"/>
                <a:cs typeface="Verdana"/>
              </a:rPr>
              <a:t>residual(t)</a:t>
            </a:r>
            <a:endParaRPr sz="2800" dirty="0">
              <a:latin typeface="Verdana"/>
              <a:cs typeface="Verdana"/>
            </a:endParaRPr>
          </a:p>
          <a:p>
            <a:pPr>
              <a:lnSpc>
                <a:spcPct val="100000"/>
              </a:lnSpc>
              <a:spcBef>
                <a:spcPts val="1350"/>
              </a:spcBef>
            </a:pPr>
            <a:endParaRPr sz="2800" dirty="0">
              <a:latin typeface="Verdana"/>
              <a:cs typeface="Verdana"/>
            </a:endParaRPr>
          </a:p>
          <a:p>
            <a:pPr marL="354965" indent="-342265">
              <a:lnSpc>
                <a:spcPct val="100000"/>
              </a:lnSpc>
              <a:buFont typeface="Arial MT"/>
              <a:buChar char="•"/>
              <a:tabLst>
                <a:tab pos="354965" algn="l"/>
              </a:tabLst>
            </a:pPr>
            <a:r>
              <a:rPr sz="2800" spc="-20" dirty="0">
                <a:latin typeface="Verdana"/>
                <a:cs typeface="Verdana"/>
              </a:rPr>
              <a:t>How</a:t>
            </a:r>
            <a:r>
              <a:rPr sz="2800" spc="-229" dirty="0">
                <a:latin typeface="Verdana"/>
                <a:cs typeface="Verdana"/>
              </a:rPr>
              <a:t> </a:t>
            </a:r>
            <a:r>
              <a:rPr sz="2800" dirty="0">
                <a:latin typeface="Verdana"/>
                <a:cs typeface="Verdana"/>
              </a:rPr>
              <a:t>to</a:t>
            </a:r>
            <a:r>
              <a:rPr sz="2800" spc="-225" dirty="0">
                <a:latin typeface="Verdana"/>
                <a:cs typeface="Verdana"/>
              </a:rPr>
              <a:t> </a:t>
            </a:r>
            <a:r>
              <a:rPr sz="2800" spc="45" dirty="0">
                <a:latin typeface="Verdana"/>
                <a:cs typeface="Verdana"/>
              </a:rPr>
              <a:t>choose?</a:t>
            </a:r>
            <a:endParaRPr sz="2800" dirty="0">
              <a:latin typeface="Verdana"/>
              <a:cs typeface="Verdana"/>
            </a:endParaRPr>
          </a:p>
          <a:p>
            <a:pPr marL="754380" lvl="1" indent="-284480">
              <a:lnSpc>
                <a:spcPct val="100000"/>
              </a:lnSpc>
              <a:spcBef>
                <a:spcPts val="545"/>
              </a:spcBef>
              <a:buFont typeface="Arial MT"/>
              <a:buChar char="–"/>
              <a:tabLst>
                <a:tab pos="754380" algn="l"/>
              </a:tabLst>
            </a:pPr>
            <a:r>
              <a:rPr sz="2400" spc="-25" dirty="0">
                <a:latin typeface="Verdana"/>
                <a:cs typeface="Verdana"/>
              </a:rPr>
              <a:t>Domain</a:t>
            </a:r>
            <a:r>
              <a:rPr sz="2400" spc="-160" dirty="0">
                <a:latin typeface="Verdana"/>
                <a:cs typeface="Verdana"/>
              </a:rPr>
              <a:t> </a:t>
            </a:r>
            <a:r>
              <a:rPr sz="2400" dirty="0">
                <a:latin typeface="Verdana"/>
                <a:cs typeface="Verdana"/>
              </a:rPr>
              <a:t>knowledge</a:t>
            </a:r>
            <a:r>
              <a:rPr sz="2400" spc="-155" dirty="0">
                <a:latin typeface="Verdana"/>
                <a:cs typeface="Verdana"/>
              </a:rPr>
              <a:t> </a:t>
            </a:r>
            <a:r>
              <a:rPr sz="2400" dirty="0">
                <a:latin typeface="Verdana"/>
                <a:cs typeface="Verdana"/>
              </a:rPr>
              <a:t>around</a:t>
            </a:r>
            <a:r>
              <a:rPr sz="2400" spc="-155" dirty="0">
                <a:latin typeface="Verdana"/>
                <a:cs typeface="Verdana"/>
              </a:rPr>
              <a:t> </a:t>
            </a:r>
            <a:r>
              <a:rPr sz="2400" spc="95" dirty="0">
                <a:latin typeface="Verdana"/>
                <a:cs typeface="Verdana"/>
              </a:rPr>
              <a:t>data</a:t>
            </a:r>
            <a:r>
              <a:rPr sz="2400" spc="-155" dirty="0">
                <a:latin typeface="Verdana"/>
                <a:cs typeface="Verdana"/>
              </a:rPr>
              <a:t> </a:t>
            </a:r>
            <a:r>
              <a:rPr sz="2400" spc="-20" dirty="0">
                <a:latin typeface="Verdana"/>
                <a:cs typeface="Verdana"/>
              </a:rPr>
              <a:t>generating</a:t>
            </a:r>
            <a:r>
              <a:rPr sz="2400" spc="-160" dirty="0">
                <a:latin typeface="Verdana"/>
                <a:cs typeface="Verdana"/>
              </a:rPr>
              <a:t> </a:t>
            </a:r>
            <a:r>
              <a:rPr sz="2400" spc="-10" dirty="0">
                <a:latin typeface="Verdana"/>
                <a:cs typeface="Verdana"/>
              </a:rPr>
              <a:t>process</a:t>
            </a:r>
            <a:endParaRPr sz="2400" dirty="0">
              <a:latin typeface="Verdana"/>
              <a:cs typeface="Verdana"/>
            </a:endParaRPr>
          </a:p>
          <a:p>
            <a:pPr marL="754380" lvl="1" indent="-284480">
              <a:lnSpc>
                <a:spcPct val="100000"/>
              </a:lnSpc>
              <a:spcBef>
                <a:spcPts val="620"/>
              </a:spcBef>
              <a:buFont typeface="Arial MT"/>
              <a:buChar char="–"/>
              <a:tabLst>
                <a:tab pos="754380" algn="l"/>
              </a:tabLst>
            </a:pPr>
            <a:r>
              <a:rPr sz="2400" spc="-70" dirty="0">
                <a:latin typeface="Verdana"/>
                <a:cs typeface="Verdana"/>
              </a:rPr>
              <a:t>Looking</a:t>
            </a:r>
            <a:r>
              <a:rPr sz="2400" spc="-165" dirty="0">
                <a:latin typeface="Verdana"/>
                <a:cs typeface="Verdana"/>
              </a:rPr>
              <a:t> </a:t>
            </a:r>
            <a:r>
              <a:rPr sz="2400" dirty="0">
                <a:latin typeface="Verdana"/>
                <a:cs typeface="Verdana"/>
              </a:rPr>
              <a:t>at</a:t>
            </a:r>
            <a:r>
              <a:rPr sz="2400" spc="-160" dirty="0">
                <a:latin typeface="Verdana"/>
                <a:cs typeface="Verdana"/>
              </a:rPr>
              <a:t> </a:t>
            </a:r>
            <a:r>
              <a:rPr sz="2400" spc="-20" dirty="0">
                <a:latin typeface="Verdana"/>
                <a:cs typeface="Verdana"/>
              </a:rPr>
              <a:t>certain</a:t>
            </a:r>
            <a:r>
              <a:rPr sz="2400" spc="-155" dirty="0">
                <a:latin typeface="Verdana"/>
                <a:cs typeface="Verdana"/>
              </a:rPr>
              <a:t> </a:t>
            </a:r>
            <a:r>
              <a:rPr sz="2400" spc="-55" dirty="0">
                <a:latin typeface="Verdana"/>
                <a:cs typeface="Verdana"/>
              </a:rPr>
              <a:t>behaviours</a:t>
            </a:r>
            <a:r>
              <a:rPr sz="2400" spc="-150" dirty="0">
                <a:latin typeface="Verdana"/>
                <a:cs typeface="Verdana"/>
              </a:rPr>
              <a:t> </a:t>
            </a:r>
            <a:r>
              <a:rPr sz="2400" dirty="0">
                <a:latin typeface="Verdana"/>
                <a:cs typeface="Verdana"/>
              </a:rPr>
              <a:t>of</a:t>
            </a:r>
            <a:r>
              <a:rPr sz="2400" spc="-160" dirty="0">
                <a:latin typeface="Verdana"/>
                <a:cs typeface="Verdana"/>
              </a:rPr>
              <a:t> </a:t>
            </a:r>
            <a:r>
              <a:rPr sz="2400" spc="-40" dirty="0">
                <a:latin typeface="Verdana"/>
                <a:cs typeface="Verdana"/>
              </a:rPr>
              <a:t>the</a:t>
            </a:r>
            <a:r>
              <a:rPr sz="2400" spc="-155" dirty="0">
                <a:latin typeface="Verdana"/>
                <a:cs typeface="Verdana"/>
              </a:rPr>
              <a:t> </a:t>
            </a:r>
            <a:r>
              <a:rPr sz="2400" spc="-85" dirty="0">
                <a:latin typeface="Verdana"/>
                <a:cs typeface="Verdana"/>
              </a:rPr>
              <a:t>time</a:t>
            </a:r>
            <a:r>
              <a:rPr sz="2400" spc="-155" dirty="0">
                <a:latin typeface="Verdana"/>
                <a:cs typeface="Verdana"/>
              </a:rPr>
              <a:t> </a:t>
            </a:r>
            <a:r>
              <a:rPr sz="2400" spc="-10" dirty="0">
                <a:latin typeface="Verdana"/>
                <a:cs typeface="Verdana"/>
              </a:rPr>
              <a:t>series</a:t>
            </a:r>
            <a:endParaRPr sz="2400" dirty="0">
              <a:latin typeface="Verdana"/>
              <a:cs typeface="Verdan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DF69CC-F934-4E80-B0B3-7F0C2B8F9B63}"/>
              </a:ext>
            </a:extLst>
          </p:cNvPr>
          <p:cNvPicPr>
            <a:picLocks noChangeAspect="1"/>
          </p:cNvPicPr>
          <p:nvPr/>
        </p:nvPicPr>
        <p:blipFill>
          <a:blip r:embed="rId2"/>
          <a:stretch>
            <a:fillRect/>
          </a:stretch>
        </p:blipFill>
        <p:spPr>
          <a:xfrm>
            <a:off x="1609099" y="152400"/>
            <a:ext cx="8973802" cy="4296375"/>
          </a:xfrm>
          <a:prstGeom prst="rect">
            <a:avLst/>
          </a:prstGeom>
        </p:spPr>
      </p:pic>
      <p:pic>
        <p:nvPicPr>
          <p:cNvPr id="7" name="Picture 6">
            <a:extLst>
              <a:ext uri="{FF2B5EF4-FFF2-40B4-BE49-F238E27FC236}">
                <a16:creationId xmlns:a16="http://schemas.microsoft.com/office/drawing/2014/main" id="{D154B9E1-3496-49AF-B289-6565AD767A39}"/>
              </a:ext>
            </a:extLst>
          </p:cNvPr>
          <p:cNvPicPr>
            <a:picLocks noChangeAspect="1"/>
          </p:cNvPicPr>
          <p:nvPr/>
        </p:nvPicPr>
        <p:blipFill>
          <a:blip r:embed="rId3"/>
          <a:stretch>
            <a:fillRect/>
          </a:stretch>
        </p:blipFill>
        <p:spPr>
          <a:xfrm>
            <a:off x="1809152" y="5105400"/>
            <a:ext cx="8573696" cy="1419423"/>
          </a:xfrm>
          <a:prstGeom prst="rect">
            <a:avLst/>
          </a:prstGeom>
        </p:spPr>
      </p:pic>
    </p:spTree>
    <p:extLst>
      <p:ext uri="{BB962C8B-B14F-4D97-AF65-F5344CB8AC3E}">
        <p14:creationId xmlns:p14="http://schemas.microsoft.com/office/powerpoint/2010/main" val="1303742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5400">
              <a:lnSpc>
                <a:spcPct val="100000"/>
              </a:lnSpc>
              <a:spcBef>
                <a:spcPts val="100"/>
              </a:spcBef>
            </a:pPr>
            <a:r>
              <a:rPr spc="-360" dirty="0"/>
              <a:t>Multiplicative</a:t>
            </a:r>
            <a:r>
              <a:rPr spc="-265" dirty="0"/>
              <a:t> </a:t>
            </a:r>
            <a:r>
              <a:rPr spc="-330" dirty="0"/>
              <a:t>decomposition</a:t>
            </a:r>
            <a:r>
              <a:rPr spc="-275" dirty="0"/>
              <a:t> -</a:t>
            </a:r>
            <a:r>
              <a:rPr spc="-254" dirty="0"/>
              <a:t> </a:t>
            </a:r>
            <a:r>
              <a:rPr spc="-375" dirty="0"/>
              <a:t>Example</a:t>
            </a:r>
          </a:p>
        </p:txBody>
      </p:sp>
      <p:sp>
        <p:nvSpPr>
          <p:cNvPr id="3" name="object 3"/>
          <p:cNvSpPr/>
          <p:nvPr/>
        </p:nvSpPr>
        <p:spPr>
          <a:xfrm>
            <a:off x="8448686" y="2243254"/>
            <a:ext cx="381635" cy="329565"/>
          </a:xfrm>
          <a:custGeom>
            <a:avLst/>
            <a:gdLst/>
            <a:ahLst/>
            <a:cxnLst/>
            <a:rect l="l" t="t" r="r" b="b"/>
            <a:pathLst>
              <a:path w="381634" h="329564">
                <a:moveTo>
                  <a:pt x="276005" y="0"/>
                </a:moveTo>
                <a:lnTo>
                  <a:pt x="271317" y="13369"/>
                </a:lnTo>
                <a:lnTo>
                  <a:pt x="290384" y="21644"/>
                </a:lnTo>
                <a:lnTo>
                  <a:pt x="306781" y="33098"/>
                </a:lnTo>
                <a:lnTo>
                  <a:pt x="331567" y="65545"/>
                </a:lnTo>
                <a:lnTo>
                  <a:pt x="346152" y="109323"/>
                </a:lnTo>
                <a:lnTo>
                  <a:pt x="351014" y="163041"/>
                </a:lnTo>
                <a:lnTo>
                  <a:pt x="349793" y="192092"/>
                </a:lnTo>
                <a:lnTo>
                  <a:pt x="340026" y="242185"/>
                </a:lnTo>
                <a:lnTo>
                  <a:pt x="320428" y="281307"/>
                </a:lnTo>
                <a:lnTo>
                  <a:pt x="290606" y="307699"/>
                </a:lnTo>
                <a:lnTo>
                  <a:pt x="271838" y="316011"/>
                </a:lnTo>
                <a:lnTo>
                  <a:pt x="276005" y="329382"/>
                </a:lnTo>
                <a:lnTo>
                  <a:pt x="320932" y="308306"/>
                </a:lnTo>
                <a:lnTo>
                  <a:pt x="353966" y="271821"/>
                </a:lnTo>
                <a:lnTo>
                  <a:pt x="374281" y="222966"/>
                </a:lnTo>
                <a:lnTo>
                  <a:pt x="381053" y="164777"/>
                </a:lnTo>
                <a:lnTo>
                  <a:pt x="379355" y="134581"/>
                </a:lnTo>
                <a:lnTo>
                  <a:pt x="365768" y="81059"/>
                </a:lnTo>
                <a:lnTo>
                  <a:pt x="338822" y="37488"/>
                </a:lnTo>
                <a:lnTo>
                  <a:pt x="299885" y="8621"/>
                </a:lnTo>
                <a:lnTo>
                  <a:pt x="276005" y="0"/>
                </a:lnTo>
                <a:close/>
              </a:path>
              <a:path w="381634" h="329564">
                <a:moveTo>
                  <a:pt x="105046" y="0"/>
                </a:moveTo>
                <a:lnTo>
                  <a:pt x="60228" y="21117"/>
                </a:lnTo>
                <a:lnTo>
                  <a:pt x="27172" y="57732"/>
                </a:lnTo>
                <a:lnTo>
                  <a:pt x="6793" y="106676"/>
                </a:lnTo>
                <a:lnTo>
                  <a:pt x="0" y="164777"/>
                </a:lnTo>
                <a:lnTo>
                  <a:pt x="1692" y="195038"/>
                </a:lnTo>
                <a:lnTo>
                  <a:pt x="15236" y="248560"/>
                </a:lnTo>
                <a:lnTo>
                  <a:pt x="42116" y="291990"/>
                </a:lnTo>
                <a:lnTo>
                  <a:pt x="81096" y="320770"/>
                </a:lnTo>
                <a:lnTo>
                  <a:pt x="105046" y="329382"/>
                </a:lnTo>
                <a:lnTo>
                  <a:pt x="109214" y="316011"/>
                </a:lnTo>
                <a:lnTo>
                  <a:pt x="90446" y="307699"/>
                </a:lnTo>
                <a:lnTo>
                  <a:pt x="74249" y="296130"/>
                </a:lnTo>
                <a:lnTo>
                  <a:pt x="49571" y="263227"/>
                </a:lnTo>
                <a:lnTo>
                  <a:pt x="34921" y="218473"/>
                </a:lnTo>
                <a:lnTo>
                  <a:pt x="30038" y="163041"/>
                </a:lnTo>
                <a:lnTo>
                  <a:pt x="31258" y="134940"/>
                </a:lnTo>
                <a:lnTo>
                  <a:pt x="41025" y="86192"/>
                </a:lnTo>
                <a:lnTo>
                  <a:pt x="60657" y="47732"/>
                </a:lnTo>
                <a:lnTo>
                  <a:pt x="90739" y="21644"/>
                </a:lnTo>
                <a:lnTo>
                  <a:pt x="109735" y="13369"/>
                </a:lnTo>
                <a:lnTo>
                  <a:pt x="105046" y="0"/>
                </a:lnTo>
                <a:close/>
              </a:path>
            </a:pathLst>
          </a:custGeom>
          <a:solidFill>
            <a:srgbClr val="000000"/>
          </a:solidFill>
        </p:spPr>
        <p:txBody>
          <a:bodyPr wrap="square" lIns="0" tIns="0" rIns="0" bIns="0" rtlCol="0"/>
          <a:lstStyle/>
          <a:p>
            <a:endParaRPr/>
          </a:p>
        </p:txBody>
      </p:sp>
      <p:sp>
        <p:nvSpPr>
          <p:cNvPr id="4" name="object 4"/>
          <p:cNvSpPr/>
          <p:nvPr/>
        </p:nvSpPr>
        <p:spPr>
          <a:xfrm>
            <a:off x="4494223" y="3183054"/>
            <a:ext cx="381635" cy="329565"/>
          </a:xfrm>
          <a:custGeom>
            <a:avLst/>
            <a:gdLst/>
            <a:ahLst/>
            <a:cxnLst/>
            <a:rect l="l" t="t" r="r" b="b"/>
            <a:pathLst>
              <a:path w="381635" h="329564">
                <a:moveTo>
                  <a:pt x="276005" y="0"/>
                </a:moveTo>
                <a:lnTo>
                  <a:pt x="271317" y="13369"/>
                </a:lnTo>
                <a:lnTo>
                  <a:pt x="290384" y="21644"/>
                </a:lnTo>
                <a:lnTo>
                  <a:pt x="306781" y="33098"/>
                </a:lnTo>
                <a:lnTo>
                  <a:pt x="331567" y="65545"/>
                </a:lnTo>
                <a:lnTo>
                  <a:pt x="346153" y="109323"/>
                </a:lnTo>
                <a:lnTo>
                  <a:pt x="351015" y="163041"/>
                </a:lnTo>
                <a:lnTo>
                  <a:pt x="349794" y="192092"/>
                </a:lnTo>
                <a:lnTo>
                  <a:pt x="340027" y="242185"/>
                </a:lnTo>
                <a:lnTo>
                  <a:pt x="320428" y="281307"/>
                </a:lnTo>
                <a:lnTo>
                  <a:pt x="290607" y="307699"/>
                </a:lnTo>
                <a:lnTo>
                  <a:pt x="271838" y="316011"/>
                </a:lnTo>
                <a:lnTo>
                  <a:pt x="276005" y="329382"/>
                </a:lnTo>
                <a:lnTo>
                  <a:pt x="320932" y="308306"/>
                </a:lnTo>
                <a:lnTo>
                  <a:pt x="353966" y="271821"/>
                </a:lnTo>
                <a:lnTo>
                  <a:pt x="374281" y="222966"/>
                </a:lnTo>
                <a:lnTo>
                  <a:pt x="381053" y="164777"/>
                </a:lnTo>
                <a:lnTo>
                  <a:pt x="379355" y="134581"/>
                </a:lnTo>
                <a:lnTo>
                  <a:pt x="365768" y="81059"/>
                </a:lnTo>
                <a:lnTo>
                  <a:pt x="338823" y="37488"/>
                </a:lnTo>
                <a:lnTo>
                  <a:pt x="299885" y="8621"/>
                </a:lnTo>
                <a:lnTo>
                  <a:pt x="276005" y="0"/>
                </a:lnTo>
                <a:close/>
              </a:path>
              <a:path w="381635" h="329564">
                <a:moveTo>
                  <a:pt x="105048" y="0"/>
                </a:moveTo>
                <a:lnTo>
                  <a:pt x="60228" y="21117"/>
                </a:lnTo>
                <a:lnTo>
                  <a:pt x="27174" y="57732"/>
                </a:lnTo>
                <a:lnTo>
                  <a:pt x="6793" y="106676"/>
                </a:lnTo>
                <a:lnTo>
                  <a:pt x="0" y="164777"/>
                </a:lnTo>
                <a:lnTo>
                  <a:pt x="1693" y="195038"/>
                </a:lnTo>
                <a:lnTo>
                  <a:pt x="15236" y="248560"/>
                </a:lnTo>
                <a:lnTo>
                  <a:pt x="42116" y="291990"/>
                </a:lnTo>
                <a:lnTo>
                  <a:pt x="81097" y="320770"/>
                </a:lnTo>
                <a:lnTo>
                  <a:pt x="105048" y="329382"/>
                </a:lnTo>
                <a:lnTo>
                  <a:pt x="109214" y="316011"/>
                </a:lnTo>
                <a:lnTo>
                  <a:pt x="90446" y="307699"/>
                </a:lnTo>
                <a:lnTo>
                  <a:pt x="74249" y="296130"/>
                </a:lnTo>
                <a:lnTo>
                  <a:pt x="49571" y="263227"/>
                </a:lnTo>
                <a:lnTo>
                  <a:pt x="34921" y="218473"/>
                </a:lnTo>
                <a:lnTo>
                  <a:pt x="30038" y="163041"/>
                </a:lnTo>
                <a:lnTo>
                  <a:pt x="31258" y="134940"/>
                </a:lnTo>
                <a:lnTo>
                  <a:pt x="41025" y="86192"/>
                </a:lnTo>
                <a:lnTo>
                  <a:pt x="60657" y="47732"/>
                </a:lnTo>
                <a:lnTo>
                  <a:pt x="90739" y="21644"/>
                </a:lnTo>
                <a:lnTo>
                  <a:pt x="109735" y="13369"/>
                </a:lnTo>
                <a:lnTo>
                  <a:pt x="105048" y="0"/>
                </a:lnTo>
                <a:close/>
              </a:path>
            </a:pathLst>
          </a:custGeom>
          <a:solidFill>
            <a:srgbClr val="000000"/>
          </a:solidFill>
        </p:spPr>
        <p:txBody>
          <a:bodyPr wrap="square" lIns="0" tIns="0" rIns="0" bIns="0" rtlCol="0"/>
          <a:lstStyle/>
          <a:p>
            <a:endParaRPr/>
          </a:p>
        </p:txBody>
      </p:sp>
      <p:sp>
        <p:nvSpPr>
          <p:cNvPr id="5" name="object 5"/>
          <p:cNvSpPr/>
          <p:nvPr/>
        </p:nvSpPr>
        <p:spPr>
          <a:xfrm>
            <a:off x="5171006" y="4033954"/>
            <a:ext cx="381635" cy="329565"/>
          </a:xfrm>
          <a:custGeom>
            <a:avLst/>
            <a:gdLst/>
            <a:ahLst/>
            <a:cxnLst/>
            <a:rect l="l" t="t" r="r" b="b"/>
            <a:pathLst>
              <a:path w="381635" h="329564">
                <a:moveTo>
                  <a:pt x="276005" y="0"/>
                </a:moveTo>
                <a:lnTo>
                  <a:pt x="271317" y="13369"/>
                </a:lnTo>
                <a:lnTo>
                  <a:pt x="290384" y="21644"/>
                </a:lnTo>
                <a:lnTo>
                  <a:pt x="306781" y="33098"/>
                </a:lnTo>
                <a:lnTo>
                  <a:pt x="331567" y="65545"/>
                </a:lnTo>
                <a:lnTo>
                  <a:pt x="346153" y="109323"/>
                </a:lnTo>
                <a:lnTo>
                  <a:pt x="351015" y="163041"/>
                </a:lnTo>
                <a:lnTo>
                  <a:pt x="349794" y="192092"/>
                </a:lnTo>
                <a:lnTo>
                  <a:pt x="340027" y="242185"/>
                </a:lnTo>
                <a:lnTo>
                  <a:pt x="320428" y="281307"/>
                </a:lnTo>
                <a:lnTo>
                  <a:pt x="290607" y="307699"/>
                </a:lnTo>
                <a:lnTo>
                  <a:pt x="271838" y="316011"/>
                </a:lnTo>
                <a:lnTo>
                  <a:pt x="276005" y="329382"/>
                </a:lnTo>
                <a:lnTo>
                  <a:pt x="320932" y="308306"/>
                </a:lnTo>
                <a:lnTo>
                  <a:pt x="353966" y="271821"/>
                </a:lnTo>
                <a:lnTo>
                  <a:pt x="374281" y="222966"/>
                </a:lnTo>
                <a:lnTo>
                  <a:pt x="381053" y="164777"/>
                </a:lnTo>
                <a:lnTo>
                  <a:pt x="379355" y="134581"/>
                </a:lnTo>
                <a:lnTo>
                  <a:pt x="365768" y="81059"/>
                </a:lnTo>
                <a:lnTo>
                  <a:pt x="338822" y="37488"/>
                </a:lnTo>
                <a:lnTo>
                  <a:pt x="299885" y="8621"/>
                </a:lnTo>
                <a:lnTo>
                  <a:pt x="276005" y="0"/>
                </a:lnTo>
                <a:close/>
              </a:path>
              <a:path w="381635" h="329564">
                <a:moveTo>
                  <a:pt x="105048" y="0"/>
                </a:moveTo>
                <a:lnTo>
                  <a:pt x="60228" y="21117"/>
                </a:lnTo>
                <a:lnTo>
                  <a:pt x="27174" y="57732"/>
                </a:lnTo>
                <a:lnTo>
                  <a:pt x="6793" y="106676"/>
                </a:lnTo>
                <a:lnTo>
                  <a:pt x="0" y="164777"/>
                </a:lnTo>
                <a:lnTo>
                  <a:pt x="1693" y="195038"/>
                </a:lnTo>
                <a:lnTo>
                  <a:pt x="15236" y="248560"/>
                </a:lnTo>
                <a:lnTo>
                  <a:pt x="42116" y="291990"/>
                </a:lnTo>
                <a:lnTo>
                  <a:pt x="81097" y="320770"/>
                </a:lnTo>
                <a:lnTo>
                  <a:pt x="105048" y="329382"/>
                </a:lnTo>
                <a:lnTo>
                  <a:pt x="109214" y="316011"/>
                </a:lnTo>
                <a:lnTo>
                  <a:pt x="90446" y="307699"/>
                </a:lnTo>
                <a:lnTo>
                  <a:pt x="74249" y="296130"/>
                </a:lnTo>
                <a:lnTo>
                  <a:pt x="49571" y="263227"/>
                </a:lnTo>
                <a:lnTo>
                  <a:pt x="34922" y="218473"/>
                </a:lnTo>
                <a:lnTo>
                  <a:pt x="30039" y="163041"/>
                </a:lnTo>
                <a:lnTo>
                  <a:pt x="31259" y="134940"/>
                </a:lnTo>
                <a:lnTo>
                  <a:pt x="41026" y="86192"/>
                </a:lnTo>
                <a:lnTo>
                  <a:pt x="60657" y="47732"/>
                </a:lnTo>
                <a:lnTo>
                  <a:pt x="90739" y="21644"/>
                </a:lnTo>
                <a:lnTo>
                  <a:pt x="109735" y="13369"/>
                </a:lnTo>
                <a:lnTo>
                  <a:pt x="105048" y="0"/>
                </a:lnTo>
                <a:close/>
              </a:path>
            </a:pathLst>
          </a:custGeom>
          <a:solidFill>
            <a:srgbClr val="000000"/>
          </a:solidFill>
        </p:spPr>
        <p:txBody>
          <a:bodyPr wrap="square" lIns="0" tIns="0" rIns="0" bIns="0" rtlCol="0"/>
          <a:lstStyle/>
          <a:p>
            <a:endParaRPr/>
          </a:p>
        </p:txBody>
      </p:sp>
      <p:sp>
        <p:nvSpPr>
          <p:cNvPr id="6" name="object 6"/>
          <p:cNvSpPr/>
          <p:nvPr/>
        </p:nvSpPr>
        <p:spPr>
          <a:xfrm>
            <a:off x="6330453" y="4033954"/>
            <a:ext cx="381635" cy="329565"/>
          </a:xfrm>
          <a:custGeom>
            <a:avLst/>
            <a:gdLst/>
            <a:ahLst/>
            <a:cxnLst/>
            <a:rect l="l" t="t" r="r" b="b"/>
            <a:pathLst>
              <a:path w="381634" h="329564">
                <a:moveTo>
                  <a:pt x="276005" y="0"/>
                </a:moveTo>
                <a:lnTo>
                  <a:pt x="271317" y="13369"/>
                </a:lnTo>
                <a:lnTo>
                  <a:pt x="290384" y="21644"/>
                </a:lnTo>
                <a:lnTo>
                  <a:pt x="306781" y="33098"/>
                </a:lnTo>
                <a:lnTo>
                  <a:pt x="331567" y="65545"/>
                </a:lnTo>
                <a:lnTo>
                  <a:pt x="346153" y="109323"/>
                </a:lnTo>
                <a:lnTo>
                  <a:pt x="351015" y="163041"/>
                </a:lnTo>
                <a:lnTo>
                  <a:pt x="349794" y="192092"/>
                </a:lnTo>
                <a:lnTo>
                  <a:pt x="340027" y="242185"/>
                </a:lnTo>
                <a:lnTo>
                  <a:pt x="320428" y="281307"/>
                </a:lnTo>
                <a:lnTo>
                  <a:pt x="290607" y="307699"/>
                </a:lnTo>
                <a:lnTo>
                  <a:pt x="271838" y="316011"/>
                </a:lnTo>
                <a:lnTo>
                  <a:pt x="276005" y="329382"/>
                </a:lnTo>
                <a:lnTo>
                  <a:pt x="320932" y="308306"/>
                </a:lnTo>
                <a:lnTo>
                  <a:pt x="353966" y="271821"/>
                </a:lnTo>
                <a:lnTo>
                  <a:pt x="374281" y="222966"/>
                </a:lnTo>
                <a:lnTo>
                  <a:pt x="381053" y="164777"/>
                </a:lnTo>
                <a:lnTo>
                  <a:pt x="379355" y="134581"/>
                </a:lnTo>
                <a:lnTo>
                  <a:pt x="365768" y="81059"/>
                </a:lnTo>
                <a:lnTo>
                  <a:pt x="338822" y="37488"/>
                </a:lnTo>
                <a:lnTo>
                  <a:pt x="299885" y="8621"/>
                </a:lnTo>
                <a:lnTo>
                  <a:pt x="276005" y="0"/>
                </a:lnTo>
                <a:close/>
              </a:path>
              <a:path w="381634" h="329564">
                <a:moveTo>
                  <a:pt x="105048" y="0"/>
                </a:moveTo>
                <a:lnTo>
                  <a:pt x="60228" y="21117"/>
                </a:lnTo>
                <a:lnTo>
                  <a:pt x="27172" y="57732"/>
                </a:lnTo>
                <a:lnTo>
                  <a:pt x="6793" y="106676"/>
                </a:lnTo>
                <a:lnTo>
                  <a:pt x="0" y="164777"/>
                </a:lnTo>
                <a:lnTo>
                  <a:pt x="1692" y="195038"/>
                </a:lnTo>
                <a:lnTo>
                  <a:pt x="15236" y="248560"/>
                </a:lnTo>
                <a:lnTo>
                  <a:pt x="42116" y="291990"/>
                </a:lnTo>
                <a:lnTo>
                  <a:pt x="81097" y="320770"/>
                </a:lnTo>
                <a:lnTo>
                  <a:pt x="105048" y="329382"/>
                </a:lnTo>
                <a:lnTo>
                  <a:pt x="109214" y="316011"/>
                </a:lnTo>
                <a:lnTo>
                  <a:pt x="90446" y="307699"/>
                </a:lnTo>
                <a:lnTo>
                  <a:pt x="74249" y="296130"/>
                </a:lnTo>
                <a:lnTo>
                  <a:pt x="49571" y="263227"/>
                </a:lnTo>
                <a:lnTo>
                  <a:pt x="34921" y="218473"/>
                </a:lnTo>
                <a:lnTo>
                  <a:pt x="30038" y="163041"/>
                </a:lnTo>
                <a:lnTo>
                  <a:pt x="31258" y="134940"/>
                </a:lnTo>
                <a:lnTo>
                  <a:pt x="41025" y="86192"/>
                </a:lnTo>
                <a:lnTo>
                  <a:pt x="60657" y="47732"/>
                </a:lnTo>
                <a:lnTo>
                  <a:pt x="90739" y="21644"/>
                </a:lnTo>
                <a:lnTo>
                  <a:pt x="109735" y="13369"/>
                </a:lnTo>
                <a:lnTo>
                  <a:pt x="105048" y="0"/>
                </a:lnTo>
                <a:close/>
              </a:path>
            </a:pathLst>
          </a:custGeom>
          <a:solidFill>
            <a:srgbClr val="000000"/>
          </a:solidFill>
        </p:spPr>
        <p:txBody>
          <a:bodyPr wrap="square" lIns="0" tIns="0" rIns="0" bIns="0" rtlCol="0"/>
          <a:lstStyle/>
          <a:p>
            <a:endParaRPr/>
          </a:p>
        </p:txBody>
      </p:sp>
      <p:sp>
        <p:nvSpPr>
          <p:cNvPr id="7" name="object 7"/>
          <p:cNvSpPr/>
          <p:nvPr/>
        </p:nvSpPr>
        <p:spPr>
          <a:xfrm>
            <a:off x="7386331" y="4033954"/>
            <a:ext cx="381635" cy="329565"/>
          </a:xfrm>
          <a:custGeom>
            <a:avLst/>
            <a:gdLst/>
            <a:ahLst/>
            <a:cxnLst/>
            <a:rect l="l" t="t" r="r" b="b"/>
            <a:pathLst>
              <a:path w="381634" h="329564">
                <a:moveTo>
                  <a:pt x="276005" y="0"/>
                </a:moveTo>
                <a:lnTo>
                  <a:pt x="271317" y="13369"/>
                </a:lnTo>
                <a:lnTo>
                  <a:pt x="290384" y="21644"/>
                </a:lnTo>
                <a:lnTo>
                  <a:pt x="306781" y="33098"/>
                </a:lnTo>
                <a:lnTo>
                  <a:pt x="331567" y="65545"/>
                </a:lnTo>
                <a:lnTo>
                  <a:pt x="346153" y="109323"/>
                </a:lnTo>
                <a:lnTo>
                  <a:pt x="351015" y="163041"/>
                </a:lnTo>
                <a:lnTo>
                  <a:pt x="349794" y="192092"/>
                </a:lnTo>
                <a:lnTo>
                  <a:pt x="340027" y="242185"/>
                </a:lnTo>
                <a:lnTo>
                  <a:pt x="320428" y="281307"/>
                </a:lnTo>
                <a:lnTo>
                  <a:pt x="290607" y="307699"/>
                </a:lnTo>
                <a:lnTo>
                  <a:pt x="271838" y="316011"/>
                </a:lnTo>
                <a:lnTo>
                  <a:pt x="276005" y="329382"/>
                </a:lnTo>
                <a:lnTo>
                  <a:pt x="320932" y="308306"/>
                </a:lnTo>
                <a:lnTo>
                  <a:pt x="353966" y="271821"/>
                </a:lnTo>
                <a:lnTo>
                  <a:pt x="374281" y="222966"/>
                </a:lnTo>
                <a:lnTo>
                  <a:pt x="381053" y="164777"/>
                </a:lnTo>
                <a:lnTo>
                  <a:pt x="379355" y="134581"/>
                </a:lnTo>
                <a:lnTo>
                  <a:pt x="365768" y="81059"/>
                </a:lnTo>
                <a:lnTo>
                  <a:pt x="338822" y="37488"/>
                </a:lnTo>
                <a:lnTo>
                  <a:pt x="299885" y="8621"/>
                </a:lnTo>
                <a:lnTo>
                  <a:pt x="276005" y="0"/>
                </a:lnTo>
                <a:close/>
              </a:path>
              <a:path w="381634" h="329564">
                <a:moveTo>
                  <a:pt x="105048" y="0"/>
                </a:moveTo>
                <a:lnTo>
                  <a:pt x="60228" y="21117"/>
                </a:lnTo>
                <a:lnTo>
                  <a:pt x="27174" y="57732"/>
                </a:lnTo>
                <a:lnTo>
                  <a:pt x="6793" y="106676"/>
                </a:lnTo>
                <a:lnTo>
                  <a:pt x="0" y="164777"/>
                </a:lnTo>
                <a:lnTo>
                  <a:pt x="1692" y="195038"/>
                </a:lnTo>
                <a:lnTo>
                  <a:pt x="15236" y="248560"/>
                </a:lnTo>
                <a:lnTo>
                  <a:pt x="42116" y="291990"/>
                </a:lnTo>
                <a:lnTo>
                  <a:pt x="81097" y="320770"/>
                </a:lnTo>
                <a:lnTo>
                  <a:pt x="105048" y="329382"/>
                </a:lnTo>
                <a:lnTo>
                  <a:pt x="109214" y="316011"/>
                </a:lnTo>
                <a:lnTo>
                  <a:pt x="90446" y="307699"/>
                </a:lnTo>
                <a:lnTo>
                  <a:pt x="74249" y="296130"/>
                </a:lnTo>
                <a:lnTo>
                  <a:pt x="49571" y="263227"/>
                </a:lnTo>
                <a:lnTo>
                  <a:pt x="34921" y="218473"/>
                </a:lnTo>
                <a:lnTo>
                  <a:pt x="30038" y="163041"/>
                </a:lnTo>
                <a:lnTo>
                  <a:pt x="31258" y="134940"/>
                </a:lnTo>
                <a:lnTo>
                  <a:pt x="41025" y="86192"/>
                </a:lnTo>
                <a:lnTo>
                  <a:pt x="60657" y="47732"/>
                </a:lnTo>
                <a:lnTo>
                  <a:pt x="90739" y="21644"/>
                </a:lnTo>
                <a:lnTo>
                  <a:pt x="109735" y="13369"/>
                </a:lnTo>
                <a:lnTo>
                  <a:pt x="105048" y="0"/>
                </a:lnTo>
                <a:close/>
              </a:path>
            </a:pathLst>
          </a:custGeom>
          <a:solidFill>
            <a:srgbClr val="000000"/>
          </a:solidFill>
        </p:spPr>
        <p:txBody>
          <a:bodyPr wrap="square" lIns="0" tIns="0" rIns="0" bIns="0" rtlCol="0"/>
          <a:lstStyle/>
          <a:p>
            <a:endParaRPr/>
          </a:p>
        </p:txBody>
      </p:sp>
      <p:sp>
        <p:nvSpPr>
          <p:cNvPr id="8" name="object 8"/>
          <p:cNvSpPr txBox="1"/>
          <p:nvPr/>
        </p:nvSpPr>
        <p:spPr>
          <a:xfrm>
            <a:off x="688340" y="1530604"/>
            <a:ext cx="10328275" cy="2854325"/>
          </a:xfrm>
          <a:prstGeom prst="rect">
            <a:avLst/>
          </a:prstGeom>
        </p:spPr>
        <p:txBody>
          <a:bodyPr vert="horz" wrap="square" lIns="0" tIns="104140" rIns="0" bIns="0" rtlCol="0">
            <a:spAutoFit/>
          </a:bodyPr>
          <a:lstStyle/>
          <a:p>
            <a:pPr marL="354965" indent="-342265">
              <a:lnSpc>
                <a:spcPct val="100000"/>
              </a:lnSpc>
              <a:spcBef>
                <a:spcPts val="820"/>
              </a:spcBef>
              <a:buFont typeface="Arial MT"/>
              <a:buChar char="•"/>
              <a:tabLst>
                <a:tab pos="354965" algn="l"/>
              </a:tabLst>
            </a:pPr>
            <a:r>
              <a:rPr sz="2800" spc="-455" dirty="0">
                <a:latin typeface="Verdana"/>
                <a:cs typeface="Verdana"/>
              </a:rPr>
              <a:t>T-</a:t>
            </a:r>
            <a:r>
              <a:rPr sz="2800" spc="-245" dirty="0">
                <a:latin typeface="Verdana"/>
                <a:cs typeface="Verdana"/>
              </a:rPr>
              <a:t>shirt</a:t>
            </a:r>
            <a:r>
              <a:rPr sz="2800" spc="-185" dirty="0">
                <a:latin typeface="Verdana"/>
                <a:cs typeface="Verdana"/>
              </a:rPr>
              <a:t> </a:t>
            </a:r>
            <a:r>
              <a:rPr sz="2800" spc="-130" dirty="0">
                <a:latin typeface="Verdana"/>
                <a:cs typeface="Verdana"/>
              </a:rPr>
              <a:t>sales</a:t>
            </a:r>
            <a:r>
              <a:rPr sz="2800" spc="-185" dirty="0">
                <a:latin typeface="Verdana"/>
                <a:cs typeface="Verdana"/>
              </a:rPr>
              <a:t> </a:t>
            </a:r>
            <a:r>
              <a:rPr sz="2800" dirty="0">
                <a:latin typeface="Verdana"/>
                <a:cs typeface="Verdana"/>
              </a:rPr>
              <a:t>of</a:t>
            </a:r>
            <a:r>
              <a:rPr sz="2800" spc="-190" dirty="0">
                <a:latin typeface="Verdana"/>
                <a:cs typeface="Verdana"/>
              </a:rPr>
              <a:t> </a:t>
            </a:r>
            <a:r>
              <a:rPr sz="2800" spc="215" dirty="0">
                <a:latin typeface="Verdana"/>
                <a:cs typeface="Verdana"/>
              </a:rPr>
              <a:t>a</a:t>
            </a:r>
            <a:r>
              <a:rPr sz="2800" spc="-185" dirty="0">
                <a:latin typeface="Verdana"/>
                <a:cs typeface="Verdana"/>
              </a:rPr>
              <a:t> </a:t>
            </a:r>
            <a:r>
              <a:rPr sz="2800" spc="-40" dirty="0">
                <a:latin typeface="Verdana"/>
                <a:cs typeface="Verdana"/>
              </a:rPr>
              <a:t>growing</a:t>
            </a:r>
            <a:r>
              <a:rPr sz="2800" spc="-185" dirty="0">
                <a:latin typeface="Verdana"/>
                <a:cs typeface="Verdana"/>
              </a:rPr>
              <a:t> </a:t>
            </a:r>
            <a:r>
              <a:rPr sz="2800" spc="-50" dirty="0">
                <a:latin typeface="Verdana"/>
                <a:cs typeface="Verdana"/>
              </a:rPr>
              <a:t>online</a:t>
            </a:r>
            <a:r>
              <a:rPr sz="2800" spc="-180" dirty="0">
                <a:latin typeface="Verdana"/>
                <a:cs typeface="Verdana"/>
              </a:rPr>
              <a:t> </a:t>
            </a:r>
            <a:r>
              <a:rPr sz="2800" spc="-20" dirty="0">
                <a:latin typeface="Verdana"/>
                <a:cs typeface="Verdana"/>
              </a:rPr>
              <a:t>clothing</a:t>
            </a:r>
            <a:r>
              <a:rPr sz="2800" spc="-185" dirty="0">
                <a:latin typeface="Verdana"/>
                <a:cs typeface="Verdana"/>
              </a:rPr>
              <a:t> </a:t>
            </a:r>
            <a:r>
              <a:rPr sz="2800" spc="-10" dirty="0">
                <a:latin typeface="Verdana"/>
                <a:cs typeface="Verdana"/>
              </a:rPr>
              <a:t>brand</a:t>
            </a:r>
            <a:endParaRPr sz="2800" dirty="0">
              <a:latin typeface="Verdana"/>
              <a:cs typeface="Verdana"/>
            </a:endParaRPr>
          </a:p>
          <a:p>
            <a:pPr marL="354965" indent="-342265">
              <a:lnSpc>
                <a:spcPct val="100000"/>
              </a:lnSpc>
              <a:spcBef>
                <a:spcPts val="720"/>
              </a:spcBef>
              <a:buFont typeface="Arial MT"/>
              <a:buChar char="•"/>
              <a:tabLst>
                <a:tab pos="354965" algn="l"/>
                <a:tab pos="7876540" algn="l"/>
                <a:tab pos="8270875" algn="l"/>
              </a:tabLst>
            </a:pPr>
            <a:r>
              <a:rPr sz="2800" spc="-195" dirty="0">
                <a:latin typeface="Verdana"/>
                <a:cs typeface="Verdana"/>
              </a:rPr>
              <a:t>Visitors</a:t>
            </a:r>
            <a:r>
              <a:rPr sz="2800" spc="-200" dirty="0">
                <a:latin typeface="Verdana"/>
                <a:cs typeface="Verdana"/>
              </a:rPr>
              <a:t> </a:t>
            </a:r>
            <a:r>
              <a:rPr sz="2800" dirty="0">
                <a:latin typeface="Verdana"/>
                <a:cs typeface="Verdana"/>
              </a:rPr>
              <a:t>to</a:t>
            </a:r>
            <a:r>
              <a:rPr sz="2800" spc="-200" dirty="0">
                <a:latin typeface="Verdana"/>
                <a:cs typeface="Verdana"/>
              </a:rPr>
              <a:t> </a:t>
            </a:r>
            <a:r>
              <a:rPr sz="2800" spc="-40" dirty="0">
                <a:latin typeface="Verdana"/>
                <a:cs typeface="Verdana"/>
              </a:rPr>
              <a:t>website</a:t>
            </a:r>
            <a:r>
              <a:rPr sz="2800" spc="-190" dirty="0">
                <a:latin typeface="Verdana"/>
                <a:cs typeface="Verdana"/>
              </a:rPr>
              <a:t> </a:t>
            </a:r>
            <a:r>
              <a:rPr sz="2800" spc="-50" dirty="0">
                <a:latin typeface="Verdana"/>
                <a:cs typeface="Verdana"/>
              </a:rPr>
              <a:t>increasing</a:t>
            </a:r>
            <a:r>
              <a:rPr sz="2800" spc="-200" dirty="0">
                <a:latin typeface="Verdana"/>
                <a:cs typeface="Verdana"/>
              </a:rPr>
              <a:t> </a:t>
            </a:r>
            <a:r>
              <a:rPr sz="2800" spc="-60" dirty="0">
                <a:latin typeface="Verdana"/>
                <a:cs typeface="Verdana"/>
              </a:rPr>
              <a:t>over</a:t>
            </a:r>
            <a:r>
              <a:rPr sz="2800" spc="-204" dirty="0">
                <a:latin typeface="Verdana"/>
                <a:cs typeface="Verdana"/>
              </a:rPr>
              <a:t> </a:t>
            </a:r>
            <a:r>
              <a:rPr sz="2800" spc="-90" dirty="0">
                <a:latin typeface="Verdana"/>
                <a:cs typeface="Verdana"/>
              </a:rPr>
              <a:t>time</a:t>
            </a:r>
            <a:r>
              <a:rPr sz="2800" spc="-195" dirty="0">
                <a:latin typeface="Verdana"/>
                <a:cs typeface="Verdana"/>
              </a:rPr>
              <a:t> </a:t>
            </a:r>
            <a:r>
              <a:rPr sz="2800" dirty="0">
                <a:latin typeface="Cambria Math"/>
                <a:cs typeface="Cambria Math"/>
              </a:rPr>
              <a:t>⇒</a:t>
            </a:r>
            <a:r>
              <a:rPr sz="2800" spc="175" dirty="0">
                <a:latin typeface="Cambria Math"/>
                <a:cs typeface="Cambria Math"/>
              </a:rPr>
              <a:t> </a:t>
            </a:r>
            <a:r>
              <a:rPr sz="2800" spc="-50" dirty="0">
                <a:latin typeface="Cambria Math"/>
                <a:cs typeface="Cambria Math"/>
              </a:rPr>
              <a:t>𝑁</a:t>
            </a:r>
            <a:r>
              <a:rPr sz="2800" dirty="0">
                <a:latin typeface="Cambria Math"/>
                <a:cs typeface="Cambria Math"/>
              </a:rPr>
              <a:t>	</a:t>
            </a:r>
            <a:r>
              <a:rPr sz="2800" spc="-50" dirty="0">
                <a:latin typeface="Cambria Math"/>
                <a:cs typeface="Cambria Math"/>
              </a:rPr>
              <a:t>𝑡</a:t>
            </a:r>
            <a:r>
              <a:rPr sz="2800" dirty="0">
                <a:latin typeface="Cambria Math"/>
                <a:cs typeface="Cambria Math"/>
              </a:rPr>
              <a:t>	∝</a:t>
            </a:r>
            <a:r>
              <a:rPr sz="2800" spc="145" dirty="0">
                <a:latin typeface="Cambria Math"/>
                <a:cs typeface="Cambria Math"/>
              </a:rPr>
              <a:t> </a:t>
            </a:r>
            <a:r>
              <a:rPr sz="2800" spc="-10" dirty="0">
                <a:latin typeface="Cambria Math"/>
                <a:cs typeface="Cambria Math"/>
              </a:rPr>
              <a:t>exp(𝑎𝑡)</a:t>
            </a:r>
            <a:endParaRPr sz="2800" dirty="0">
              <a:latin typeface="Cambria Math"/>
              <a:cs typeface="Cambria Math"/>
            </a:endParaRPr>
          </a:p>
          <a:p>
            <a:pPr marL="355600" marR="5080" indent="-342900">
              <a:lnSpc>
                <a:spcPct val="99600"/>
              </a:lnSpc>
              <a:spcBef>
                <a:spcPts val="660"/>
              </a:spcBef>
              <a:buFont typeface="Arial MT"/>
              <a:buChar char="•"/>
              <a:tabLst>
                <a:tab pos="355600" algn="l"/>
                <a:tab pos="3921760" algn="l"/>
                <a:tab pos="4217670" algn="l"/>
              </a:tabLst>
            </a:pPr>
            <a:r>
              <a:rPr sz="2800" spc="-160" dirty="0">
                <a:latin typeface="Verdana"/>
                <a:cs typeface="Verdana"/>
              </a:rPr>
              <a:t>The</a:t>
            </a:r>
            <a:r>
              <a:rPr sz="2800" spc="-140" dirty="0">
                <a:latin typeface="Verdana"/>
                <a:cs typeface="Verdana"/>
              </a:rPr>
              <a:t> </a:t>
            </a:r>
            <a:r>
              <a:rPr sz="2800" dirty="0">
                <a:latin typeface="Verdana"/>
                <a:cs typeface="Verdana"/>
              </a:rPr>
              <a:t>product</a:t>
            </a:r>
            <a:r>
              <a:rPr sz="2800" spc="-145" dirty="0">
                <a:latin typeface="Verdana"/>
                <a:cs typeface="Verdana"/>
              </a:rPr>
              <a:t> </a:t>
            </a:r>
            <a:r>
              <a:rPr sz="2800" spc="-85" dirty="0">
                <a:latin typeface="Verdana"/>
                <a:cs typeface="Verdana"/>
              </a:rPr>
              <a:t>has</a:t>
            </a:r>
            <a:r>
              <a:rPr sz="2800" spc="-140" dirty="0">
                <a:latin typeface="Verdana"/>
                <a:cs typeface="Verdana"/>
              </a:rPr>
              <a:t> </a:t>
            </a:r>
            <a:r>
              <a:rPr sz="2800" spc="-45" dirty="0">
                <a:latin typeface="Verdana"/>
                <a:cs typeface="Verdana"/>
              </a:rPr>
              <a:t>seasonal</a:t>
            </a:r>
            <a:r>
              <a:rPr sz="2800" spc="-145" dirty="0">
                <a:latin typeface="Verdana"/>
                <a:cs typeface="Verdana"/>
              </a:rPr>
              <a:t> </a:t>
            </a:r>
            <a:r>
              <a:rPr sz="2800" dirty="0">
                <a:latin typeface="Verdana"/>
                <a:cs typeface="Verdana"/>
              </a:rPr>
              <a:t>demand.</a:t>
            </a:r>
            <a:r>
              <a:rPr sz="2800" spc="-140" dirty="0">
                <a:latin typeface="Verdana"/>
                <a:cs typeface="Verdana"/>
              </a:rPr>
              <a:t> </a:t>
            </a:r>
            <a:r>
              <a:rPr sz="2800" spc="50" dirty="0">
                <a:latin typeface="Verdana"/>
                <a:cs typeface="Verdana"/>
              </a:rPr>
              <a:t>Each</a:t>
            </a:r>
            <a:r>
              <a:rPr sz="2800" spc="-140" dirty="0">
                <a:latin typeface="Verdana"/>
                <a:cs typeface="Verdana"/>
              </a:rPr>
              <a:t> </a:t>
            </a:r>
            <a:r>
              <a:rPr sz="2800" spc="-65" dirty="0">
                <a:latin typeface="Verdana"/>
                <a:cs typeface="Verdana"/>
              </a:rPr>
              <a:t>customer</a:t>
            </a:r>
            <a:r>
              <a:rPr sz="2800" spc="-150" dirty="0">
                <a:latin typeface="Verdana"/>
                <a:cs typeface="Verdana"/>
              </a:rPr>
              <a:t> </a:t>
            </a:r>
            <a:r>
              <a:rPr sz="2800" spc="-25" dirty="0">
                <a:latin typeface="Verdana"/>
                <a:cs typeface="Verdana"/>
              </a:rPr>
              <a:t>has </a:t>
            </a:r>
            <a:r>
              <a:rPr sz="2800" spc="-75" dirty="0">
                <a:latin typeface="Verdana"/>
                <a:cs typeface="Verdana"/>
              </a:rPr>
              <a:t>higher</a:t>
            </a:r>
            <a:r>
              <a:rPr sz="2800" spc="-190" dirty="0">
                <a:latin typeface="Verdana"/>
                <a:cs typeface="Verdana"/>
              </a:rPr>
              <a:t> </a:t>
            </a:r>
            <a:r>
              <a:rPr sz="2800" spc="-65" dirty="0">
                <a:latin typeface="Verdana"/>
                <a:cs typeface="Verdana"/>
              </a:rPr>
              <a:t>probability,</a:t>
            </a:r>
            <a:r>
              <a:rPr sz="2800" spc="-180" dirty="0">
                <a:latin typeface="Verdana"/>
                <a:cs typeface="Verdana"/>
              </a:rPr>
              <a:t> </a:t>
            </a:r>
            <a:r>
              <a:rPr sz="2800" spc="-50" dirty="0">
                <a:latin typeface="Cambria Math"/>
                <a:cs typeface="Cambria Math"/>
              </a:rPr>
              <a:t>𝑝</a:t>
            </a:r>
            <a:r>
              <a:rPr sz="2800" dirty="0">
                <a:latin typeface="Cambria Math"/>
                <a:cs typeface="Cambria Math"/>
              </a:rPr>
              <a:t>	</a:t>
            </a:r>
            <a:r>
              <a:rPr sz="2800" spc="-50" dirty="0">
                <a:latin typeface="Cambria Math"/>
                <a:cs typeface="Cambria Math"/>
              </a:rPr>
              <a:t>𝑡</a:t>
            </a:r>
            <a:r>
              <a:rPr sz="2800" dirty="0">
                <a:latin typeface="Cambria Math"/>
                <a:cs typeface="Cambria Math"/>
              </a:rPr>
              <a:t>	</a:t>
            </a:r>
            <a:r>
              <a:rPr sz="2800" spc="-250" dirty="0">
                <a:latin typeface="Verdana"/>
                <a:cs typeface="Verdana"/>
              </a:rPr>
              <a:t>,</a:t>
            </a:r>
            <a:r>
              <a:rPr sz="2800" spc="-190" dirty="0">
                <a:latin typeface="Verdana"/>
                <a:cs typeface="Verdana"/>
              </a:rPr>
              <a:t> </a:t>
            </a:r>
            <a:r>
              <a:rPr sz="2800" dirty="0">
                <a:latin typeface="Verdana"/>
                <a:cs typeface="Verdana"/>
              </a:rPr>
              <a:t>of</a:t>
            </a:r>
            <a:r>
              <a:rPr sz="2800" spc="-195" dirty="0">
                <a:latin typeface="Verdana"/>
                <a:cs typeface="Verdana"/>
              </a:rPr>
              <a:t> </a:t>
            </a:r>
            <a:r>
              <a:rPr sz="2800" spc="-40" dirty="0">
                <a:latin typeface="Verdana"/>
                <a:cs typeface="Verdana"/>
              </a:rPr>
              <a:t>purchasing</a:t>
            </a:r>
            <a:r>
              <a:rPr sz="2800" spc="-190" dirty="0">
                <a:latin typeface="Verdana"/>
                <a:cs typeface="Verdana"/>
              </a:rPr>
              <a:t> </a:t>
            </a:r>
            <a:r>
              <a:rPr sz="2800" spc="-80" dirty="0">
                <a:latin typeface="Verdana"/>
                <a:cs typeface="Verdana"/>
              </a:rPr>
              <a:t>during</a:t>
            </a:r>
            <a:r>
              <a:rPr sz="2800" spc="-190" dirty="0">
                <a:latin typeface="Verdana"/>
                <a:cs typeface="Verdana"/>
              </a:rPr>
              <a:t> </a:t>
            </a:r>
            <a:r>
              <a:rPr sz="2800" spc="-155" dirty="0">
                <a:latin typeface="Verdana"/>
                <a:cs typeface="Verdana"/>
              </a:rPr>
              <a:t>summer</a:t>
            </a:r>
            <a:r>
              <a:rPr sz="2800" spc="-195" dirty="0">
                <a:latin typeface="Verdana"/>
                <a:cs typeface="Verdana"/>
              </a:rPr>
              <a:t> </a:t>
            </a:r>
            <a:r>
              <a:rPr sz="2800" spc="-20" dirty="0">
                <a:latin typeface="Verdana"/>
                <a:cs typeface="Verdana"/>
              </a:rPr>
              <a:t>then </a:t>
            </a:r>
            <a:r>
              <a:rPr sz="2800" spc="-10" dirty="0">
                <a:latin typeface="Verdana"/>
                <a:cs typeface="Verdana"/>
              </a:rPr>
              <a:t>winter</a:t>
            </a:r>
            <a:endParaRPr sz="2800" dirty="0">
              <a:latin typeface="Verdana"/>
              <a:cs typeface="Verdana"/>
            </a:endParaRPr>
          </a:p>
          <a:p>
            <a:pPr marL="330200" algn="ctr">
              <a:lnSpc>
                <a:spcPct val="100000"/>
              </a:lnSpc>
              <a:spcBef>
                <a:spcPts val="50"/>
              </a:spcBef>
              <a:tabLst>
                <a:tab pos="1225550" algn="l"/>
                <a:tab pos="1620520" algn="l"/>
                <a:tab pos="2385060" algn="l"/>
                <a:tab pos="2758440" algn="l"/>
                <a:tab pos="3441065" algn="l"/>
              </a:tabLst>
            </a:pPr>
            <a:r>
              <a:rPr sz="2800" spc="-10" dirty="0">
                <a:latin typeface="Cambria Math"/>
                <a:cs typeface="Cambria Math"/>
              </a:rPr>
              <a:t>sales</a:t>
            </a:r>
            <a:r>
              <a:rPr sz="2800" dirty="0">
                <a:latin typeface="Cambria Math"/>
                <a:cs typeface="Cambria Math"/>
              </a:rPr>
              <a:t>	</a:t>
            </a:r>
            <a:r>
              <a:rPr sz="2800" spc="-50" dirty="0">
                <a:latin typeface="Cambria Math"/>
                <a:cs typeface="Cambria Math"/>
              </a:rPr>
              <a:t>𝑡</a:t>
            </a:r>
            <a:r>
              <a:rPr sz="2800" dirty="0">
                <a:latin typeface="Cambria Math"/>
                <a:cs typeface="Cambria Math"/>
              </a:rPr>
              <a:t>	∝</a:t>
            </a:r>
            <a:r>
              <a:rPr sz="2800" spc="155" dirty="0">
                <a:latin typeface="Cambria Math"/>
                <a:cs typeface="Cambria Math"/>
              </a:rPr>
              <a:t> </a:t>
            </a:r>
            <a:r>
              <a:rPr sz="2800" spc="-60" dirty="0">
                <a:latin typeface="Cambria Math"/>
                <a:cs typeface="Cambria Math"/>
              </a:rPr>
              <a:t>𝑁</a:t>
            </a:r>
            <a:r>
              <a:rPr sz="2800" dirty="0">
                <a:latin typeface="Cambria Math"/>
                <a:cs typeface="Cambria Math"/>
              </a:rPr>
              <a:t>	</a:t>
            </a:r>
            <a:r>
              <a:rPr sz="2800" spc="-50" dirty="0">
                <a:latin typeface="Cambria Math"/>
                <a:cs typeface="Cambria Math"/>
              </a:rPr>
              <a:t>𝑡</a:t>
            </a:r>
            <a:r>
              <a:rPr sz="2800" dirty="0">
                <a:latin typeface="Cambria Math"/>
                <a:cs typeface="Cambria Math"/>
              </a:rPr>
              <a:t>	×</a:t>
            </a:r>
            <a:r>
              <a:rPr sz="2800" spc="-15" dirty="0">
                <a:latin typeface="Cambria Math"/>
                <a:cs typeface="Cambria Math"/>
              </a:rPr>
              <a:t> </a:t>
            </a:r>
            <a:r>
              <a:rPr sz="2800" spc="-50" dirty="0">
                <a:latin typeface="Cambria Math"/>
                <a:cs typeface="Cambria Math"/>
              </a:rPr>
              <a:t>𝑝</a:t>
            </a:r>
            <a:r>
              <a:rPr sz="2800" dirty="0">
                <a:latin typeface="Cambria Math"/>
                <a:cs typeface="Cambria Math"/>
              </a:rPr>
              <a:t>	</a:t>
            </a:r>
            <a:r>
              <a:rPr sz="2800" spc="-50" dirty="0">
                <a:latin typeface="Cambria Math"/>
                <a:cs typeface="Cambria Math"/>
              </a:rPr>
              <a:t>𝑡</a:t>
            </a:r>
            <a:endParaRPr sz="2800" dirty="0">
              <a:latin typeface="Cambria Math"/>
              <a:cs typeface="Cambria Math"/>
            </a:endParaRPr>
          </a:p>
        </p:txBody>
      </p:sp>
      <p:pic>
        <p:nvPicPr>
          <p:cNvPr id="9" name="object 9"/>
          <p:cNvPicPr/>
          <p:nvPr/>
        </p:nvPicPr>
        <p:blipFill>
          <a:blip r:embed="rId2" cstate="print"/>
          <a:stretch>
            <a:fillRect/>
          </a:stretch>
        </p:blipFill>
        <p:spPr>
          <a:xfrm>
            <a:off x="5806316" y="4506494"/>
            <a:ext cx="375737" cy="563880"/>
          </a:xfrm>
          <a:prstGeom prst="rect">
            <a:avLst/>
          </a:prstGeom>
        </p:spPr>
      </p:pic>
      <p:sp>
        <p:nvSpPr>
          <p:cNvPr id="10" name="object 10"/>
          <p:cNvSpPr txBox="1"/>
          <p:nvPr/>
        </p:nvSpPr>
        <p:spPr>
          <a:xfrm>
            <a:off x="5236498" y="5138420"/>
            <a:ext cx="1148080" cy="565150"/>
          </a:xfrm>
          <a:prstGeom prst="rect">
            <a:avLst/>
          </a:prstGeom>
        </p:spPr>
        <p:txBody>
          <a:bodyPr vert="horz" wrap="square" lIns="0" tIns="28575" rIns="0" bIns="0" rtlCol="0">
            <a:spAutoFit/>
          </a:bodyPr>
          <a:lstStyle/>
          <a:p>
            <a:pPr marL="12700" marR="5080">
              <a:lnSpc>
                <a:spcPts val="2090"/>
              </a:lnSpc>
              <a:spcBef>
                <a:spcPts val="225"/>
              </a:spcBef>
            </a:pPr>
            <a:r>
              <a:rPr sz="1800" spc="-10" dirty="0">
                <a:latin typeface="Verdana"/>
                <a:cs typeface="Verdana"/>
              </a:rPr>
              <a:t>Long</a:t>
            </a:r>
            <a:r>
              <a:rPr sz="1800" spc="-150" dirty="0">
                <a:latin typeface="Verdana"/>
                <a:cs typeface="Verdana"/>
              </a:rPr>
              <a:t> </a:t>
            </a:r>
            <a:r>
              <a:rPr sz="1800" spc="-85" dirty="0">
                <a:latin typeface="Verdana"/>
                <a:cs typeface="Verdana"/>
              </a:rPr>
              <a:t>term </a:t>
            </a:r>
            <a:r>
              <a:rPr sz="1800" spc="-10" dirty="0">
                <a:latin typeface="Verdana"/>
                <a:cs typeface="Verdana"/>
              </a:rPr>
              <a:t>trend</a:t>
            </a:r>
            <a:endParaRPr sz="1800">
              <a:latin typeface="Verdana"/>
              <a:cs typeface="Verdana"/>
            </a:endParaRPr>
          </a:p>
        </p:txBody>
      </p:sp>
      <p:pic>
        <p:nvPicPr>
          <p:cNvPr id="11" name="object 11"/>
          <p:cNvPicPr/>
          <p:nvPr/>
        </p:nvPicPr>
        <p:blipFill>
          <a:blip r:embed="rId3" cstate="print"/>
          <a:stretch>
            <a:fillRect/>
          </a:stretch>
        </p:blipFill>
        <p:spPr>
          <a:xfrm>
            <a:off x="7702787" y="4407153"/>
            <a:ext cx="617667" cy="631179"/>
          </a:xfrm>
          <a:prstGeom prst="rect">
            <a:avLst/>
          </a:prstGeom>
        </p:spPr>
      </p:pic>
      <p:sp>
        <p:nvSpPr>
          <p:cNvPr id="12" name="object 12"/>
          <p:cNvSpPr txBox="1"/>
          <p:nvPr/>
        </p:nvSpPr>
        <p:spPr>
          <a:xfrm>
            <a:off x="7969793" y="5098796"/>
            <a:ext cx="1245235" cy="565150"/>
          </a:xfrm>
          <a:prstGeom prst="rect">
            <a:avLst/>
          </a:prstGeom>
        </p:spPr>
        <p:txBody>
          <a:bodyPr vert="horz" wrap="square" lIns="0" tIns="28575" rIns="0" bIns="0" rtlCol="0">
            <a:spAutoFit/>
          </a:bodyPr>
          <a:lstStyle/>
          <a:p>
            <a:pPr marL="12700" marR="5080">
              <a:lnSpc>
                <a:spcPts val="2090"/>
              </a:lnSpc>
              <a:spcBef>
                <a:spcPts val="225"/>
              </a:spcBef>
            </a:pPr>
            <a:r>
              <a:rPr sz="1800" spc="-10" dirty="0">
                <a:latin typeface="Verdana"/>
                <a:cs typeface="Verdana"/>
              </a:rPr>
              <a:t>yearly </a:t>
            </a:r>
            <a:r>
              <a:rPr sz="1800" spc="-55" dirty="0">
                <a:latin typeface="Verdana"/>
                <a:cs typeface="Verdana"/>
              </a:rPr>
              <a:t>seasonality</a:t>
            </a:r>
            <a:endParaRPr sz="18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4</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68537" y="3296676"/>
            <a:ext cx="4938598" cy="1228214"/>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476375">
              <a:lnSpc>
                <a:spcPct val="100000"/>
              </a:lnSpc>
              <a:spcBef>
                <a:spcPts val="100"/>
              </a:spcBef>
            </a:pPr>
            <a:r>
              <a:rPr spc="-360" dirty="0"/>
              <a:t>Multiplicative</a:t>
            </a:r>
            <a:r>
              <a:rPr spc="-235" dirty="0"/>
              <a:t> </a:t>
            </a:r>
            <a:r>
              <a:rPr spc="-340" dirty="0"/>
              <a:t>decomposition</a:t>
            </a:r>
          </a:p>
        </p:txBody>
      </p:sp>
      <p:pic>
        <p:nvPicPr>
          <p:cNvPr id="4" name="object 4"/>
          <p:cNvPicPr/>
          <p:nvPr/>
        </p:nvPicPr>
        <p:blipFill>
          <a:blip r:embed="rId3" cstate="print"/>
          <a:stretch>
            <a:fillRect/>
          </a:stretch>
        </p:blipFill>
        <p:spPr>
          <a:xfrm>
            <a:off x="6598908" y="1579797"/>
            <a:ext cx="4938598" cy="1240323"/>
          </a:xfrm>
          <a:prstGeom prst="rect">
            <a:avLst/>
          </a:prstGeom>
        </p:spPr>
      </p:pic>
      <p:sp>
        <p:nvSpPr>
          <p:cNvPr id="5" name="object 5"/>
          <p:cNvSpPr txBox="1"/>
          <p:nvPr/>
        </p:nvSpPr>
        <p:spPr>
          <a:xfrm>
            <a:off x="6137203" y="2377947"/>
            <a:ext cx="3264535" cy="1799589"/>
          </a:xfrm>
          <a:prstGeom prst="rect">
            <a:avLst/>
          </a:prstGeom>
        </p:spPr>
        <p:txBody>
          <a:bodyPr vert="horz" wrap="square" lIns="0" tIns="290195" rIns="0" bIns="0" rtlCol="0">
            <a:spAutoFit/>
          </a:bodyPr>
          <a:lstStyle/>
          <a:p>
            <a:pPr marL="3007360">
              <a:lnSpc>
                <a:spcPct val="100000"/>
              </a:lnSpc>
              <a:spcBef>
                <a:spcPts val="2285"/>
              </a:spcBef>
            </a:pPr>
            <a:r>
              <a:rPr sz="4000" spc="-500" dirty="0">
                <a:latin typeface="Verdana"/>
                <a:cs typeface="Verdana"/>
              </a:rPr>
              <a:t>x</a:t>
            </a:r>
            <a:endParaRPr sz="4000">
              <a:latin typeface="Verdana"/>
              <a:cs typeface="Verdana"/>
            </a:endParaRPr>
          </a:p>
          <a:p>
            <a:pPr marL="12700">
              <a:lnSpc>
                <a:spcPct val="100000"/>
              </a:lnSpc>
              <a:spcBef>
                <a:spcPts val="2180"/>
              </a:spcBef>
            </a:pPr>
            <a:r>
              <a:rPr sz="4000" spc="-905" dirty="0">
                <a:latin typeface="Verdana"/>
                <a:cs typeface="Verdana"/>
              </a:rPr>
              <a:t>=</a:t>
            </a:r>
            <a:endParaRPr sz="4000">
              <a:latin typeface="Verdana"/>
              <a:cs typeface="Verdana"/>
            </a:endParaRPr>
          </a:p>
        </p:txBody>
      </p:sp>
      <p:sp>
        <p:nvSpPr>
          <p:cNvPr id="6" name="object 6"/>
          <p:cNvSpPr txBox="1"/>
          <p:nvPr/>
        </p:nvSpPr>
        <p:spPr>
          <a:xfrm>
            <a:off x="9115648" y="4371339"/>
            <a:ext cx="269240" cy="635000"/>
          </a:xfrm>
          <a:prstGeom prst="rect">
            <a:avLst/>
          </a:prstGeom>
        </p:spPr>
        <p:txBody>
          <a:bodyPr vert="horz" wrap="square" lIns="0" tIns="12700" rIns="0" bIns="0" rtlCol="0">
            <a:spAutoFit/>
          </a:bodyPr>
          <a:lstStyle/>
          <a:p>
            <a:pPr marL="12700">
              <a:lnSpc>
                <a:spcPct val="100000"/>
              </a:lnSpc>
              <a:spcBef>
                <a:spcPts val="100"/>
              </a:spcBef>
            </a:pPr>
            <a:r>
              <a:rPr sz="4000" spc="-500" dirty="0">
                <a:latin typeface="Verdana"/>
                <a:cs typeface="Verdana"/>
              </a:rPr>
              <a:t>x</a:t>
            </a:r>
            <a:endParaRPr sz="4000">
              <a:latin typeface="Verdana"/>
              <a:cs typeface="Verdana"/>
            </a:endParaRPr>
          </a:p>
        </p:txBody>
      </p:sp>
      <p:pic>
        <p:nvPicPr>
          <p:cNvPr id="7" name="object 7"/>
          <p:cNvPicPr/>
          <p:nvPr/>
        </p:nvPicPr>
        <p:blipFill>
          <a:blip r:embed="rId4" cstate="print"/>
          <a:stretch>
            <a:fillRect/>
          </a:stretch>
        </p:blipFill>
        <p:spPr>
          <a:xfrm>
            <a:off x="6598908" y="5036224"/>
            <a:ext cx="4938598" cy="1267259"/>
          </a:xfrm>
          <a:prstGeom prst="rect">
            <a:avLst/>
          </a:prstGeom>
        </p:spPr>
      </p:pic>
      <p:pic>
        <p:nvPicPr>
          <p:cNvPr id="8" name="object 8"/>
          <p:cNvPicPr/>
          <p:nvPr/>
        </p:nvPicPr>
        <p:blipFill>
          <a:blip r:embed="rId5" cstate="print"/>
          <a:stretch>
            <a:fillRect/>
          </a:stretch>
        </p:blipFill>
        <p:spPr>
          <a:xfrm>
            <a:off x="6598908" y="3299447"/>
            <a:ext cx="4938598" cy="1203133"/>
          </a:xfrm>
          <a:prstGeom prst="rect">
            <a:avLst/>
          </a:prstGeom>
        </p:spPr>
      </p:pic>
      <p:sp>
        <p:nvSpPr>
          <p:cNvPr id="9" name="object 9"/>
          <p:cNvSpPr txBox="1"/>
          <p:nvPr/>
        </p:nvSpPr>
        <p:spPr>
          <a:xfrm>
            <a:off x="1364917" y="1910588"/>
            <a:ext cx="4229100" cy="845819"/>
          </a:xfrm>
          <a:prstGeom prst="rect">
            <a:avLst/>
          </a:prstGeom>
        </p:spPr>
        <p:txBody>
          <a:bodyPr vert="horz" wrap="square" lIns="0" tIns="13970" rIns="0" bIns="0" rtlCol="0">
            <a:spAutoFit/>
          </a:bodyPr>
          <a:lstStyle/>
          <a:p>
            <a:pPr marL="12700" marR="5080">
              <a:lnSpc>
                <a:spcPct val="99400"/>
              </a:lnSpc>
              <a:spcBef>
                <a:spcPts val="110"/>
              </a:spcBef>
            </a:pPr>
            <a:r>
              <a:rPr sz="1800" spc="-60" dirty="0">
                <a:latin typeface="Verdana"/>
                <a:cs typeface="Verdana"/>
              </a:rPr>
              <a:t>Note:</a:t>
            </a:r>
            <a:r>
              <a:rPr sz="1800" spc="-125" dirty="0">
                <a:latin typeface="Verdana"/>
                <a:cs typeface="Verdana"/>
              </a:rPr>
              <a:t> </a:t>
            </a:r>
            <a:r>
              <a:rPr sz="1800" spc="-114" dirty="0">
                <a:latin typeface="Verdana"/>
                <a:cs typeface="Verdana"/>
              </a:rPr>
              <a:t>The</a:t>
            </a:r>
            <a:r>
              <a:rPr sz="1800" spc="-125" dirty="0">
                <a:latin typeface="Verdana"/>
                <a:cs typeface="Verdana"/>
              </a:rPr>
              <a:t> </a:t>
            </a:r>
            <a:r>
              <a:rPr sz="1800" dirty="0">
                <a:latin typeface="Verdana"/>
                <a:cs typeface="Verdana"/>
              </a:rPr>
              <a:t>magnitude</a:t>
            </a:r>
            <a:r>
              <a:rPr sz="1800" spc="-125" dirty="0">
                <a:latin typeface="Verdana"/>
                <a:cs typeface="Verdana"/>
              </a:rPr>
              <a:t> </a:t>
            </a:r>
            <a:r>
              <a:rPr sz="1800" dirty="0">
                <a:latin typeface="Verdana"/>
                <a:cs typeface="Verdana"/>
              </a:rPr>
              <a:t>of</a:t>
            </a:r>
            <a:r>
              <a:rPr sz="1800" spc="-130" dirty="0">
                <a:latin typeface="Verdana"/>
                <a:cs typeface="Verdana"/>
              </a:rPr>
              <a:t> </a:t>
            </a:r>
            <a:r>
              <a:rPr sz="1800" spc="-20" dirty="0">
                <a:latin typeface="Verdana"/>
                <a:cs typeface="Verdana"/>
              </a:rPr>
              <a:t>the</a:t>
            </a:r>
            <a:r>
              <a:rPr sz="1800" spc="-125" dirty="0">
                <a:latin typeface="Verdana"/>
                <a:cs typeface="Verdana"/>
              </a:rPr>
              <a:t> </a:t>
            </a:r>
            <a:r>
              <a:rPr sz="1800" spc="-10" dirty="0">
                <a:latin typeface="Verdana"/>
                <a:cs typeface="Verdana"/>
              </a:rPr>
              <a:t>seasonal </a:t>
            </a:r>
            <a:r>
              <a:rPr sz="1800" spc="-45" dirty="0">
                <a:latin typeface="Verdana"/>
                <a:cs typeface="Verdana"/>
              </a:rPr>
              <a:t>fluctuations</a:t>
            </a:r>
            <a:r>
              <a:rPr sz="1800" spc="-110" dirty="0">
                <a:latin typeface="Verdana"/>
                <a:cs typeface="Verdana"/>
              </a:rPr>
              <a:t> </a:t>
            </a:r>
            <a:r>
              <a:rPr sz="1800" spc="-200" dirty="0">
                <a:latin typeface="Verdana"/>
                <a:cs typeface="Verdana"/>
              </a:rPr>
              <a:t>is</a:t>
            </a:r>
            <a:r>
              <a:rPr sz="1800" spc="-105" dirty="0">
                <a:latin typeface="Verdana"/>
                <a:cs typeface="Verdana"/>
              </a:rPr>
              <a:t> </a:t>
            </a:r>
            <a:r>
              <a:rPr sz="1800" spc="-35" dirty="0">
                <a:latin typeface="Verdana"/>
                <a:cs typeface="Verdana"/>
              </a:rPr>
              <a:t>proportional</a:t>
            </a:r>
            <a:r>
              <a:rPr sz="1800" spc="-105" dirty="0">
                <a:latin typeface="Verdana"/>
                <a:cs typeface="Verdana"/>
              </a:rPr>
              <a:t> </a:t>
            </a:r>
            <a:r>
              <a:rPr sz="1800" spc="-10" dirty="0">
                <a:latin typeface="Verdana"/>
                <a:cs typeface="Verdana"/>
              </a:rPr>
              <a:t>to</a:t>
            </a:r>
            <a:r>
              <a:rPr sz="1800" spc="-110" dirty="0">
                <a:latin typeface="Verdana"/>
                <a:cs typeface="Verdana"/>
              </a:rPr>
              <a:t> </a:t>
            </a:r>
            <a:r>
              <a:rPr sz="1800" spc="-20" dirty="0">
                <a:latin typeface="Verdana"/>
                <a:cs typeface="Verdana"/>
              </a:rPr>
              <a:t>the</a:t>
            </a:r>
            <a:r>
              <a:rPr sz="1800" spc="-100" dirty="0">
                <a:latin typeface="Verdana"/>
                <a:cs typeface="Verdana"/>
              </a:rPr>
              <a:t> </a:t>
            </a:r>
            <a:r>
              <a:rPr sz="1800" spc="-10" dirty="0">
                <a:latin typeface="Verdana"/>
                <a:cs typeface="Verdana"/>
              </a:rPr>
              <a:t>level </a:t>
            </a:r>
            <a:r>
              <a:rPr sz="1800" spc="-20" dirty="0">
                <a:latin typeface="Verdana"/>
                <a:cs typeface="Verdana"/>
              </a:rPr>
              <a:t>the</a:t>
            </a:r>
            <a:r>
              <a:rPr sz="1800" spc="-114" dirty="0">
                <a:latin typeface="Verdana"/>
                <a:cs typeface="Verdana"/>
              </a:rPr>
              <a:t> </a:t>
            </a:r>
            <a:r>
              <a:rPr sz="1800" spc="-70" dirty="0">
                <a:latin typeface="Verdana"/>
                <a:cs typeface="Verdana"/>
              </a:rPr>
              <a:t>time</a:t>
            </a:r>
            <a:r>
              <a:rPr sz="1800" spc="-110" dirty="0">
                <a:latin typeface="Verdana"/>
                <a:cs typeface="Verdana"/>
              </a:rPr>
              <a:t> </a:t>
            </a:r>
            <a:r>
              <a:rPr sz="1800" spc="-10" dirty="0">
                <a:latin typeface="Verdana"/>
                <a:cs typeface="Verdana"/>
              </a:rPr>
              <a:t>series</a:t>
            </a:r>
            <a:endParaRPr sz="1800" dirty="0">
              <a:latin typeface="Verdana"/>
              <a:cs typeface="Verdana"/>
            </a:endParaRPr>
          </a:p>
        </p:txBody>
      </p:sp>
      <p:sp>
        <p:nvSpPr>
          <p:cNvPr id="10" name="object 10"/>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5</a:t>
            </a:r>
          </a:p>
        </p:txBody>
      </p:sp>
      <p:sp>
        <p:nvSpPr>
          <p:cNvPr id="12" name="TextBox 11">
            <a:extLst>
              <a:ext uri="{FF2B5EF4-FFF2-40B4-BE49-F238E27FC236}">
                <a16:creationId xmlns:a16="http://schemas.microsoft.com/office/drawing/2014/main" id="{F86B1C3F-4C26-4EF0-8DD4-633585812836}"/>
              </a:ext>
            </a:extLst>
          </p:cNvPr>
          <p:cNvSpPr txBox="1"/>
          <p:nvPr/>
        </p:nvSpPr>
        <p:spPr>
          <a:xfrm>
            <a:off x="707232" y="5678269"/>
            <a:ext cx="5099904" cy="646331"/>
          </a:xfrm>
          <a:prstGeom prst="rect">
            <a:avLst/>
          </a:prstGeom>
          <a:noFill/>
        </p:spPr>
        <p:txBody>
          <a:bodyPr wrap="square">
            <a:spAutoFit/>
          </a:bodyPr>
          <a:lstStyle/>
          <a:p>
            <a:r>
              <a:rPr lang="en-US" dirty="0"/>
              <a:t>the amplitude or the extent of the oscillations in the seasonal component of the time series.</a:t>
            </a:r>
            <a:endParaRPr lang="en-I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56B98-B9B0-4D83-A910-ED5F62979F63}"/>
              </a:ext>
            </a:extLst>
          </p:cNvPr>
          <p:cNvSpPr>
            <a:spLocks noGrp="1"/>
          </p:cNvSpPr>
          <p:nvPr>
            <p:ph type="title"/>
          </p:nvPr>
        </p:nvSpPr>
        <p:spPr>
          <a:xfrm>
            <a:off x="707231" y="515619"/>
            <a:ext cx="10777537" cy="615553"/>
          </a:xfrm>
        </p:spPr>
        <p:txBody>
          <a:bodyPr/>
          <a:lstStyle/>
          <a:p>
            <a:r>
              <a:rPr lang="en-IN" sz="4000" dirty="0"/>
              <a:t>Multiplicative Seasonality-Amplitude</a:t>
            </a:r>
          </a:p>
        </p:txBody>
      </p:sp>
      <p:pic>
        <p:nvPicPr>
          <p:cNvPr id="7" name="Picture 6">
            <a:extLst>
              <a:ext uri="{FF2B5EF4-FFF2-40B4-BE49-F238E27FC236}">
                <a16:creationId xmlns:a16="http://schemas.microsoft.com/office/drawing/2014/main" id="{02AE782F-0E70-4E85-A68F-A3D43BA7A874}"/>
              </a:ext>
            </a:extLst>
          </p:cNvPr>
          <p:cNvPicPr>
            <a:picLocks noChangeAspect="1"/>
          </p:cNvPicPr>
          <p:nvPr/>
        </p:nvPicPr>
        <p:blipFill>
          <a:blip r:embed="rId2"/>
          <a:stretch>
            <a:fillRect/>
          </a:stretch>
        </p:blipFill>
        <p:spPr>
          <a:xfrm>
            <a:off x="2057400" y="1752600"/>
            <a:ext cx="7192379" cy="4096322"/>
          </a:xfrm>
          <a:prstGeom prst="rect">
            <a:avLst/>
          </a:prstGeom>
        </p:spPr>
      </p:pic>
    </p:spTree>
    <p:extLst>
      <p:ext uri="{BB962C8B-B14F-4D97-AF65-F5344CB8AC3E}">
        <p14:creationId xmlns:p14="http://schemas.microsoft.com/office/powerpoint/2010/main" val="4173964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622425">
              <a:lnSpc>
                <a:spcPct val="100000"/>
              </a:lnSpc>
              <a:spcBef>
                <a:spcPts val="100"/>
              </a:spcBef>
            </a:pPr>
            <a:r>
              <a:rPr sz="4000" spc="-525" dirty="0"/>
              <a:t>Time</a:t>
            </a:r>
            <a:r>
              <a:rPr sz="4000" spc="-245" dirty="0"/>
              <a:t> </a:t>
            </a:r>
            <a:r>
              <a:rPr sz="4000" spc="-430" dirty="0"/>
              <a:t>series</a:t>
            </a:r>
            <a:r>
              <a:rPr sz="4000" spc="-235" dirty="0"/>
              <a:t> </a:t>
            </a:r>
            <a:r>
              <a:rPr sz="4000" spc="-335" dirty="0"/>
              <a:t>components:</a:t>
            </a:r>
            <a:r>
              <a:rPr sz="4000" spc="-235" dirty="0"/>
              <a:t> </a:t>
            </a:r>
            <a:r>
              <a:rPr sz="4000" spc="-530" dirty="0"/>
              <a:t>Trend</a:t>
            </a:r>
            <a:endParaRPr sz="4000"/>
          </a:p>
        </p:txBody>
      </p:sp>
      <p:pic>
        <p:nvPicPr>
          <p:cNvPr id="3" name="object 3"/>
          <p:cNvPicPr/>
          <p:nvPr/>
        </p:nvPicPr>
        <p:blipFill>
          <a:blip r:embed="rId2" cstate="print"/>
          <a:stretch>
            <a:fillRect/>
          </a:stretch>
        </p:blipFill>
        <p:spPr>
          <a:xfrm>
            <a:off x="1221455" y="2477265"/>
            <a:ext cx="9517439" cy="3800168"/>
          </a:xfrm>
          <a:prstGeom prst="rect">
            <a:avLst/>
          </a:prstGeom>
        </p:spPr>
      </p:pic>
      <p:sp>
        <p:nvSpPr>
          <p:cNvPr id="4" name="object 4"/>
          <p:cNvSpPr txBox="1"/>
          <p:nvPr/>
        </p:nvSpPr>
        <p:spPr>
          <a:xfrm>
            <a:off x="688340" y="1621028"/>
            <a:ext cx="10400665" cy="760095"/>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spc="-170" dirty="0">
                <a:latin typeface="Verdana"/>
                <a:cs typeface="Verdana"/>
              </a:rPr>
              <a:t>Trend: </a:t>
            </a:r>
            <a:r>
              <a:rPr sz="2400" spc="130" dirty="0">
                <a:latin typeface="Verdana"/>
                <a:cs typeface="Verdana"/>
              </a:rPr>
              <a:t>A</a:t>
            </a:r>
            <a:r>
              <a:rPr sz="2400" spc="-165" dirty="0">
                <a:latin typeface="Verdana"/>
                <a:cs typeface="Verdana"/>
              </a:rPr>
              <a:t> </a:t>
            </a:r>
            <a:r>
              <a:rPr sz="2400" spc="-60" dirty="0">
                <a:latin typeface="Verdana"/>
                <a:cs typeface="Verdana"/>
              </a:rPr>
              <a:t>trend</a:t>
            </a:r>
            <a:r>
              <a:rPr sz="2400" spc="-160" dirty="0">
                <a:latin typeface="Verdana"/>
                <a:cs typeface="Verdana"/>
              </a:rPr>
              <a:t> </a:t>
            </a:r>
            <a:r>
              <a:rPr sz="2400" spc="-260" dirty="0">
                <a:latin typeface="Verdana"/>
                <a:cs typeface="Verdana"/>
              </a:rPr>
              <a:t>is</a:t>
            </a:r>
            <a:r>
              <a:rPr sz="2400" spc="-155" dirty="0">
                <a:latin typeface="Verdana"/>
                <a:cs typeface="Verdana"/>
              </a:rPr>
              <a:t> </a:t>
            </a:r>
            <a:r>
              <a:rPr sz="2400" spc="200" dirty="0">
                <a:latin typeface="Verdana"/>
                <a:cs typeface="Verdana"/>
              </a:rPr>
              <a:t>a</a:t>
            </a:r>
            <a:r>
              <a:rPr sz="2400" spc="-165" dirty="0">
                <a:latin typeface="Verdana"/>
                <a:cs typeface="Verdana"/>
              </a:rPr>
              <a:t> </a:t>
            </a:r>
            <a:r>
              <a:rPr sz="2400" spc="-80" dirty="0">
                <a:latin typeface="Verdana"/>
                <a:cs typeface="Verdana"/>
              </a:rPr>
              <a:t>long-</a:t>
            </a:r>
            <a:r>
              <a:rPr sz="2400" spc="-110" dirty="0">
                <a:latin typeface="Verdana"/>
                <a:cs typeface="Verdana"/>
              </a:rPr>
              <a:t>term</a:t>
            </a:r>
            <a:r>
              <a:rPr sz="2400" spc="-165" dirty="0">
                <a:latin typeface="Verdana"/>
                <a:cs typeface="Verdana"/>
              </a:rPr>
              <a:t> </a:t>
            </a:r>
            <a:r>
              <a:rPr sz="2400" spc="-25" dirty="0">
                <a:latin typeface="Verdana"/>
                <a:cs typeface="Verdana"/>
              </a:rPr>
              <a:t>increase</a:t>
            </a:r>
            <a:r>
              <a:rPr sz="2400" spc="-160" dirty="0">
                <a:latin typeface="Verdana"/>
                <a:cs typeface="Verdana"/>
              </a:rPr>
              <a:t> </a:t>
            </a:r>
            <a:r>
              <a:rPr sz="2400" spc="-110" dirty="0">
                <a:latin typeface="Verdana"/>
                <a:cs typeface="Verdana"/>
              </a:rPr>
              <a:t>or</a:t>
            </a:r>
            <a:r>
              <a:rPr sz="2400" spc="-160" dirty="0">
                <a:latin typeface="Verdana"/>
                <a:cs typeface="Verdana"/>
              </a:rPr>
              <a:t> </a:t>
            </a:r>
            <a:r>
              <a:rPr sz="2400" spc="45" dirty="0">
                <a:latin typeface="Verdana"/>
                <a:cs typeface="Verdana"/>
              </a:rPr>
              <a:t>decrease</a:t>
            </a:r>
            <a:r>
              <a:rPr sz="2400" spc="-160" dirty="0">
                <a:latin typeface="Verdana"/>
                <a:cs typeface="Verdana"/>
              </a:rPr>
              <a:t> </a:t>
            </a:r>
            <a:r>
              <a:rPr sz="2400" dirty="0">
                <a:latin typeface="Verdana"/>
                <a:cs typeface="Verdana"/>
              </a:rPr>
              <a:t>of</a:t>
            </a:r>
            <a:r>
              <a:rPr sz="2400" spc="-170" dirty="0">
                <a:latin typeface="Verdana"/>
                <a:cs typeface="Verdana"/>
              </a:rPr>
              <a:t> </a:t>
            </a:r>
            <a:r>
              <a:rPr sz="2400" spc="-35" dirty="0">
                <a:latin typeface="Verdana"/>
                <a:cs typeface="Verdana"/>
              </a:rPr>
              <a:t>the</a:t>
            </a:r>
            <a:r>
              <a:rPr sz="2400" spc="-160" dirty="0">
                <a:latin typeface="Verdana"/>
                <a:cs typeface="Verdana"/>
              </a:rPr>
              <a:t> </a:t>
            </a:r>
            <a:r>
              <a:rPr sz="2400" spc="-30" dirty="0">
                <a:latin typeface="Verdana"/>
                <a:cs typeface="Verdana"/>
              </a:rPr>
              <a:t>baseline</a:t>
            </a:r>
            <a:r>
              <a:rPr sz="2400" spc="-160" dirty="0">
                <a:latin typeface="Verdana"/>
                <a:cs typeface="Verdana"/>
              </a:rPr>
              <a:t> </a:t>
            </a:r>
            <a:r>
              <a:rPr sz="2400" spc="-25" dirty="0">
                <a:latin typeface="Verdana"/>
                <a:cs typeface="Verdana"/>
              </a:rPr>
              <a:t>of </a:t>
            </a:r>
            <a:r>
              <a:rPr sz="2400" spc="-35" dirty="0">
                <a:latin typeface="Verdana"/>
                <a:cs typeface="Verdana"/>
              </a:rPr>
              <a:t>the</a:t>
            </a:r>
            <a:r>
              <a:rPr sz="2400" spc="-155" dirty="0">
                <a:latin typeface="Verdana"/>
                <a:cs typeface="Verdana"/>
              </a:rPr>
              <a:t> </a:t>
            </a:r>
            <a:r>
              <a:rPr sz="2400" spc="-85" dirty="0">
                <a:latin typeface="Verdana"/>
                <a:cs typeface="Verdana"/>
              </a:rPr>
              <a:t>time</a:t>
            </a:r>
            <a:r>
              <a:rPr sz="2400" spc="-155" dirty="0">
                <a:latin typeface="Verdana"/>
                <a:cs typeface="Verdana"/>
              </a:rPr>
              <a:t> </a:t>
            </a:r>
            <a:r>
              <a:rPr sz="2400" spc="-160" dirty="0">
                <a:latin typeface="Verdana"/>
                <a:cs typeface="Verdana"/>
              </a:rPr>
              <a:t>series,</a:t>
            </a:r>
            <a:r>
              <a:rPr sz="2400" spc="-165" dirty="0">
                <a:latin typeface="Verdana"/>
                <a:cs typeface="Verdana"/>
              </a:rPr>
              <a:t> </a:t>
            </a:r>
            <a:r>
              <a:rPr sz="2400" spc="-40" dirty="0">
                <a:latin typeface="Verdana"/>
                <a:cs typeface="Verdana"/>
              </a:rPr>
              <a:t>not</a:t>
            </a:r>
            <a:r>
              <a:rPr sz="2400" spc="-165" dirty="0">
                <a:latin typeface="Verdana"/>
                <a:cs typeface="Verdana"/>
              </a:rPr>
              <a:t> </a:t>
            </a:r>
            <a:r>
              <a:rPr sz="2400" spc="-80" dirty="0">
                <a:latin typeface="Verdana"/>
                <a:cs typeface="Verdana"/>
              </a:rPr>
              <a:t>necessarily</a:t>
            </a:r>
            <a:r>
              <a:rPr sz="2400" spc="-160" dirty="0">
                <a:latin typeface="Verdana"/>
                <a:cs typeface="Verdana"/>
              </a:rPr>
              <a:t> </a:t>
            </a:r>
            <a:r>
              <a:rPr sz="2400" spc="-10" dirty="0">
                <a:latin typeface="Verdana"/>
                <a:cs typeface="Verdana"/>
              </a:rPr>
              <a:t>linear.</a:t>
            </a:r>
            <a:endParaRPr sz="2400">
              <a:latin typeface="Verdana"/>
              <a:cs typeface="Verdana"/>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pc="-25" dirty="0"/>
              <a:t>5</a:t>
            </a:fld>
            <a:endParaRPr spc="-25" dirty="0"/>
          </a:p>
        </p:txBody>
      </p:sp>
      <p:sp>
        <p:nvSpPr>
          <p:cNvPr id="7" name="TextBox 6">
            <a:extLst>
              <a:ext uri="{FF2B5EF4-FFF2-40B4-BE49-F238E27FC236}">
                <a16:creationId xmlns:a16="http://schemas.microsoft.com/office/drawing/2014/main" id="{7965D5CC-E2E9-431C-A16D-979530AD05E9}"/>
              </a:ext>
            </a:extLst>
          </p:cNvPr>
          <p:cNvSpPr txBox="1"/>
          <p:nvPr/>
        </p:nvSpPr>
        <p:spPr>
          <a:xfrm>
            <a:off x="914400" y="6336268"/>
            <a:ext cx="11049000" cy="369332"/>
          </a:xfrm>
          <a:prstGeom prst="rect">
            <a:avLst/>
          </a:prstGeom>
          <a:noFill/>
        </p:spPr>
        <p:txBody>
          <a:bodyPr wrap="square">
            <a:spAutoFit/>
          </a:bodyPr>
          <a:lstStyle/>
          <a:p>
            <a:r>
              <a:rPr lang="en-US" dirty="0">
                <a:solidFill>
                  <a:srgbClr val="FF0000"/>
                </a:solidFill>
              </a:rPr>
              <a:t>Baseline (Level): </a:t>
            </a:r>
            <a:r>
              <a:rPr lang="en-US" sz="1400" dirty="0"/>
              <a:t>The overall average value around which the fluctuations occur. This is the central tendency of the series.</a:t>
            </a:r>
            <a:endParaRPr lang="en-I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700405">
              <a:lnSpc>
                <a:spcPct val="100000"/>
              </a:lnSpc>
              <a:spcBef>
                <a:spcPts val="100"/>
              </a:spcBef>
            </a:pPr>
            <a:r>
              <a:rPr spc="-345" dirty="0"/>
              <a:t>Additive</a:t>
            </a:r>
            <a:r>
              <a:rPr spc="-260" dirty="0"/>
              <a:t> </a:t>
            </a:r>
            <a:r>
              <a:rPr spc="-340" dirty="0"/>
              <a:t>decomposition</a:t>
            </a:r>
            <a:r>
              <a:rPr spc="-265" dirty="0"/>
              <a:t> </a:t>
            </a:r>
            <a:r>
              <a:rPr spc="-275" dirty="0"/>
              <a:t>-</a:t>
            </a:r>
            <a:r>
              <a:rPr spc="-254" dirty="0"/>
              <a:t> </a:t>
            </a:r>
            <a:r>
              <a:rPr spc="-375" dirty="0"/>
              <a:t>Example</a:t>
            </a:r>
          </a:p>
        </p:txBody>
      </p:sp>
      <p:sp>
        <p:nvSpPr>
          <p:cNvPr id="3" name="object 3"/>
          <p:cNvSpPr/>
          <p:nvPr/>
        </p:nvSpPr>
        <p:spPr>
          <a:xfrm>
            <a:off x="8237993" y="1722554"/>
            <a:ext cx="381635" cy="329565"/>
          </a:xfrm>
          <a:custGeom>
            <a:avLst/>
            <a:gdLst/>
            <a:ahLst/>
            <a:cxnLst/>
            <a:rect l="l" t="t" r="r" b="b"/>
            <a:pathLst>
              <a:path w="381634" h="329564">
                <a:moveTo>
                  <a:pt x="276005" y="0"/>
                </a:moveTo>
                <a:lnTo>
                  <a:pt x="271317" y="13369"/>
                </a:lnTo>
                <a:lnTo>
                  <a:pt x="290384" y="21644"/>
                </a:lnTo>
                <a:lnTo>
                  <a:pt x="306781" y="33098"/>
                </a:lnTo>
                <a:lnTo>
                  <a:pt x="331567" y="65545"/>
                </a:lnTo>
                <a:lnTo>
                  <a:pt x="346153" y="109323"/>
                </a:lnTo>
                <a:lnTo>
                  <a:pt x="351015" y="163041"/>
                </a:lnTo>
                <a:lnTo>
                  <a:pt x="349794" y="192092"/>
                </a:lnTo>
                <a:lnTo>
                  <a:pt x="340027" y="242185"/>
                </a:lnTo>
                <a:lnTo>
                  <a:pt x="320428" y="281307"/>
                </a:lnTo>
                <a:lnTo>
                  <a:pt x="290607" y="307699"/>
                </a:lnTo>
                <a:lnTo>
                  <a:pt x="271838" y="316011"/>
                </a:lnTo>
                <a:lnTo>
                  <a:pt x="276005" y="329382"/>
                </a:lnTo>
                <a:lnTo>
                  <a:pt x="320932" y="308306"/>
                </a:lnTo>
                <a:lnTo>
                  <a:pt x="353966" y="271821"/>
                </a:lnTo>
                <a:lnTo>
                  <a:pt x="374281" y="222966"/>
                </a:lnTo>
                <a:lnTo>
                  <a:pt x="381053" y="164777"/>
                </a:lnTo>
                <a:lnTo>
                  <a:pt x="379355" y="134581"/>
                </a:lnTo>
                <a:lnTo>
                  <a:pt x="365768" y="81059"/>
                </a:lnTo>
                <a:lnTo>
                  <a:pt x="338822" y="37488"/>
                </a:lnTo>
                <a:lnTo>
                  <a:pt x="299885" y="8621"/>
                </a:lnTo>
                <a:lnTo>
                  <a:pt x="276005" y="0"/>
                </a:lnTo>
                <a:close/>
              </a:path>
              <a:path w="381634" h="329564">
                <a:moveTo>
                  <a:pt x="105048" y="0"/>
                </a:moveTo>
                <a:lnTo>
                  <a:pt x="60228" y="21117"/>
                </a:lnTo>
                <a:lnTo>
                  <a:pt x="27172" y="57732"/>
                </a:lnTo>
                <a:lnTo>
                  <a:pt x="6793" y="106676"/>
                </a:lnTo>
                <a:lnTo>
                  <a:pt x="0" y="164777"/>
                </a:lnTo>
                <a:lnTo>
                  <a:pt x="1692" y="195038"/>
                </a:lnTo>
                <a:lnTo>
                  <a:pt x="15236" y="248560"/>
                </a:lnTo>
                <a:lnTo>
                  <a:pt x="42116" y="291990"/>
                </a:lnTo>
                <a:lnTo>
                  <a:pt x="81097" y="320770"/>
                </a:lnTo>
                <a:lnTo>
                  <a:pt x="105048" y="329382"/>
                </a:lnTo>
                <a:lnTo>
                  <a:pt x="109214" y="316011"/>
                </a:lnTo>
                <a:lnTo>
                  <a:pt x="90446" y="307699"/>
                </a:lnTo>
                <a:lnTo>
                  <a:pt x="74249" y="296130"/>
                </a:lnTo>
                <a:lnTo>
                  <a:pt x="49571" y="263227"/>
                </a:lnTo>
                <a:lnTo>
                  <a:pt x="34921" y="218473"/>
                </a:lnTo>
                <a:lnTo>
                  <a:pt x="30038" y="163041"/>
                </a:lnTo>
                <a:lnTo>
                  <a:pt x="31258" y="134940"/>
                </a:lnTo>
                <a:lnTo>
                  <a:pt x="41025" y="86192"/>
                </a:lnTo>
                <a:lnTo>
                  <a:pt x="60657" y="47732"/>
                </a:lnTo>
                <a:lnTo>
                  <a:pt x="90739" y="21644"/>
                </a:lnTo>
                <a:lnTo>
                  <a:pt x="109735" y="13369"/>
                </a:lnTo>
                <a:lnTo>
                  <a:pt x="105048" y="0"/>
                </a:lnTo>
                <a:close/>
              </a:path>
            </a:pathLst>
          </a:custGeom>
          <a:solidFill>
            <a:srgbClr val="000000"/>
          </a:solidFill>
        </p:spPr>
        <p:txBody>
          <a:bodyPr wrap="square" lIns="0" tIns="0" rIns="0" bIns="0" rtlCol="0"/>
          <a:lstStyle/>
          <a:p>
            <a:endParaRPr/>
          </a:p>
        </p:txBody>
      </p:sp>
      <p:sp>
        <p:nvSpPr>
          <p:cNvPr id="4" name="object 4"/>
          <p:cNvSpPr/>
          <p:nvPr/>
        </p:nvSpPr>
        <p:spPr>
          <a:xfrm>
            <a:off x="8596641" y="2751254"/>
            <a:ext cx="381635" cy="329565"/>
          </a:xfrm>
          <a:custGeom>
            <a:avLst/>
            <a:gdLst/>
            <a:ahLst/>
            <a:cxnLst/>
            <a:rect l="l" t="t" r="r" b="b"/>
            <a:pathLst>
              <a:path w="381634" h="329564">
                <a:moveTo>
                  <a:pt x="276005" y="0"/>
                </a:moveTo>
                <a:lnTo>
                  <a:pt x="271317" y="13370"/>
                </a:lnTo>
                <a:lnTo>
                  <a:pt x="290384" y="21644"/>
                </a:lnTo>
                <a:lnTo>
                  <a:pt x="306781" y="33099"/>
                </a:lnTo>
                <a:lnTo>
                  <a:pt x="331567" y="65547"/>
                </a:lnTo>
                <a:lnTo>
                  <a:pt x="346153" y="109324"/>
                </a:lnTo>
                <a:lnTo>
                  <a:pt x="351015" y="163041"/>
                </a:lnTo>
                <a:lnTo>
                  <a:pt x="349794" y="192092"/>
                </a:lnTo>
                <a:lnTo>
                  <a:pt x="340027" y="242185"/>
                </a:lnTo>
                <a:lnTo>
                  <a:pt x="320428" y="281307"/>
                </a:lnTo>
                <a:lnTo>
                  <a:pt x="290607" y="307699"/>
                </a:lnTo>
                <a:lnTo>
                  <a:pt x="271838" y="316011"/>
                </a:lnTo>
                <a:lnTo>
                  <a:pt x="276005" y="329382"/>
                </a:lnTo>
                <a:lnTo>
                  <a:pt x="320932" y="308306"/>
                </a:lnTo>
                <a:lnTo>
                  <a:pt x="353966" y="271821"/>
                </a:lnTo>
                <a:lnTo>
                  <a:pt x="374281" y="222966"/>
                </a:lnTo>
                <a:lnTo>
                  <a:pt x="381053" y="164777"/>
                </a:lnTo>
                <a:lnTo>
                  <a:pt x="379355" y="134581"/>
                </a:lnTo>
                <a:lnTo>
                  <a:pt x="365768" y="81059"/>
                </a:lnTo>
                <a:lnTo>
                  <a:pt x="338822" y="37488"/>
                </a:lnTo>
                <a:lnTo>
                  <a:pt x="299885" y="8621"/>
                </a:lnTo>
                <a:lnTo>
                  <a:pt x="276005" y="0"/>
                </a:lnTo>
                <a:close/>
              </a:path>
              <a:path w="381634" h="329564">
                <a:moveTo>
                  <a:pt x="105048" y="0"/>
                </a:moveTo>
                <a:lnTo>
                  <a:pt x="60228" y="21117"/>
                </a:lnTo>
                <a:lnTo>
                  <a:pt x="27172" y="57732"/>
                </a:lnTo>
                <a:lnTo>
                  <a:pt x="6793" y="106676"/>
                </a:lnTo>
                <a:lnTo>
                  <a:pt x="0" y="164777"/>
                </a:lnTo>
                <a:lnTo>
                  <a:pt x="1692" y="195038"/>
                </a:lnTo>
                <a:lnTo>
                  <a:pt x="15236" y="248560"/>
                </a:lnTo>
                <a:lnTo>
                  <a:pt x="42116" y="291990"/>
                </a:lnTo>
                <a:lnTo>
                  <a:pt x="81097" y="320770"/>
                </a:lnTo>
                <a:lnTo>
                  <a:pt x="105048" y="329382"/>
                </a:lnTo>
                <a:lnTo>
                  <a:pt x="109214" y="316011"/>
                </a:lnTo>
                <a:lnTo>
                  <a:pt x="90446" y="307699"/>
                </a:lnTo>
                <a:lnTo>
                  <a:pt x="74249" y="296130"/>
                </a:lnTo>
                <a:lnTo>
                  <a:pt x="49571" y="263227"/>
                </a:lnTo>
                <a:lnTo>
                  <a:pt x="34921" y="218473"/>
                </a:lnTo>
                <a:lnTo>
                  <a:pt x="30038" y="163041"/>
                </a:lnTo>
                <a:lnTo>
                  <a:pt x="31258" y="134940"/>
                </a:lnTo>
                <a:lnTo>
                  <a:pt x="41025" y="86193"/>
                </a:lnTo>
                <a:lnTo>
                  <a:pt x="60657" y="47733"/>
                </a:lnTo>
                <a:lnTo>
                  <a:pt x="90739" y="21644"/>
                </a:lnTo>
                <a:lnTo>
                  <a:pt x="109735" y="13370"/>
                </a:lnTo>
                <a:lnTo>
                  <a:pt x="105048" y="0"/>
                </a:lnTo>
                <a:close/>
              </a:path>
            </a:pathLst>
          </a:custGeom>
          <a:solidFill>
            <a:srgbClr val="000000"/>
          </a:solidFill>
        </p:spPr>
        <p:txBody>
          <a:bodyPr wrap="square" lIns="0" tIns="0" rIns="0" bIns="0" rtlCol="0"/>
          <a:lstStyle/>
          <a:p>
            <a:endParaRPr/>
          </a:p>
        </p:txBody>
      </p:sp>
      <p:sp>
        <p:nvSpPr>
          <p:cNvPr id="5" name="object 5"/>
          <p:cNvSpPr/>
          <p:nvPr/>
        </p:nvSpPr>
        <p:spPr>
          <a:xfrm>
            <a:off x="5097918" y="4199054"/>
            <a:ext cx="381635" cy="329565"/>
          </a:xfrm>
          <a:custGeom>
            <a:avLst/>
            <a:gdLst/>
            <a:ahLst/>
            <a:cxnLst/>
            <a:rect l="l" t="t" r="r" b="b"/>
            <a:pathLst>
              <a:path w="381635" h="329564">
                <a:moveTo>
                  <a:pt x="276005" y="0"/>
                </a:moveTo>
                <a:lnTo>
                  <a:pt x="271317" y="13369"/>
                </a:lnTo>
                <a:lnTo>
                  <a:pt x="290384" y="21644"/>
                </a:lnTo>
                <a:lnTo>
                  <a:pt x="306781" y="33098"/>
                </a:lnTo>
                <a:lnTo>
                  <a:pt x="331567" y="65545"/>
                </a:lnTo>
                <a:lnTo>
                  <a:pt x="346153" y="109323"/>
                </a:lnTo>
                <a:lnTo>
                  <a:pt x="351015" y="163041"/>
                </a:lnTo>
                <a:lnTo>
                  <a:pt x="349794" y="192092"/>
                </a:lnTo>
                <a:lnTo>
                  <a:pt x="340027" y="242185"/>
                </a:lnTo>
                <a:lnTo>
                  <a:pt x="320428" y="281307"/>
                </a:lnTo>
                <a:lnTo>
                  <a:pt x="290607" y="307699"/>
                </a:lnTo>
                <a:lnTo>
                  <a:pt x="271838" y="316011"/>
                </a:lnTo>
                <a:lnTo>
                  <a:pt x="276005" y="329380"/>
                </a:lnTo>
                <a:lnTo>
                  <a:pt x="320932" y="308306"/>
                </a:lnTo>
                <a:lnTo>
                  <a:pt x="353966" y="271821"/>
                </a:lnTo>
                <a:lnTo>
                  <a:pt x="374281" y="222966"/>
                </a:lnTo>
                <a:lnTo>
                  <a:pt x="381053" y="164777"/>
                </a:lnTo>
                <a:lnTo>
                  <a:pt x="379355" y="134581"/>
                </a:lnTo>
                <a:lnTo>
                  <a:pt x="365768" y="81059"/>
                </a:lnTo>
                <a:lnTo>
                  <a:pt x="338823" y="37488"/>
                </a:lnTo>
                <a:lnTo>
                  <a:pt x="299885" y="8621"/>
                </a:lnTo>
                <a:lnTo>
                  <a:pt x="276005" y="0"/>
                </a:lnTo>
                <a:close/>
              </a:path>
              <a:path w="381635" h="329564">
                <a:moveTo>
                  <a:pt x="105048" y="0"/>
                </a:moveTo>
                <a:lnTo>
                  <a:pt x="60228" y="21117"/>
                </a:lnTo>
                <a:lnTo>
                  <a:pt x="27174" y="57732"/>
                </a:lnTo>
                <a:lnTo>
                  <a:pt x="6793" y="106675"/>
                </a:lnTo>
                <a:lnTo>
                  <a:pt x="0" y="164777"/>
                </a:lnTo>
                <a:lnTo>
                  <a:pt x="1693" y="195038"/>
                </a:lnTo>
                <a:lnTo>
                  <a:pt x="15236" y="248560"/>
                </a:lnTo>
                <a:lnTo>
                  <a:pt x="42116" y="291990"/>
                </a:lnTo>
                <a:lnTo>
                  <a:pt x="81097" y="320769"/>
                </a:lnTo>
                <a:lnTo>
                  <a:pt x="105048" y="329380"/>
                </a:lnTo>
                <a:lnTo>
                  <a:pt x="109214" y="316011"/>
                </a:lnTo>
                <a:lnTo>
                  <a:pt x="90446" y="307699"/>
                </a:lnTo>
                <a:lnTo>
                  <a:pt x="74249" y="296130"/>
                </a:lnTo>
                <a:lnTo>
                  <a:pt x="49571" y="263227"/>
                </a:lnTo>
                <a:lnTo>
                  <a:pt x="34921" y="218473"/>
                </a:lnTo>
                <a:lnTo>
                  <a:pt x="30038" y="163041"/>
                </a:lnTo>
                <a:lnTo>
                  <a:pt x="31258" y="134940"/>
                </a:lnTo>
                <a:lnTo>
                  <a:pt x="41025" y="86192"/>
                </a:lnTo>
                <a:lnTo>
                  <a:pt x="60657" y="47732"/>
                </a:lnTo>
                <a:lnTo>
                  <a:pt x="90739" y="21644"/>
                </a:lnTo>
                <a:lnTo>
                  <a:pt x="109735" y="13369"/>
                </a:lnTo>
                <a:lnTo>
                  <a:pt x="105048" y="0"/>
                </a:lnTo>
                <a:close/>
              </a:path>
            </a:pathLst>
          </a:custGeom>
          <a:solidFill>
            <a:srgbClr val="000000"/>
          </a:solidFill>
        </p:spPr>
        <p:txBody>
          <a:bodyPr wrap="square" lIns="0" tIns="0" rIns="0" bIns="0" rtlCol="0"/>
          <a:lstStyle/>
          <a:p>
            <a:endParaRPr/>
          </a:p>
        </p:txBody>
      </p:sp>
      <p:sp>
        <p:nvSpPr>
          <p:cNvPr id="6" name="object 6"/>
          <p:cNvSpPr/>
          <p:nvPr/>
        </p:nvSpPr>
        <p:spPr>
          <a:xfrm>
            <a:off x="6231202" y="4199054"/>
            <a:ext cx="381635" cy="329565"/>
          </a:xfrm>
          <a:custGeom>
            <a:avLst/>
            <a:gdLst/>
            <a:ahLst/>
            <a:cxnLst/>
            <a:rect l="l" t="t" r="r" b="b"/>
            <a:pathLst>
              <a:path w="381634" h="329564">
                <a:moveTo>
                  <a:pt x="276005" y="0"/>
                </a:moveTo>
                <a:lnTo>
                  <a:pt x="271317" y="13369"/>
                </a:lnTo>
                <a:lnTo>
                  <a:pt x="290384" y="21644"/>
                </a:lnTo>
                <a:lnTo>
                  <a:pt x="306781" y="33098"/>
                </a:lnTo>
                <a:lnTo>
                  <a:pt x="331567" y="65545"/>
                </a:lnTo>
                <a:lnTo>
                  <a:pt x="346153" y="109323"/>
                </a:lnTo>
                <a:lnTo>
                  <a:pt x="351015" y="163041"/>
                </a:lnTo>
                <a:lnTo>
                  <a:pt x="349794" y="192092"/>
                </a:lnTo>
                <a:lnTo>
                  <a:pt x="340027" y="242185"/>
                </a:lnTo>
                <a:lnTo>
                  <a:pt x="320428" y="281307"/>
                </a:lnTo>
                <a:lnTo>
                  <a:pt x="290607" y="307699"/>
                </a:lnTo>
                <a:lnTo>
                  <a:pt x="271838" y="316011"/>
                </a:lnTo>
                <a:lnTo>
                  <a:pt x="276005" y="329380"/>
                </a:lnTo>
                <a:lnTo>
                  <a:pt x="320932" y="308306"/>
                </a:lnTo>
                <a:lnTo>
                  <a:pt x="353966" y="271821"/>
                </a:lnTo>
                <a:lnTo>
                  <a:pt x="374281" y="222966"/>
                </a:lnTo>
                <a:lnTo>
                  <a:pt x="381053" y="164777"/>
                </a:lnTo>
                <a:lnTo>
                  <a:pt x="379355" y="134581"/>
                </a:lnTo>
                <a:lnTo>
                  <a:pt x="365768" y="81059"/>
                </a:lnTo>
                <a:lnTo>
                  <a:pt x="338822" y="37488"/>
                </a:lnTo>
                <a:lnTo>
                  <a:pt x="299885" y="8621"/>
                </a:lnTo>
                <a:lnTo>
                  <a:pt x="276005" y="0"/>
                </a:lnTo>
                <a:close/>
              </a:path>
              <a:path w="381634" h="329564">
                <a:moveTo>
                  <a:pt x="105048" y="0"/>
                </a:moveTo>
                <a:lnTo>
                  <a:pt x="60228" y="21117"/>
                </a:lnTo>
                <a:lnTo>
                  <a:pt x="27172" y="57732"/>
                </a:lnTo>
                <a:lnTo>
                  <a:pt x="6793" y="106675"/>
                </a:lnTo>
                <a:lnTo>
                  <a:pt x="0" y="164777"/>
                </a:lnTo>
                <a:lnTo>
                  <a:pt x="1692" y="195038"/>
                </a:lnTo>
                <a:lnTo>
                  <a:pt x="15236" y="248560"/>
                </a:lnTo>
                <a:lnTo>
                  <a:pt x="42116" y="291990"/>
                </a:lnTo>
                <a:lnTo>
                  <a:pt x="81097" y="320769"/>
                </a:lnTo>
                <a:lnTo>
                  <a:pt x="105048" y="329380"/>
                </a:lnTo>
                <a:lnTo>
                  <a:pt x="109214" y="316011"/>
                </a:lnTo>
                <a:lnTo>
                  <a:pt x="90446" y="307699"/>
                </a:lnTo>
                <a:lnTo>
                  <a:pt x="74249" y="296130"/>
                </a:lnTo>
                <a:lnTo>
                  <a:pt x="49571" y="263227"/>
                </a:lnTo>
                <a:lnTo>
                  <a:pt x="34921" y="218473"/>
                </a:lnTo>
                <a:lnTo>
                  <a:pt x="30038" y="163041"/>
                </a:lnTo>
                <a:lnTo>
                  <a:pt x="31258" y="134940"/>
                </a:lnTo>
                <a:lnTo>
                  <a:pt x="41025" y="86192"/>
                </a:lnTo>
                <a:lnTo>
                  <a:pt x="60657" y="47732"/>
                </a:lnTo>
                <a:lnTo>
                  <a:pt x="90739" y="21644"/>
                </a:lnTo>
                <a:lnTo>
                  <a:pt x="109735" y="13369"/>
                </a:lnTo>
                <a:lnTo>
                  <a:pt x="105048" y="0"/>
                </a:lnTo>
                <a:close/>
              </a:path>
            </a:pathLst>
          </a:custGeom>
          <a:solidFill>
            <a:srgbClr val="000000"/>
          </a:solidFill>
        </p:spPr>
        <p:txBody>
          <a:bodyPr wrap="square" lIns="0" tIns="0" rIns="0" bIns="0" rtlCol="0"/>
          <a:lstStyle/>
          <a:p>
            <a:endParaRPr/>
          </a:p>
        </p:txBody>
      </p:sp>
      <p:sp>
        <p:nvSpPr>
          <p:cNvPr id="7" name="object 7"/>
          <p:cNvSpPr/>
          <p:nvPr/>
        </p:nvSpPr>
        <p:spPr>
          <a:xfrm>
            <a:off x="7316799" y="4199054"/>
            <a:ext cx="381635" cy="329565"/>
          </a:xfrm>
          <a:custGeom>
            <a:avLst/>
            <a:gdLst/>
            <a:ahLst/>
            <a:cxnLst/>
            <a:rect l="l" t="t" r="r" b="b"/>
            <a:pathLst>
              <a:path w="381634" h="329564">
                <a:moveTo>
                  <a:pt x="276005" y="0"/>
                </a:moveTo>
                <a:lnTo>
                  <a:pt x="271317" y="13369"/>
                </a:lnTo>
                <a:lnTo>
                  <a:pt x="290384" y="21644"/>
                </a:lnTo>
                <a:lnTo>
                  <a:pt x="306781" y="33098"/>
                </a:lnTo>
                <a:lnTo>
                  <a:pt x="331567" y="65545"/>
                </a:lnTo>
                <a:lnTo>
                  <a:pt x="346152" y="109323"/>
                </a:lnTo>
                <a:lnTo>
                  <a:pt x="351014" y="163041"/>
                </a:lnTo>
                <a:lnTo>
                  <a:pt x="349793" y="192092"/>
                </a:lnTo>
                <a:lnTo>
                  <a:pt x="340027" y="242185"/>
                </a:lnTo>
                <a:lnTo>
                  <a:pt x="320428" y="281307"/>
                </a:lnTo>
                <a:lnTo>
                  <a:pt x="290606" y="307699"/>
                </a:lnTo>
                <a:lnTo>
                  <a:pt x="271838" y="316011"/>
                </a:lnTo>
                <a:lnTo>
                  <a:pt x="276005" y="329380"/>
                </a:lnTo>
                <a:lnTo>
                  <a:pt x="320932" y="308306"/>
                </a:lnTo>
                <a:lnTo>
                  <a:pt x="353966" y="271821"/>
                </a:lnTo>
                <a:lnTo>
                  <a:pt x="374281" y="222966"/>
                </a:lnTo>
                <a:lnTo>
                  <a:pt x="381053" y="164777"/>
                </a:lnTo>
                <a:lnTo>
                  <a:pt x="379355" y="134581"/>
                </a:lnTo>
                <a:lnTo>
                  <a:pt x="365768" y="81059"/>
                </a:lnTo>
                <a:lnTo>
                  <a:pt x="338822" y="37488"/>
                </a:lnTo>
                <a:lnTo>
                  <a:pt x="299885" y="8621"/>
                </a:lnTo>
                <a:lnTo>
                  <a:pt x="276005" y="0"/>
                </a:lnTo>
                <a:close/>
              </a:path>
              <a:path w="381634" h="329564">
                <a:moveTo>
                  <a:pt x="105048" y="0"/>
                </a:moveTo>
                <a:lnTo>
                  <a:pt x="60228" y="21117"/>
                </a:lnTo>
                <a:lnTo>
                  <a:pt x="27172" y="57732"/>
                </a:lnTo>
                <a:lnTo>
                  <a:pt x="6793" y="106675"/>
                </a:lnTo>
                <a:lnTo>
                  <a:pt x="0" y="164777"/>
                </a:lnTo>
                <a:lnTo>
                  <a:pt x="1692" y="195038"/>
                </a:lnTo>
                <a:lnTo>
                  <a:pt x="15236" y="248560"/>
                </a:lnTo>
                <a:lnTo>
                  <a:pt x="42116" y="291990"/>
                </a:lnTo>
                <a:lnTo>
                  <a:pt x="81097" y="320769"/>
                </a:lnTo>
                <a:lnTo>
                  <a:pt x="105048" y="329380"/>
                </a:lnTo>
                <a:lnTo>
                  <a:pt x="109214" y="316011"/>
                </a:lnTo>
                <a:lnTo>
                  <a:pt x="90446" y="307699"/>
                </a:lnTo>
                <a:lnTo>
                  <a:pt x="74249" y="296130"/>
                </a:lnTo>
                <a:lnTo>
                  <a:pt x="49571" y="263227"/>
                </a:lnTo>
                <a:lnTo>
                  <a:pt x="34921" y="218473"/>
                </a:lnTo>
                <a:lnTo>
                  <a:pt x="30038" y="163041"/>
                </a:lnTo>
                <a:lnTo>
                  <a:pt x="31258" y="134940"/>
                </a:lnTo>
                <a:lnTo>
                  <a:pt x="41025" y="86192"/>
                </a:lnTo>
                <a:lnTo>
                  <a:pt x="60657" y="47732"/>
                </a:lnTo>
                <a:lnTo>
                  <a:pt x="90739" y="21644"/>
                </a:lnTo>
                <a:lnTo>
                  <a:pt x="109735" y="13369"/>
                </a:lnTo>
                <a:lnTo>
                  <a:pt x="105048" y="0"/>
                </a:lnTo>
                <a:close/>
              </a:path>
            </a:pathLst>
          </a:custGeom>
          <a:solidFill>
            <a:srgbClr val="000000"/>
          </a:solidFill>
        </p:spPr>
        <p:txBody>
          <a:bodyPr wrap="square" lIns="0" tIns="0" rIns="0" bIns="0" rtlCol="0"/>
          <a:lstStyle/>
          <a:p>
            <a:endParaRPr/>
          </a:p>
        </p:txBody>
      </p:sp>
      <p:sp>
        <p:nvSpPr>
          <p:cNvPr id="8" name="object 8"/>
          <p:cNvSpPr txBox="1"/>
          <p:nvPr/>
        </p:nvSpPr>
        <p:spPr>
          <a:xfrm>
            <a:off x="688340" y="1530604"/>
            <a:ext cx="9998710" cy="3018790"/>
          </a:xfrm>
          <a:prstGeom prst="rect">
            <a:avLst/>
          </a:prstGeom>
        </p:spPr>
        <p:txBody>
          <a:bodyPr vert="horz" wrap="square" lIns="0" tIns="104140" rIns="0" bIns="0" rtlCol="0">
            <a:spAutoFit/>
          </a:bodyPr>
          <a:lstStyle/>
          <a:p>
            <a:pPr marL="354965" indent="-342265">
              <a:lnSpc>
                <a:spcPct val="100000"/>
              </a:lnSpc>
              <a:spcBef>
                <a:spcPts val="820"/>
              </a:spcBef>
              <a:buFont typeface="Arial MT"/>
              <a:buChar char="•"/>
              <a:tabLst>
                <a:tab pos="354965" algn="l"/>
                <a:tab pos="7665720" algn="l"/>
              </a:tabLst>
            </a:pPr>
            <a:r>
              <a:rPr sz="2800" spc="-145" dirty="0">
                <a:latin typeface="Verdana"/>
                <a:cs typeface="Verdana"/>
              </a:rPr>
              <a:t>Air</a:t>
            </a:r>
            <a:r>
              <a:rPr sz="2800" spc="-190" dirty="0">
                <a:latin typeface="Verdana"/>
                <a:cs typeface="Verdana"/>
              </a:rPr>
              <a:t> </a:t>
            </a:r>
            <a:r>
              <a:rPr sz="2800" spc="-65" dirty="0">
                <a:latin typeface="Verdana"/>
                <a:cs typeface="Verdana"/>
              </a:rPr>
              <a:t>pollution</a:t>
            </a:r>
            <a:r>
              <a:rPr sz="2800" spc="-180" dirty="0">
                <a:latin typeface="Verdana"/>
                <a:cs typeface="Verdana"/>
              </a:rPr>
              <a:t> </a:t>
            </a:r>
            <a:r>
              <a:rPr sz="2800" dirty="0">
                <a:latin typeface="Verdana"/>
                <a:cs typeface="Verdana"/>
              </a:rPr>
              <a:t>on</a:t>
            </a:r>
            <a:r>
              <a:rPr sz="2800" spc="-180" dirty="0">
                <a:latin typeface="Verdana"/>
                <a:cs typeface="Verdana"/>
              </a:rPr>
              <a:t> </a:t>
            </a:r>
            <a:r>
              <a:rPr sz="2800" spc="215" dirty="0">
                <a:latin typeface="Verdana"/>
                <a:cs typeface="Verdana"/>
              </a:rPr>
              <a:t>a</a:t>
            </a:r>
            <a:r>
              <a:rPr sz="2800" spc="-180" dirty="0">
                <a:latin typeface="Verdana"/>
                <a:cs typeface="Verdana"/>
              </a:rPr>
              <a:t> </a:t>
            </a:r>
            <a:r>
              <a:rPr sz="2800" spc="-50" dirty="0">
                <a:latin typeface="Verdana"/>
                <a:cs typeface="Verdana"/>
              </a:rPr>
              <a:t>particular</a:t>
            </a:r>
            <a:r>
              <a:rPr sz="2800" spc="-190" dirty="0">
                <a:latin typeface="Verdana"/>
                <a:cs typeface="Verdana"/>
              </a:rPr>
              <a:t> </a:t>
            </a:r>
            <a:r>
              <a:rPr sz="2800" spc="-25" dirty="0">
                <a:latin typeface="Verdana"/>
                <a:cs typeface="Verdana"/>
              </a:rPr>
              <a:t>road,</a:t>
            </a:r>
            <a:r>
              <a:rPr sz="2800" spc="-190" dirty="0">
                <a:latin typeface="Verdana"/>
                <a:cs typeface="Verdana"/>
              </a:rPr>
              <a:t> </a:t>
            </a:r>
            <a:r>
              <a:rPr sz="2800" spc="-10" dirty="0">
                <a:latin typeface="Cambria Math"/>
                <a:cs typeface="Cambria Math"/>
              </a:rPr>
              <a:t>pollution</a:t>
            </a:r>
            <a:r>
              <a:rPr sz="2800" dirty="0">
                <a:latin typeface="Cambria Math"/>
                <a:cs typeface="Cambria Math"/>
              </a:rPr>
              <a:t>	</a:t>
            </a:r>
            <a:r>
              <a:rPr sz="2800" spc="-50" dirty="0">
                <a:latin typeface="Cambria Math"/>
                <a:cs typeface="Cambria Math"/>
              </a:rPr>
              <a:t>𝑡</a:t>
            </a:r>
            <a:endParaRPr sz="2800">
              <a:latin typeface="Cambria Math"/>
              <a:cs typeface="Cambria Math"/>
            </a:endParaRPr>
          </a:p>
          <a:p>
            <a:pPr marL="354965" indent="-342265">
              <a:lnSpc>
                <a:spcPct val="100000"/>
              </a:lnSpc>
              <a:spcBef>
                <a:spcPts val="720"/>
              </a:spcBef>
              <a:buFont typeface="Arial MT"/>
              <a:buChar char="•"/>
              <a:tabLst>
                <a:tab pos="354965" algn="l"/>
              </a:tabLst>
            </a:pPr>
            <a:r>
              <a:rPr sz="2800" spc="-135" dirty="0">
                <a:latin typeface="Verdana"/>
                <a:cs typeface="Verdana"/>
              </a:rPr>
              <a:t>There</a:t>
            </a:r>
            <a:r>
              <a:rPr sz="2800" spc="-150" dirty="0">
                <a:latin typeface="Verdana"/>
                <a:cs typeface="Verdana"/>
              </a:rPr>
              <a:t> </a:t>
            </a:r>
            <a:r>
              <a:rPr sz="2800" spc="-295" dirty="0">
                <a:latin typeface="Verdana"/>
                <a:cs typeface="Verdana"/>
              </a:rPr>
              <a:t>is</a:t>
            </a:r>
            <a:r>
              <a:rPr sz="2800" spc="-150" dirty="0">
                <a:latin typeface="Verdana"/>
                <a:cs typeface="Verdana"/>
              </a:rPr>
              <a:t> </a:t>
            </a:r>
            <a:r>
              <a:rPr sz="2800" spc="-65" dirty="0">
                <a:latin typeface="Verdana"/>
                <a:cs typeface="Verdana"/>
              </a:rPr>
              <a:t>some</a:t>
            </a:r>
            <a:r>
              <a:rPr sz="2800" spc="-150" dirty="0">
                <a:latin typeface="Verdana"/>
                <a:cs typeface="Verdana"/>
              </a:rPr>
              <a:t> </a:t>
            </a:r>
            <a:r>
              <a:rPr sz="2800" dirty="0">
                <a:latin typeface="Verdana"/>
                <a:cs typeface="Verdana"/>
              </a:rPr>
              <a:t>background</a:t>
            </a:r>
            <a:r>
              <a:rPr sz="2800" spc="-160" dirty="0">
                <a:latin typeface="Verdana"/>
                <a:cs typeface="Verdana"/>
              </a:rPr>
              <a:t> </a:t>
            </a:r>
            <a:r>
              <a:rPr sz="2800" spc="-45" dirty="0">
                <a:latin typeface="Verdana"/>
                <a:cs typeface="Verdana"/>
              </a:rPr>
              <a:t>level</a:t>
            </a:r>
            <a:r>
              <a:rPr sz="2800" spc="-155" dirty="0">
                <a:latin typeface="Verdana"/>
                <a:cs typeface="Verdana"/>
              </a:rPr>
              <a:t> </a:t>
            </a:r>
            <a:r>
              <a:rPr sz="2800" dirty="0">
                <a:latin typeface="Verdana"/>
                <a:cs typeface="Verdana"/>
              </a:rPr>
              <a:t>of</a:t>
            </a:r>
            <a:r>
              <a:rPr sz="2800" spc="-155" dirty="0">
                <a:latin typeface="Verdana"/>
                <a:cs typeface="Verdana"/>
              </a:rPr>
              <a:t> </a:t>
            </a:r>
            <a:r>
              <a:rPr sz="2800" spc="-130" dirty="0">
                <a:latin typeface="Verdana"/>
                <a:cs typeface="Verdana"/>
              </a:rPr>
              <a:t>air</a:t>
            </a:r>
            <a:r>
              <a:rPr sz="2800" spc="-160" dirty="0">
                <a:latin typeface="Verdana"/>
                <a:cs typeface="Verdana"/>
              </a:rPr>
              <a:t> </a:t>
            </a:r>
            <a:r>
              <a:rPr sz="2800" spc="-85" dirty="0">
                <a:latin typeface="Verdana"/>
                <a:cs typeface="Verdana"/>
              </a:rPr>
              <a:t>pollution,</a:t>
            </a:r>
            <a:r>
              <a:rPr sz="2800" spc="-155" dirty="0">
                <a:latin typeface="Verdana"/>
                <a:cs typeface="Verdana"/>
              </a:rPr>
              <a:t> </a:t>
            </a:r>
            <a:r>
              <a:rPr sz="2800" spc="-20" dirty="0">
                <a:latin typeface="Cambria Math"/>
                <a:cs typeface="Cambria Math"/>
              </a:rPr>
              <a:t>𝐵(𝑡)</a:t>
            </a:r>
            <a:endParaRPr sz="2800">
              <a:latin typeface="Cambria Math"/>
              <a:cs typeface="Cambria Math"/>
            </a:endParaRPr>
          </a:p>
          <a:p>
            <a:pPr marL="354965" indent="-342265">
              <a:lnSpc>
                <a:spcPct val="100000"/>
              </a:lnSpc>
              <a:spcBef>
                <a:spcPts val="645"/>
              </a:spcBef>
              <a:buFont typeface="Arial MT"/>
              <a:buChar char="•"/>
              <a:tabLst>
                <a:tab pos="354965" algn="l"/>
                <a:tab pos="8024495" algn="l"/>
              </a:tabLst>
            </a:pPr>
            <a:r>
              <a:rPr sz="2800" spc="-114" dirty="0">
                <a:latin typeface="Verdana"/>
                <a:cs typeface="Verdana"/>
              </a:rPr>
              <a:t>Traffic</a:t>
            </a:r>
            <a:r>
              <a:rPr sz="2800" spc="-185" dirty="0">
                <a:latin typeface="Verdana"/>
                <a:cs typeface="Verdana"/>
              </a:rPr>
              <a:t> </a:t>
            </a:r>
            <a:r>
              <a:rPr sz="2800" spc="-125" dirty="0">
                <a:latin typeface="Verdana"/>
                <a:cs typeface="Verdana"/>
              </a:rPr>
              <a:t>from</a:t>
            </a:r>
            <a:r>
              <a:rPr sz="2800" spc="-190" dirty="0">
                <a:latin typeface="Verdana"/>
                <a:cs typeface="Verdana"/>
              </a:rPr>
              <a:t> </a:t>
            </a:r>
            <a:r>
              <a:rPr sz="2800" spc="-45" dirty="0">
                <a:latin typeface="Verdana"/>
                <a:cs typeface="Verdana"/>
              </a:rPr>
              <a:t>vehicles</a:t>
            </a:r>
            <a:r>
              <a:rPr sz="2800" spc="-185" dirty="0">
                <a:latin typeface="Verdana"/>
                <a:cs typeface="Verdana"/>
              </a:rPr>
              <a:t> </a:t>
            </a:r>
            <a:r>
              <a:rPr sz="2800" spc="155" dirty="0">
                <a:latin typeface="Verdana"/>
                <a:cs typeface="Verdana"/>
              </a:rPr>
              <a:t>can</a:t>
            </a:r>
            <a:r>
              <a:rPr sz="2800" spc="-175" dirty="0">
                <a:latin typeface="Verdana"/>
                <a:cs typeface="Verdana"/>
              </a:rPr>
              <a:t> </a:t>
            </a:r>
            <a:r>
              <a:rPr sz="2800" spc="170" dirty="0">
                <a:latin typeface="Verdana"/>
                <a:cs typeface="Verdana"/>
              </a:rPr>
              <a:t>add</a:t>
            </a:r>
            <a:r>
              <a:rPr sz="2800" spc="-195" dirty="0">
                <a:latin typeface="Verdana"/>
                <a:cs typeface="Verdana"/>
              </a:rPr>
              <a:t> </a:t>
            </a:r>
            <a:r>
              <a:rPr sz="2800" spc="-130" dirty="0">
                <a:latin typeface="Verdana"/>
                <a:cs typeface="Verdana"/>
              </a:rPr>
              <a:t>air</a:t>
            </a:r>
            <a:r>
              <a:rPr sz="2800" spc="-190" dirty="0">
                <a:latin typeface="Verdana"/>
                <a:cs typeface="Verdana"/>
              </a:rPr>
              <a:t> </a:t>
            </a:r>
            <a:r>
              <a:rPr sz="2800" spc="-85" dirty="0">
                <a:latin typeface="Verdana"/>
                <a:cs typeface="Verdana"/>
              </a:rPr>
              <a:t>pollution,</a:t>
            </a:r>
            <a:r>
              <a:rPr sz="2800" spc="-190" dirty="0">
                <a:latin typeface="Verdana"/>
                <a:cs typeface="Verdana"/>
              </a:rPr>
              <a:t> </a:t>
            </a:r>
            <a:r>
              <a:rPr sz="2800" spc="-50" dirty="0">
                <a:latin typeface="Cambria Math"/>
                <a:cs typeface="Cambria Math"/>
              </a:rPr>
              <a:t>𝑇</a:t>
            </a:r>
            <a:r>
              <a:rPr sz="2800" dirty="0">
                <a:latin typeface="Cambria Math"/>
                <a:cs typeface="Cambria Math"/>
              </a:rPr>
              <a:t>	</a:t>
            </a:r>
            <a:r>
              <a:rPr sz="2800" spc="-50" dirty="0">
                <a:latin typeface="Cambria Math"/>
                <a:cs typeface="Cambria Math"/>
              </a:rPr>
              <a:t>𝑡</a:t>
            </a:r>
            <a:endParaRPr sz="2800">
              <a:latin typeface="Cambria Math"/>
              <a:cs typeface="Cambria Math"/>
            </a:endParaRPr>
          </a:p>
          <a:p>
            <a:pPr marL="355600" marR="5080" indent="-342900">
              <a:lnSpc>
                <a:spcPct val="100699"/>
              </a:lnSpc>
              <a:spcBef>
                <a:spcPts val="625"/>
              </a:spcBef>
              <a:buFont typeface="Arial MT"/>
              <a:buChar char="•"/>
              <a:tabLst>
                <a:tab pos="355600" algn="l"/>
              </a:tabLst>
            </a:pPr>
            <a:r>
              <a:rPr sz="2800" spc="-114" dirty="0">
                <a:latin typeface="Verdana"/>
                <a:cs typeface="Verdana"/>
              </a:rPr>
              <a:t>Traffic</a:t>
            </a:r>
            <a:r>
              <a:rPr sz="2800" spc="-170" dirty="0">
                <a:latin typeface="Verdana"/>
                <a:cs typeface="Verdana"/>
              </a:rPr>
              <a:t> </a:t>
            </a:r>
            <a:r>
              <a:rPr sz="2800" spc="-295" dirty="0">
                <a:latin typeface="Verdana"/>
                <a:cs typeface="Verdana"/>
              </a:rPr>
              <a:t>is</a:t>
            </a:r>
            <a:r>
              <a:rPr sz="2800" spc="-170" dirty="0">
                <a:latin typeface="Verdana"/>
                <a:cs typeface="Verdana"/>
              </a:rPr>
              <a:t> </a:t>
            </a:r>
            <a:r>
              <a:rPr sz="2800" spc="-125" dirty="0">
                <a:latin typeface="Verdana"/>
                <a:cs typeface="Verdana"/>
              </a:rPr>
              <a:t>busier</a:t>
            </a:r>
            <a:r>
              <a:rPr sz="2800" spc="-175" dirty="0">
                <a:latin typeface="Verdana"/>
                <a:cs typeface="Verdana"/>
              </a:rPr>
              <a:t> </a:t>
            </a:r>
            <a:r>
              <a:rPr sz="2800" spc="-80" dirty="0">
                <a:latin typeface="Verdana"/>
                <a:cs typeface="Verdana"/>
              </a:rPr>
              <a:t>during</a:t>
            </a:r>
            <a:r>
              <a:rPr sz="2800" spc="-170" dirty="0">
                <a:latin typeface="Verdana"/>
                <a:cs typeface="Verdana"/>
              </a:rPr>
              <a:t> </a:t>
            </a:r>
            <a:r>
              <a:rPr sz="2800" spc="65" dirty="0">
                <a:latin typeface="Verdana"/>
                <a:cs typeface="Verdana"/>
              </a:rPr>
              <a:t>peak</a:t>
            </a:r>
            <a:r>
              <a:rPr sz="2800" spc="-175" dirty="0">
                <a:latin typeface="Verdana"/>
                <a:cs typeface="Verdana"/>
              </a:rPr>
              <a:t> hours,</a:t>
            </a:r>
            <a:r>
              <a:rPr sz="2800" spc="-170" dirty="0">
                <a:latin typeface="Verdana"/>
                <a:cs typeface="Verdana"/>
              </a:rPr>
              <a:t> </a:t>
            </a:r>
            <a:r>
              <a:rPr sz="2800" dirty="0">
                <a:latin typeface="Verdana"/>
                <a:cs typeface="Verdana"/>
              </a:rPr>
              <a:t>hence,</a:t>
            </a:r>
            <a:r>
              <a:rPr sz="2800" spc="-170" dirty="0">
                <a:latin typeface="Verdana"/>
                <a:cs typeface="Verdana"/>
              </a:rPr>
              <a:t> </a:t>
            </a:r>
            <a:r>
              <a:rPr sz="2800" spc="-65" dirty="0">
                <a:latin typeface="Verdana"/>
                <a:cs typeface="Verdana"/>
              </a:rPr>
              <a:t>there</a:t>
            </a:r>
            <a:r>
              <a:rPr sz="2800" spc="-165" dirty="0">
                <a:latin typeface="Verdana"/>
                <a:cs typeface="Verdana"/>
              </a:rPr>
              <a:t> </a:t>
            </a:r>
            <a:r>
              <a:rPr sz="2800" spc="-295" dirty="0">
                <a:latin typeface="Verdana"/>
                <a:cs typeface="Verdana"/>
              </a:rPr>
              <a:t>is</a:t>
            </a:r>
            <a:r>
              <a:rPr sz="2800" spc="-170" dirty="0">
                <a:latin typeface="Verdana"/>
                <a:cs typeface="Verdana"/>
              </a:rPr>
              <a:t> </a:t>
            </a:r>
            <a:r>
              <a:rPr sz="2800" spc="215" dirty="0">
                <a:latin typeface="Verdana"/>
                <a:cs typeface="Verdana"/>
              </a:rPr>
              <a:t>a</a:t>
            </a:r>
            <a:r>
              <a:rPr sz="2800" spc="-170" dirty="0">
                <a:latin typeface="Verdana"/>
                <a:cs typeface="Verdana"/>
              </a:rPr>
              <a:t> </a:t>
            </a:r>
            <a:r>
              <a:rPr sz="2800" spc="-10" dirty="0">
                <a:latin typeface="Verdana"/>
                <a:cs typeface="Verdana"/>
              </a:rPr>
              <a:t>daily seasonality</a:t>
            </a:r>
            <a:endParaRPr sz="2800">
              <a:latin typeface="Verdana"/>
              <a:cs typeface="Verdana"/>
            </a:endParaRPr>
          </a:p>
          <a:p>
            <a:pPr marL="354965" indent="-342265">
              <a:lnSpc>
                <a:spcPct val="100000"/>
              </a:lnSpc>
              <a:spcBef>
                <a:spcPts val="650"/>
              </a:spcBef>
              <a:buFont typeface="Arial MT"/>
              <a:buChar char="•"/>
              <a:tabLst>
                <a:tab pos="354965" algn="l"/>
                <a:tab pos="4525645" algn="l"/>
                <a:tab pos="4920615" algn="l"/>
                <a:tab pos="5659120" algn="l"/>
                <a:tab pos="6033770" algn="l"/>
                <a:tab pos="6744334" algn="l"/>
              </a:tabLst>
            </a:pPr>
            <a:r>
              <a:rPr sz="2800" spc="-204" dirty="0">
                <a:latin typeface="Verdana"/>
                <a:cs typeface="Verdana"/>
              </a:rPr>
              <a:t>So</a:t>
            </a:r>
            <a:r>
              <a:rPr sz="2800" spc="-210" dirty="0">
                <a:latin typeface="Verdana"/>
                <a:cs typeface="Verdana"/>
              </a:rPr>
              <a:t> </a:t>
            </a:r>
            <a:r>
              <a:rPr sz="2800" spc="80" dirty="0">
                <a:latin typeface="Verdana"/>
                <a:cs typeface="Verdana"/>
              </a:rPr>
              <a:t>we</a:t>
            </a:r>
            <a:r>
              <a:rPr sz="2800" spc="-250" dirty="0">
                <a:latin typeface="Verdana"/>
                <a:cs typeface="Verdana"/>
              </a:rPr>
              <a:t> </a:t>
            </a:r>
            <a:r>
              <a:rPr sz="2800" dirty="0">
                <a:latin typeface="Verdana"/>
                <a:cs typeface="Verdana"/>
              </a:rPr>
              <a:t>expect:</a:t>
            </a:r>
            <a:r>
              <a:rPr sz="2800" spc="270" dirty="0">
                <a:latin typeface="Verdana"/>
                <a:cs typeface="Verdana"/>
              </a:rPr>
              <a:t> </a:t>
            </a:r>
            <a:r>
              <a:rPr sz="2800" spc="-10" dirty="0">
                <a:latin typeface="Cambria Math"/>
                <a:cs typeface="Cambria Math"/>
              </a:rPr>
              <a:t>pollution</a:t>
            </a:r>
            <a:r>
              <a:rPr sz="2800" dirty="0">
                <a:latin typeface="Cambria Math"/>
                <a:cs typeface="Cambria Math"/>
              </a:rPr>
              <a:t>	</a:t>
            </a:r>
            <a:r>
              <a:rPr sz="2800" spc="-50" dirty="0">
                <a:latin typeface="Cambria Math"/>
                <a:cs typeface="Cambria Math"/>
              </a:rPr>
              <a:t>𝑡</a:t>
            </a:r>
            <a:r>
              <a:rPr sz="2800" dirty="0">
                <a:latin typeface="Cambria Math"/>
                <a:cs typeface="Cambria Math"/>
              </a:rPr>
              <a:t>	∝</a:t>
            </a:r>
            <a:r>
              <a:rPr sz="2800" spc="155" dirty="0">
                <a:latin typeface="Cambria Math"/>
                <a:cs typeface="Cambria Math"/>
              </a:rPr>
              <a:t> </a:t>
            </a:r>
            <a:r>
              <a:rPr sz="2800" spc="-50" dirty="0">
                <a:latin typeface="Cambria Math"/>
                <a:cs typeface="Cambria Math"/>
              </a:rPr>
              <a:t>𝐵</a:t>
            </a:r>
            <a:r>
              <a:rPr sz="2800" dirty="0">
                <a:latin typeface="Cambria Math"/>
                <a:cs typeface="Cambria Math"/>
              </a:rPr>
              <a:t>	</a:t>
            </a:r>
            <a:r>
              <a:rPr sz="2800" spc="-50" dirty="0">
                <a:latin typeface="Cambria Math"/>
                <a:cs typeface="Cambria Math"/>
              </a:rPr>
              <a:t>𝑡</a:t>
            </a:r>
            <a:r>
              <a:rPr sz="2800" dirty="0">
                <a:latin typeface="Cambria Math"/>
                <a:cs typeface="Cambria Math"/>
              </a:rPr>
              <a:t>	+ </a:t>
            </a:r>
            <a:r>
              <a:rPr sz="2800" spc="-50" dirty="0">
                <a:latin typeface="Cambria Math"/>
                <a:cs typeface="Cambria Math"/>
              </a:rPr>
              <a:t>𝑇</a:t>
            </a:r>
            <a:r>
              <a:rPr sz="2800" dirty="0">
                <a:latin typeface="Cambria Math"/>
                <a:cs typeface="Cambria Math"/>
              </a:rPr>
              <a:t>	</a:t>
            </a:r>
            <a:r>
              <a:rPr sz="2800" spc="-50" dirty="0">
                <a:latin typeface="Cambria Math"/>
                <a:cs typeface="Cambria Math"/>
              </a:rPr>
              <a:t>𝑡</a:t>
            </a:r>
            <a:endParaRPr sz="2800">
              <a:latin typeface="Cambria Math"/>
              <a:cs typeface="Cambria Math"/>
            </a:endParaRPr>
          </a:p>
        </p:txBody>
      </p:sp>
      <p:pic>
        <p:nvPicPr>
          <p:cNvPr id="9" name="object 9"/>
          <p:cNvPicPr/>
          <p:nvPr/>
        </p:nvPicPr>
        <p:blipFill>
          <a:blip r:embed="rId2" cstate="print"/>
          <a:stretch>
            <a:fillRect/>
          </a:stretch>
        </p:blipFill>
        <p:spPr>
          <a:xfrm>
            <a:off x="5637828" y="4593264"/>
            <a:ext cx="399145" cy="996949"/>
          </a:xfrm>
          <a:prstGeom prst="rect">
            <a:avLst/>
          </a:prstGeom>
        </p:spPr>
      </p:pic>
      <p:sp>
        <p:nvSpPr>
          <p:cNvPr id="10" name="object 10"/>
          <p:cNvSpPr txBox="1"/>
          <p:nvPr/>
        </p:nvSpPr>
        <p:spPr>
          <a:xfrm>
            <a:off x="5024316" y="5696203"/>
            <a:ext cx="1148080" cy="565150"/>
          </a:xfrm>
          <a:prstGeom prst="rect">
            <a:avLst/>
          </a:prstGeom>
        </p:spPr>
        <p:txBody>
          <a:bodyPr vert="horz" wrap="square" lIns="0" tIns="28575" rIns="0" bIns="0" rtlCol="0">
            <a:spAutoFit/>
          </a:bodyPr>
          <a:lstStyle/>
          <a:p>
            <a:pPr marL="12700" marR="5080">
              <a:lnSpc>
                <a:spcPts val="2090"/>
              </a:lnSpc>
              <a:spcBef>
                <a:spcPts val="225"/>
              </a:spcBef>
            </a:pPr>
            <a:r>
              <a:rPr sz="1800" spc="-10" dirty="0">
                <a:latin typeface="Verdana"/>
                <a:cs typeface="Verdana"/>
              </a:rPr>
              <a:t>Long</a:t>
            </a:r>
            <a:r>
              <a:rPr sz="1800" spc="-150" dirty="0">
                <a:latin typeface="Verdana"/>
                <a:cs typeface="Verdana"/>
              </a:rPr>
              <a:t> </a:t>
            </a:r>
            <a:r>
              <a:rPr sz="1800" spc="-85" dirty="0">
                <a:latin typeface="Verdana"/>
                <a:cs typeface="Verdana"/>
              </a:rPr>
              <a:t>term </a:t>
            </a:r>
            <a:r>
              <a:rPr sz="1800" spc="-10" dirty="0">
                <a:latin typeface="Verdana"/>
                <a:cs typeface="Verdana"/>
              </a:rPr>
              <a:t>trend</a:t>
            </a:r>
            <a:endParaRPr sz="1800">
              <a:latin typeface="Verdana"/>
              <a:cs typeface="Verdana"/>
            </a:endParaRPr>
          </a:p>
        </p:txBody>
      </p:sp>
      <p:pic>
        <p:nvPicPr>
          <p:cNvPr id="11" name="object 11"/>
          <p:cNvPicPr/>
          <p:nvPr/>
        </p:nvPicPr>
        <p:blipFill>
          <a:blip r:embed="rId3" cstate="print"/>
          <a:stretch>
            <a:fillRect/>
          </a:stretch>
        </p:blipFill>
        <p:spPr>
          <a:xfrm>
            <a:off x="7548707" y="4607723"/>
            <a:ext cx="575906" cy="1011290"/>
          </a:xfrm>
          <a:prstGeom prst="rect">
            <a:avLst/>
          </a:prstGeom>
        </p:spPr>
      </p:pic>
      <p:sp>
        <p:nvSpPr>
          <p:cNvPr id="12" name="object 12"/>
          <p:cNvSpPr txBox="1"/>
          <p:nvPr/>
        </p:nvSpPr>
        <p:spPr>
          <a:xfrm>
            <a:off x="7803278" y="5702300"/>
            <a:ext cx="1245235" cy="568325"/>
          </a:xfrm>
          <a:prstGeom prst="rect">
            <a:avLst/>
          </a:prstGeom>
        </p:spPr>
        <p:txBody>
          <a:bodyPr vert="horz" wrap="square" lIns="0" tIns="26670" rIns="0" bIns="0" rtlCol="0">
            <a:spAutoFit/>
          </a:bodyPr>
          <a:lstStyle/>
          <a:p>
            <a:pPr marL="12700" marR="5080">
              <a:lnSpc>
                <a:spcPts val="2110"/>
              </a:lnSpc>
              <a:spcBef>
                <a:spcPts val="210"/>
              </a:spcBef>
            </a:pPr>
            <a:r>
              <a:rPr sz="1800" spc="-10" dirty="0">
                <a:latin typeface="Verdana"/>
                <a:cs typeface="Verdana"/>
              </a:rPr>
              <a:t>Daily </a:t>
            </a:r>
            <a:r>
              <a:rPr sz="1800" spc="-55" dirty="0">
                <a:latin typeface="Verdana"/>
                <a:cs typeface="Verdana"/>
              </a:rPr>
              <a:t>seasonality</a:t>
            </a:r>
            <a:endParaRPr sz="1800">
              <a:latin typeface="Verdana"/>
              <a:cs typeface="Verdana"/>
            </a:endParaRPr>
          </a:p>
        </p:txBody>
      </p:sp>
      <p:sp>
        <p:nvSpPr>
          <p:cNvPr id="13" name="object 13"/>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6</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2151380">
              <a:lnSpc>
                <a:spcPct val="100000"/>
              </a:lnSpc>
              <a:spcBef>
                <a:spcPts val="100"/>
              </a:spcBef>
            </a:pPr>
            <a:r>
              <a:rPr spc="-345" dirty="0"/>
              <a:t>Additive</a:t>
            </a:r>
            <a:r>
              <a:rPr spc="-265" dirty="0"/>
              <a:t> </a:t>
            </a:r>
            <a:r>
              <a:rPr spc="-350" dirty="0"/>
              <a:t>decomposition</a:t>
            </a:r>
          </a:p>
        </p:txBody>
      </p:sp>
      <p:pic>
        <p:nvPicPr>
          <p:cNvPr id="3" name="object 3"/>
          <p:cNvPicPr/>
          <p:nvPr/>
        </p:nvPicPr>
        <p:blipFill>
          <a:blip r:embed="rId2" cstate="print"/>
          <a:stretch>
            <a:fillRect/>
          </a:stretch>
        </p:blipFill>
        <p:spPr>
          <a:xfrm>
            <a:off x="838655" y="3245516"/>
            <a:ext cx="4967999" cy="1228214"/>
          </a:xfrm>
          <a:prstGeom prst="rect">
            <a:avLst/>
          </a:prstGeom>
        </p:spPr>
      </p:pic>
      <p:pic>
        <p:nvPicPr>
          <p:cNvPr id="4" name="object 4"/>
          <p:cNvPicPr/>
          <p:nvPr/>
        </p:nvPicPr>
        <p:blipFill>
          <a:blip r:embed="rId3" cstate="print"/>
          <a:stretch>
            <a:fillRect/>
          </a:stretch>
        </p:blipFill>
        <p:spPr>
          <a:xfrm>
            <a:off x="6587628" y="4901864"/>
            <a:ext cx="4967999" cy="1281113"/>
          </a:xfrm>
          <a:prstGeom prst="rect">
            <a:avLst/>
          </a:prstGeom>
        </p:spPr>
      </p:pic>
      <p:pic>
        <p:nvPicPr>
          <p:cNvPr id="5" name="object 5"/>
          <p:cNvPicPr/>
          <p:nvPr/>
        </p:nvPicPr>
        <p:blipFill>
          <a:blip r:embed="rId4" cstate="print"/>
          <a:stretch>
            <a:fillRect/>
          </a:stretch>
        </p:blipFill>
        <p:spPr>
          <a:xfrm>
            <a:off x="6587628" y="3254410"/>
            <a:ext cx="4967999" cy="1240322"/>
          </a:xfrm>
          <a:prstGeom prst="rect">
            <a:avLst/>
          </a:prstGeom>
        </p:spPr>
      </p:pic>
      <p:pic>
        <p:nvPicPr>
          <p:cNvPr id="6" name="object 6"/>
          <p:cNvPicPr/>
          <p:nvPr/>
        </p:nvPicPr>
        <p:blipFill>
          <a:blip r:embed="rId5" cstate="print"/>
          <a:stretch>
            <a:fillRect/>
          </a:stretch>
        </p:blipFill>
        <p:spPr>
          <a:xfrm>
            <a:off x="6587628" y="1591011"/>
            <a:ext cx="4967999" cy="1228214"/>
          </a:xfrm>
          <a:prstGeom prst="rect">
            <a:avLst/>
          </a:prstGeom>
        </p:spPr>
      </p:pic>
      <p:sp>
        <p:nvSpPr>
          <p:cNvPr id="7" name="object 7"/>
          <p:cNvSpPr txBox="1"/>
          <p:nvPr/>
        </p:nvSpPr>
        <p:spPr>
          <a:xfrm>
            <a:off x="1394453" y="1639315"/>
            <a:ext cx="8089265" cy="3340100"/>
          </a:xfrm>
          <a:prstGeom prst="rect">
            <a:avLst/>
          </a:prstGeom>
        </p:spPr>
        <p:txBody>
          <a:bodyPr vert="horz" wrap="square" lIns="0" tIns="15240" rIns="0" bIns="0" rtlCol="0">
            <a:spAutoFit/>
          </a:bodyPr>
          <a:lstStyle/>
          <a:p>
            <a:pPr marL="12700" marR="4388485">
              <a:lnSpc>
                <a:spcPct val="98900"/>
              </a:lnSpc>
              <a:spcBef>
                <a:spcPts val="120"/>
              </a:spcBef>
            </a:pPr>
            <a:r>
              <a:rPr sz="1800" spc="-60" dirty="0">
                <a:latin typeface="Verdana"/>
                <a:cs typeface="Verdana"/>
              </a:rPr>
              <a:t>Note:</a:t>
            </a:r>
            <a:r>
              <a:rPr sz="1800" spc="-125" dirty="0">
                <a:latin typeface="Verdana"/>
                <a:cs typeface="Verdana"/>
              </a:rPr>
              <a:t> </a:t>
            </a:r>
            <a:r>
              <a:rPr sz="1800" spc="-114" dirty="0">
                <a:latin typeface="Verdana"/>
                <a:cs typeface="Verdana"/>
              </a:rPr>
              <a:t>The</a:t>
            </a:r>
            <a:r>
              <a:rPr sz="1800" spc="-120" dirty="0">
                <a:latin typeface="Verdana"/>
                <a:cs typeface="Verdana"/>
              </a:rPr>
              <a:t> </a:t>
            </a:r>
            <a:r>
              <a:rPr sz="1800" dirty="0">
                <a:latin typeface="Verdana"/>
                <a:cs typeface="Verdana"/>
              </a:rPr>
              <a:t>magnitude</a:t>
            </a:r>
            <a:r>
              <a:rPr sz="1800" spc="-120" dirty="0">
                <a:latin typeface="Verdana"/>
                <a:cs typeface="Verdana"/>
              </a:rPr>
              <a:t> </a:t>
            </a:r>
            <a:r>
              <a:rPr sz="1800" dirty="0">
                <a:latin typeface="Verdana"/>
                <a:cs typeface="Verdana"/>
              </a:rPr>
              <a:t>of</a:t>
            </a:r>
            <a:r>
              <a:rPr sz="1800" spc="-130" dirty="0">
                <a:latin typeface="Verdana"/>
                <a:cs typeface="Verdana"/>
              </a:rPr>
              <a:t> </a:t>
            </a:r>
            <a:r>
              <a:rPr sz="1800" spc="-25" dirty="0">
                <a:latin typeface="Verdana"/>
                <a:cs typeface="Verdana"/>
              </a:rPr>
              <a:t>the </a:t>
            </a:r>
            <a:r>
              <a:rPr sz="1800" spc="-30" dirty="0">
                <a:latin typeface="Verdana"/>
                <a:cs typeface="Verdana"/>
              </a:rPr>
              <a:t>seasonal</a:t>
            </a:r>
            <a:r>
              <a:rPr sz="1800" spc="-95" dirty="0">
                <a:latin typeface="Verdana"/>
                <a:cs typeface="Verdana"/>
              </a:rPr>
              <a:t> </a:t>
            </a:r>
            <a:r>
              <a:rPr sz="1800" spc="-50" dirty="0">
                <a:latin typeface="Verdana"/>
                <a:cs typeface="Verdana"/>
              </a:rPr>
              <a:t>fluctuations</a:t>
            </a:r>
            <a:r>
              <a:rPr sz="1800" spc="-90" dirty="0">
                <a:latin typeface="Verdana"/>
                <a:cs typeface="Verdana"/>
              </a:rPr>
              <a:t> </a:t>
            </a:r>
            <a:r>
              <a:rPr sz="1800" b="1" spc="-130" dirty="0">
                <a:latin typeface="Verdana"/>
                <a:cs typeface="Verdana"/>
              </a:rPr>
              <a:t>does</a:t>
            </a:r>
            <a:r>
              <a:rPr sz="1800" b="1" spc="-80" dirty="0">
                <a:latin typeface="Verdana"/>
                <a:cs typeface="Verdana"/>
              </a:rPr>
              <a:t> </a:t>
            </a:r>
            <a:r>
              <a:rPr sz="1800" b="1" spc="-25" dirty="0">
                <a:latin typeface="Verdana"/>
                <a:cs typeface="Verdana"/>
              </a:rPr>
              <a:t>not </a:t>
            </a:r>
            <a:r>
              <a:rPr sz="1800" spc="70" dirty="0">
                <a:latin typeface="Verdana"/>
                <a:cs typeface="Verdana"/>
              </a:rPr>
              <a:t>change</a:t>
            </a:r>
            <a:r>
              <a:rPr sz="1800" spc="-130" dirty="0">
                <a:latin typeface="Verdana"/>
                <a:cs typeface="Verdana"/>
              </a:rPr>
              <a:t> </a:t>
            </a:r>
            <a:r>
              <a:rPr sz="1800" spc="-70" dirty="0">
                <a:latin typeface="Verdana"/>
                <a:cs typeface="Verdana"/>
              </a:rPr>
              <a:t>with</a:t>
            </a:r>
            <a:r>
              <a:rPr sz="1800" spc="-130" dirty="0">
                <a:latin typeface="Verdana"/>
                <a:cs typeface="Verdana"/>
              </a:rPr>
              <a:t> </a:t>
            </a:r>
            <a:r>
              <a:rPr sz="1800" spc="-20" dirty="0">
                <a:latin typeface="Verdana"/>
                <a:cs typeface="Verdana"/>
              </a:rPr>
              <a:t>the</a:t>
            </a:r>
            <a:r>
              <a:rPr sz="1800" spc="-125" dirty="0">
                <a:latin typeface="Verdana"/>
                <a:cs typeface="Verdana"/>
              </a:rPr>
              <a:t> </a:t>
            </a:r>
            <a:r>
              <a:rPr sz="1800" spc="-35" dirty="0">
                <a:latin typeface="Verdana"/>
                <a:cs typeface="Verdana"/>
              </a:rPr>
              <a:t>level</a:t>
            </a:r>
            <a:r>
              <a:rPr sz="1800" spc="-125" dirty="0">
                <a:latin typeface="Verdana"/>
                <a:cs typeface="Verdana"/>
              </a:rPr>
              <a:t> </a:t>
            </a:r>
            <a:r>
              <a:rPr sz="1800" dirty="0">
                <a:latin typeface="Verdana"/>
                <a:cs typeface="Verdana"/>
              </a:rPr>
              <a:t>of</a:t>
            </a:r>
            <a:r>
              <a:rPr sz="1800" spc="-130" dirty="0">
                <a:latin typeface="Verdana"/>
                <a:cs typeface="Verdana"/>
              </a:rPr>
              <a:t> </a:t>
            </a:r>
            <a:r>
              <a:rPr sz="1800" spc="-20" dirty="0">
                <a:latin typeface="Verdana"/>
                <a:cs typeface="Verdana"/>
              </a:rPr>
              <a:t>the</a:t>
            </a:r>
            <a:r>
              <a:rPr sz="1800" spc="-130" dirty="0">
                <a:latin typeface="Verdana"/>
                <a:cs typeface="Verdana"/>
              </a:rPr>
              <a:t> </a:t>
            </a:r>
            <a:r>
              <a:rPr sz="1800" spc="-35" dirty="0">
                <a:latin typeface="Verdana"/>
                <a:cs typeface="Verdana"/>
              </a:rPr>
              <a:t>time </a:t>
            </a:r>
            <a:r>
              <a:rPr sz="1800" spc="-10" dirty="0">
                <a:latin typeface="Verdana"/>
                <a:cs typeface="Verdana"/>
              </a:rPr>
              <a:t>series</a:t>
            </a:r>
            <a:endParaRPr sz="1800">
              <a:latin typeface="Verdana"/>
              <a:cs typeface="Verdana"/>
            </a:endParaRPr>
          </a:p>
          <a:p>
            <a:pPr marL="7755890" algn="ctr">
              <a:lnSpc>
                <a:spcPts val="4710"/>
              </a:lnSpc>
            </a:pPr>
            <a:r>
              <a:rPr sz="4000" spc="-905" dirty="0">
                <a:latin typeface="Verdana"/>
                <a:cs typeface="Verdana"/>
              </a:rPr>
              <a:t>+</a:t>
            </a:r>
            <a:endParaRPr sz="4000">
              <a:latin typeface="Verdana"/>
              <a:cs typeface="Verdana"/>
            </a:endParaRPr>
          </a:p>
          <a:p>
            <a:pPr marL="1729105" algn="ctr">
              <a:lnSpc>
                <a:spcPct val="100000"/>
              </a:lnSpc>
              <a:spcBef>
                <a:spcPts val="1705"/>
              </a:spcBef>
            </a:pPr>
            <a:r>
              <a:rPr sz="4000" spc="-905" dirty="0">
                <a:latin typeface="Verdana"/>
                <a:cs typeface="Verdana"/>
              </a:rPr>
              <a:t>=</a:t>
            </a:r>
            <a:endParaRPr sz="4000">
              <a:latin typeface="Verdana"/>
              <a:cs typeface="Verdana"/>
            </a:endParaRPr>
          </a:p>
          <a:p>
            <a:pPr marL="7722234" algn="ctr">
              <a:lnSpc>
                <a:spcPct val="100000"/>
              </a:lnSpc>
              <a:spcBef>
                <a:spcPts val="1515"/>
              </a:spcBef>
            </a:pPr>
            <a:r>
              <a:rPr sz="4000" spc="-905" dirty="0">
                <a:latin typeface="Verdana"/>
                <a:cs typeface="Verdana"/>
              </a:rPr>
              <a:t>+</a:t>
            </a:r>
            <a:endParaRPr sz="4000">
              <a:latin typeface="Verdana"/>
              <a:cs typeface="Verdana"/>
            </a:endParaRPr>
          </a:p>
        </p:txBody>
      </p:sp>
      <p:sp>
        <p:nvSpPr>
          <p:cNvPr id="8" name="object 8"/>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7</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C7A48-A4EC-4EFB-83AB-E05BFDAA5ED3}"/>
              </a:ext>
            </a:extLst>
          </p:cNvPr>
          <p:cNvSpPr>
            <a:spLocks noGrp="1"/>
          </p:cNvSpPr>
          <p:nvPr>
            <p:ph type="title"/>
          </p:nvPr>
        </p:nvSpPr>
        <p:spPr>
          <a:xfrm>
            <a:off x="707231" y="515619"/>
            <a:ext cx="10777537" cy="677108"/>
          </a:xfrm>
        </p:spPr>
        <p:txBody>
          <a:bodyPr/>
          <a:lstStyle/>
          <a:p>
            <a:r>
              <a:rPr lang="en-IN" dirty="0"/>
              <a:t>Additive/Multiplicative</a:t>
            </a:r>
          </a:p>
        </p:txBody>
      </p:sp>
      <p:sp>
        <p:nvSpPr>
          <p:cNvPr id="5" name="TextBox 4">
            <a:extLst>
              <a:ext uri="{FF2B5EF4-FFF2-40B4-BE49-F238E27FC236}">
                <a16:creationId xmlns:a16="http://schemas.microsoft.com/office/drawing/2014/main" id="{75A0B2F4-3B2B-47D4-AFF7-433219508BB8}"/>
              </a:ext>
            </a:extLst>
          </p:cNvPr>
          <p:cNvSpPr txBox="1"/>
          <p:nvPr/>
        </p:nvSpPr>
        <p:spPr>
          <a:xfrm>
            <a:off x="304800" y="1447800"/>
            <a:ext cx="11179968" cy="2308324"/>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Additive Scenario: </a:t>
            </a:r>
            <a:r>
              <a:rPr lang="en-US" dirty="0">
                <a:latin typeface="Verdana" panose="020B0604030504040204" pitchFamily="34" charset="0"/>
                <a:ea typeface="Verdana" panose="020B0604030504040204" pitchFamily="34" charset="0"/>
              </a:rPr>
              <a:t>If the sales of a product increase linearly over time, but the seasonal fluctuations remain the same (e.g., a fixed increase in sales every holiday season regardless of the overall trend), an additive model is appropriate.</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Multiplicative Scenario: </a:t>
            </a:r>
            <a:r>
              <a:rPr lang="en-US" dirty="0">
                <a:latin typeface="Verdana" panose="020B0604030504040204" pitchFamily="34" charset="0"/>
                <a:ea typeface="Verdana" panose="020B0604030504040204" pitchFamily="34" charset="0"/>
              </a:rPr>
              <a:t>If the sales of a product not only increase over time but also have seasonal fluctuations that get larger as the sales level increases (e.g., a higher increase in sales every holiday season as the overall sales level grows), a multiplicative model is appropriate.</a:t>
            </a:r>
            <a:endParaRPr lang="en-IN" dirty="0">
              <a:latin typeface="Verdana" panose="020B0604030504040204" pitchFamily="34" charset="0"/>
              <a:ea typeface="Verdana" panose="020B0604030504040204" pitchFamily="34" charset="0"/>
            </a:endParaRPr>
          </a:p>
        </p:txBody>
      </p:sp>
      <p:sp>
        <p:nvSpPr>
          <p:cNvPr id="7" name="TextBox 6">
            <a:extLst>
              <a:ext uri="{FF2B5EF4-FFF2-40B4-BE49-F238E27FC236}">
                <a16:creationId xmlns:a16="http://schemas.microsoft.com/office/drawing/2014/main" id="{DE5D1B8A-21DB-4EFB-9B27-EFB87DE38F4E}"/>
              </a:ext>
            </a:extLst>
          </p:cNvPr>
          <p:cNvSpPr txBox="1"/>
          <p:nvPr/>
        </p:nvSpPr>
        <p:spPr>
          <a:xfrm>
            <a:off x="304800" y="4057471"/>
            <a:ext cx="11658600" cy="1754326"/>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Additive Seasonal Fluctuations: </a:t>
            </a:r>
            <a:r>
              <a:rPr lang="en-US" dirty="0">
                <a:latin typeface="Verdana" panose="020B0604030504040204" pitchFamily="34" charset="0"/>
                <a:ea typeface="Verdana" panose="020B0604030504040204" pitchFamily="34" charset="0"/>
              </a:rPr>
              <a:t>The magnitude of the seasonal effect does not change with the trend. For example, a constant increase or decrease regardless of the overall sales level.</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Multiplicative Seasonal Fluctuations: </a:t>
            </a:r>
            <a:r>
              <a:rPr lang="en-US" dirty="0">
                <a:latin typeface="Verdana" panose="020B0604030504040204" pitchFamily="34" charset="0"/>
                <a:ea typeface="Verdana" panose="020B0604030504040204" pitchFamily="34" charset="0"/>
              </a:rPr>
              <a:t>The magnitude of the seasonal effect changes proportionally with the trend. For example, higher sales spikes during peak seasons as the overall sales level increases.</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885481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BA2697-592F-485A-9698-22AAA3E5C7E1}"/>
              </a:ext>
            </a:extLst>
          </p:cNvPr>
          <p:cNvPicPr>
            <a:picLocks noChangeAspect="1"/>
          </p:cNvPicPr>
          <p:nvPr/>
        </p:nvPicPr>
        <p:blipFill>
          <a:blip r:embed="rId2"/>
          <a:stretch>
            <a:fillRect/>
          </a:stretch>
        </p:blipFill>
        <p:spPr>
          <a:xfrm>
            <a:off x="0" y="395046"/>
            <a:ext cx="12192000" cy="6067907"/>
          </a:xfrm>
          <a:prstGeom prst="rect">
            <a:avLst/>
          </a:prstGeom>
        </p:spPr>
      </p:pic>
    </p:spTree>
    <p:extLst>
      <p:ext uri="{BB962C8B-B14F-4D97-AF65-F5344CB8AC3E}">
        <p14:creationId xmlns:p14="http://schemas.microsoft.com/office/powerpoint/2010/main" val="3033530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55FE47-8A15-48B9-A094-F5D789EE56E1}"/>
              </a:ext>
            </a:extLst>
          </p:cNvPr>
          <p:cNvPicPr>
            <a:picLocks noChangeAspect="1"/>
          </p:cNvPicPr>
          <p:nvPr/>
        </p:nvPicPr>
        <p:blipFill>
          <a:blip r:embed="rId2"/>
          <a:stretch>
            <a:fillRect/>
          </a:stretch>
        </p:blipFill>
        <p:spPr>
          <a:xfrm>
            <a:off x="0" y="202252"/>
            <a:ext cx="12192000" cy="6453496"/>
          </a:xfrm>
          <a:prstGeom prst="rect">
            <a:avLst/>
          </a:prstGeom>
        </p:spPr>
      </p:pic>
    </p:spTree>
    <p:extLst>
      <p:ext uri="{BB962C8B-B14F-4D97-AF65-F5344CB8AC3E}">
        <p14:creationId xmlns:p14="http://schemas.microsoft.com/office/powerpoint/2010/main" val="3559601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8894FB-D294-4D76-871B-9A79D929152C}"/>
              </a:ext>
            </a:extLst>
          </p:cNvPr>
          <p:cNvPicPr>
            <a:picLocks noChangeAspect="1"/>
          </p:cNvPicPr>
          <p:nvPr/>
        </p:nvPicPr>
        <p:blipFill>
          <a:blip r:embed="rId2"/>
          <a:stretch>
            <a:fillRect/>
          </a:stretch>
        </p:blipFill>
        <p:spPr>
          <a:xfrm>
            <a:off x="108702" y="228153"/>
            <a:ext cx="11974596" cy="6401693"/>
          </a:xfrm>
          <a:prstGeom prst="rect">
            <a:avLst/>
          </a:prstGeom>
        </p:spPr>
      </p:pic>
    </p:spTree>
    <p:extLst>
      <p:ext uri="{BB962C8B-B14F-4D97-AF65-F5344CB8AC3E}">
        <p14:creationId xmlns:p14="http://schemas.microsoft.com/office/powerpoint/2010/main" val="23545540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DF3AB7-D9CD-4BC8-AFB1-376803BE1C8D}"/>
              </a:ext>
            </a:extLst>
          </p:cNvPr>
          <p:cNvPicPr>
            <a:picLocks noChangeAspect="1"/>
          </p:cNvPicPr>
          <p:nvPr/>
        </p:nvPicPr>
        <p:blipFill>
          <a:blip r:embed="rId2"/>
          <a:stretch>
            <a:fillRect/>
          </a:stretch>
        </p:blipFill>
        <p:spPr>
          <a:xfrm>
            <a:off x="0" y="251495"/>
            <a:ext cx="12192000" cy="6355010"/>
          </a:xfrm>
          <a:prstGeom prst="rect">
            <a:avLst/>
          </a:prstGeom>
        </p:spPr>
      </p:pic>
    </p:spTree>
    <p:extLst>
      <p:ext uri="{BB962C8B-B14F-4D97-AF65-F5344CB8AC3E}">
        <p14:creationId xmlns:p14="http://schemas.microsoft.com/office/powerpoint/2010/main" val="1349969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C7A48-A4EC-4EFB-83AB-E05BFDAA5ED3}"/>
              </a:ext>
            </a:extLst>
          </p:cNvPr>
          <p:cNvSpPr>
            <a:spLocks noGrp="1"/>
          </p:cNvSpPr>
          <p:nvPr>
            <p:ph type="title"/>
          </p:nvPr>
        </p:nvSpPr>
        <p:spPr>
          <a:xfrm>
            <a:off x="707231" y="515619"/>
            <a:ext cx="10777537" cy="677108"/>
          </a:xfrm>
        </p:spPr>
        <p:txBody>
          <a:bodyPr/>
          <a:lstStyle/>
          <a:p>
            <a:r>
              <a:rPr lang="en-IN" dirty="0"/>
              <a:t>Additive/Multiplicative</a:t>
            </a:r>
          </a:p>
        </p:txBody>
      </p:sp>
      <p:sp>
        <p:nvSpPr>
          <p:cNvPr id="8" name="TextBox 7">
            <a:extLst>
              <a:ext uri="{FF2B5EF4-FFF2-40B4-BE49-F238E27FC236}">
                <a16:creationId xmlns:a16="http://schemas.microsoft.com/office/drawing/2014/main" id="{A2DBCD26-9214-488B-9A95-CD8B04048AF6}"/>
              </a:ext>
            </a:extLst>
          </p:cNvPr>
          <p:cNvSpPr txBox="1"/>
          <p:nvPr/>
        </p:nvSpPr>
        <p:spPr>
          <a:xfrm>
            <a:off x="152400" y="1524000"/>
            <a:ext cx="11430000" cy="1477328"/>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Additive Model: </a:t>
            </a:r>
            <a:r>
              <a:rPr lang="en-US" dirty="0">
                <a:latin typeface="Verdana" panose="020B0604030504040204" pitchFamily="34" charset="0"/>
                <a:ea typeface="Verdana" panose="020B0604030504040204" pitchFamily="34" charset="0"/>
              </a:rPr>
              <a:t>Used when variations around the trend line are roughly constant in size.</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Multiplicative Model: </a:t>
            </a:r>
            <a:r>
              <a:rPr lang="en-US" dirty="0">
                <a:latin typeface="Verdana" panose="020B0604030504040204" pitchFamily="34" charset="0"/>
                <a:ea typeface="Verdana" panose="020B0604030504040204" pitchFamily="34" charset="0"/>
              </a:rPr>
              <a:t>Used when variations increase or decrease with the trend. This often aligns with real-world scenarios where growth accelerates or decelerates, and seasonal effects compound over time.</a:t>
            </a:r>
            <a:endParaRPr lang="en-IN" dirty="0">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510B4078-FC44-47E7-9B72-6ABD230DA6C1}"/>
              </a:ext>
            </a:extLst>
          </p:cNvPr>
          <p:cNvSpPr txBox="1"/>
          <p:nvPr/>
        </p:nvSpPr>
        <p:spPr>
          <a:xfrm>
            <a:off x="152400" y="3510677"/>
            <a:ext cx="11658600" cy="2031325"/>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Fitness App Revenue: </a:t>
            </a:r>
            <a:r>
              <a:rPr lang="en-US" dirty="0">
                <a:latin typeface="Verdana" panose="020B0604030504040204" pitchFamily="34" charset="0"/>
                <a:ea typeface="Verdana" panose="020B0604030504040204" pitchFamily="34" charset="0"/>
              </a:rPr>
              <a:t>If the number of active users grows and seasonal engagement patterns amplify this growth, the relationship is multiplicative. The effect of a busy New Year period would be larger as the user base grows.</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T-shirt Sales: </a:t>
            </a:r>
            <a:r>
              <a:rPr lang="en-US" dirty="0">
                <a:latin typeface="Verdana" panose="020B0604030504040204" pitchFamily="34" charset="0"/>
                <a:ea typeface="Verdana" panose="020B0604030504040204" pitchFamily="34" charset="0"/>
              </a:rPr>
              <a:t>If the number of website visitors increases exponentially and the probability of purchase is higher in summer, the increase in visitors and their heightened probability to purchase in peak seasons will compound, justifying a multiplicative relationship.</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098714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C100-ED7E-4029-BF9F-47597A201C0B}"/>
              </a:ext>
            </a:extLst>
          </p:cNvPr>
          <p:cNvSpPr>
            <a:spLocks noGrp="1"/>
          </p:cNvSpPr>
          <p:nvPr>
            <p:ph type="title"/>
          </p:nvPr>
        </p:nvSpPr>
        <p:spPr>
          <a:xfrm>
            <a:off x="707231" y="152400"/>
            <a:ext cx="10777537" cy="677108"/>
          </a:xfrm>
        </p:spPr>
        <p:txBody>
          <a:bodyPr/>
          <a:lstStyle/>
          <a:p>
            <a:r>
              <a:rPr lang="en-IN" dirty="0"/>
              <a:t>                   Additive</a:t>
            </a:r>
          </a:p>
        </p:txBody>
      </p:sp>
      <p:sp>
        <p:nvSpPr>
          <p:cNvPr id="5" name="TextBox 4">
            <a:extLst>
              <a:ext uri="{FF2B5EF4-FFF2-40B4-BE49-F238E27FC236}">
                <a16:creationId xmlns:a16="http://schemas.microsoft.com/office/drawing/2014/main" id="{4031F5A7-625D-46EB-8553-EF86201B3DCA}"/>
              </a:ext>
            </a:extLst>
          </p:cNvPr>
          <p:cNvSpPr txBox="1"/>
          <p:nvPr/>
        </p:nvSpPr>
        <p:spPr>
          <a:xfrm>
            <a:off x="423863" y="1066800"/>
            <a:ext cx="10777537" cy="1754326"/>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1. Monthly Website Traffic for a Blog</a:t>
            </a:r>
          </a:p>
          <a:p>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Trend</a:t>
            </a:r>
            <a:r>
              <a:rPr lang="en-US" dirty="0">
                <a:latin typeface="Verdana" panose="020B0604030504040204" pitchFamily="34" charset="0"/>
                <a:ea typeface="Verdana" panose="020B0604030504040204" pitchFamily="34" charset="0"/>
              </a:rPr>
              <a:t>: The blog's monthly traffic increases gradually as it gains more followers.</a:t>
            </a:r>
          </a:p>
          <a:p>
            <a:r>
              <a:rPr lang="en-US" b="1" dirty="0">
                <a:latin typeface="Verdana" panose="020B0604030504040204" pitchFamily="34" charset="0"/>
                <a:ea typeface="Verdana" panose="020B0604030504040204" pitchFamily="34" charset="0"/>
              </a:rPr>
              <a:t>Seasonality</a:t>
            </a:r>
            <a:r>
              <a:rPr lang="en-US" dirty="0">
                <a:latin typeface="Verdana" panose="020B0604030504040204" pitchFamily="34" charset="0"/>
                <a:ea typeface="Verdana" panose="020B0604030504040204" pitchFamily="34" charset="0"/>
              </a:rPr>
              <a:t>: There is a periodic increase in traffic during specific events or holidays when more content is posted.</a:t>
            </a:r>
          </a:p>
          <a:p>
            <a:r>
              <a:rPr lang="en-US" b="1" dirty="0">
                <a:latin typeface="Verdana" panose="020B0604030504040204" pitchFamily="34" charset="0"/>
                <a:ea typeface="Verdana" panose="020B0604030504040204" pitchFamily="34" charset="0"/>
              </a:rPr>
              <a:t>Noise</a:t>
            </a:r>
            <a:r>
              <a:rPr lang="en-US" dirty="0">
                <a:latin typeface="Verdana" panose="020B0604030504040204" pitchFamily="34" charset="0"/>
                <a:ea typeface="Verdana" panose="020B0604030504040204" pitchFamily="34" charset="0"/>
              </a:rPr>
              <a:t>: Random variations in daily traffic.</a:t>
            </a:r>
          </a:p>
        </p:txBody>
      </p:sp>
      <p:sp>
        <p:nvSpPr>
          <p:cNvPr id="7" name="TextBox 6">
            <a:extLst>
              <a:ext uri="{FF2B5EF4-FFF2-40B4-BE49-F238E27FC236}">
                <a16:creationId xmlns:a16="http://schemas.microsoft.com/office/drawing/2014/main" id="{C9540ADF-3C19-4A0C-96C7-9A7767B2422F}"/>
              </a:ext>
            </a:extLst>
          </p:cNvPr>
          <p:cNvSpPr txBox="1"/>
          <p:nvPr/>
        </p:nvSpPr>
        <p:spPr>
          <a:xfrm>
            <a:off x="304800" y="3048000"/>
            <a:ext cx="11734800" cy="1477328"/>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2. Quarterly Sales of a Product</a:t>
            </a:r>
          </a:p>
          <a:p>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Trend</a:t>
            </a:r>
            <a:r>
              <a:rPr lang="en-US" dirty="0">
                <a:latin typeface="Verdana" panose="020B0604030504040204" pitchFamily="34" charset="0"/>
                <a:ea typeface="Verdana" panose="020B0604030504040204" pitchFamily="34" charset="0"/>
              </a:rPr>
              <a:t>: The product's sales are growing steadily due to a successful marketing campaign.</a:t>
            </a:r>
          </a:p>
          <a:p>
            <a:r>
              <a:rPr lang="en-US" b="1" dirty="0">
                <a:latin typeface="Verdana" panose="020B0604030504040204" pitchFamily="34" charset="0"/>
                <a:ea typeface="Verdana" panose="020B0604030504040204" pitchFamily="34" charset="0"/>
              </a:rPr>
              <a:t>Seasonality</a:t>
            </a:r>
            <a:r>
              <a:rPr lang="en-US" dirty="0">
                <a:latin typeface="Verdana" panose="020B0604030504040204" pitchFamily="34" charset="0"/>
                <a:ea typeface="Verdana" panose="020B0604030504040204" pitchFamily="34" charset="0"/>
              </a:rPr>
              <a:t>: Sales increase during specific quarters (e.g., Q4 holiday season).</a:t>
            </a:r>
          </a:p>
          <a:p>
            <a:r>
              <a:rPr lang="en-US" b="1" dirty="0">
                <a:latin typeface="Verdana" panose="020B0604030504040204" pitchFamily="34" charset="0"/>
                <a:ea typeface="Verdana" panose="020B0604030504040204" pitchFamily="34" charset="0"/>
              </a:rPr>
              <a:t>Noise</a:t>
            </a:r>
            <a:r>
              <a:rPr lang="en-US" dirty="0">
                <a:latin typeface="Verdana" panose="020B0604030504040204" pitchFamily="34" charset="0"/>
                <a:ea typeface="Verdana" panose="020B0604030504040204" pitchFamily="34" charset="0"/>
              </a:rPr>
              <a:t>: Random factors affecting sales, such as economic conditions or supply issues.</a:t>
            </a:r>
          </a:p>
        </p:txBody>
      </p:sp>
      <p:sp>
        <p:nvSpPr>
          <p:cNvPr id="9" name="TextBox 8">
            <a:extLst>
              <a:ext uri="{FF2B5EF4-FFF2-40B4-BE49-F238E27FC236}">
                <a16:creationId xmlns:a16="http://schemas.microsoft.com/office/drawing/2014/main" id="{B93B9EB6-4B03-4E7A-891F-99A2FB41B82D}"/>
              </a:ext>
            </a:extLst>
          </p:cNvPr>
          <p:cNvSpPr txBox="1"/>
          <p:nvPr/>
        </p:nvSpPr>
        <p:spPr>
          <a:xfrm>
            <a:off x="304800" y="4847272"/>
            <a:ext cx="11179968" cy="1477328"/>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3. Daily Temperature in a City</a:t>
            </a:r>
          </a:p>
          <a:p>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Trend:</a:t>
            </a:r>
            <a:r>
              <a:rPr lang="en-US" dirty="0">
                <a:latin typeface="Verdana" panose="020B0604030504040204" pitchFamily="34" charset="0"/>
                <a:ea typeface="Verdana" panose="020B0604030504040204" pitchFamily="34" charset="0"/>
              </a:rPr>
              <a:t> There might be a slow increase in temperature over the years due to climate change.</a:t>
            </a:r>
          </a:p>
          <a:p>
            <a:r>
              <a:rPr lang="en-US" b="1" dirty="0">
                <a:latin typeface="Verdana" panose="020B0604030504040204" pitchFamily="34" charset="0"/>
                <a:ea typeface="Verdana" panose="020B0604030504040204" pitchFamily="34" charset="0"/>
              </a:rPr>
              <a:t>Seasonality:</a:t>
            </a:r>
            <a:r>
              <a:rPr lang="en-US" dirty="0">
                <a:latin typeface="Verdana" panose="020B0604030504040204" pitchFamily="34" charset="0"/>
                <a:ea typeface="Verdana" panose="020B0604030504040204" pitchFamily="34" charset="0"/>
              </a:rPr>
              <a:t> Daily temperatures vary with the seasons (warmer in summer, cooler in winter).</a:t>
            </a:r>
          </a:p>
          <a:p>
            <a:r>
              <a:rPr lang="en-US" b="1" dirty="0">
                <a:latin typeface="Verdana" panose="020B0604030504040204" pitchFamily="34" charset="0"/>
                <a:ea typeface="Verdana" panose="020B0604030504040204" pitchFamily="34" charset="0"/>
              </a:rPr>
              <a:t>Noise:</a:t>
            </a:r>
            <a:r>
              <a:rPr lang="en-US" dirty="0">
                <a:latin typeface="Verdana" panose="020B0604030504040204" pitchFamily="34" charset="0"/>
                <a:ea typeface="Verdana" panose="020B0604030504040204" pitchFamily="34" charset="0"/>
              </a:rPr>
              <a:t> Daily fluctuations due to weather patterns</a:t>
            </a:r>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78562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CE62-7180-49FA-A3B6-DB742D074D88}"/>
              </a:ext>
            </a:extLst>
          </p:cNvPr>
          <p:cNvSpPr>
            <a:spLocks noGrp="1"/>
          </p:cNvSpPr>
          <p:nvPr>
            <p:ph type="title"/>
          </p:nvPr>
        </p:nvSpPr>
        <p:spPr>
          <a:xfrm>
            <a:off x="707231" y="152400"/>
            <a:ext cx="10777537" cy="677108"/>
          </a:xfrm>
        </p:spPr>
        <p:txBody>
          <a:bodyPr/>
          <a:lstStyle/>
          <a:p>
            <a:r>
              <a:rPr lang="en-IN" dirty="0"/>
              <a:t>            Cyclic Time Series </a:t>
            </a:r>
          </a:p>
        </p:txBody>
      </p:sp>
      <p:sp>
        <p:nvSpPr>
          <p:cNvPr id="5" name="TextBox 4">
            <a:extLst>
              <a:ext uri="{FF2B5EF4-FFF2-40B4-BE49-F238E27FC236}">
                <a16:creationId xmlns:a16="http://schemas.microsoft.com/office/drawing/2014/main" id="{05728074-003E-4257-9D17-95B79EC0DE9B}"/>
              </a:ext>
            </a:extLst>
          </p:cNvPr>
          <p:cNvSpPr txBox="1"/>
          <p:nvPr/>
        </p:nvSpPr>
        <p:spPr>
          <a:xfrm>
            <a:off x="304800" y="1494472"/>
            <a:ext cx="10777536" cy="1477328"/>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A cyclic time series </a:t>
            </a:r>
            <a:r>
              <a:rPr lang="en-US" dirty="0">
                <a:latin typeface="Verdana" panose="020B0604030504040204" pitchFamily="34" charset="0"/>
                <a:ea typeface="Verdana" panose="020B0604030504040204" pitchFamily="34" charset="0"/>
              </a:rPr>
              <a:t>is characterized by patterns that repeat at irregular intervals, often influenced by external factors like economic conditions, market cycles, or natural phenomena. </a:t>
            </a:r>
          </a:p>
          <a:p>
            <a:r>
              <a:rPr lang="en-US" dirty="0">
                <a:latin typeface="Verdana" panose="020B0604030504040204" pitchFamily="34" charset="0"/>
                <a:ea typeface="Verdana" panose="020B0604030504040204" pitchFamily="34" charset="0"/>
              </a:rPr>
              <a:t>These cycles can last longer than a year and are typically more complex than simple seasonality, which occurs at regular, predictable intervals.</a:t>
            </a:r>
            <a:endParaRPr lang="en-IN"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6162A396-5892-4BE7-97C6-21E65BD9C689}"/>
              </a:ext>
            </a:extLst>
          </p:cNvPr>
          <p:cNvSpPr txBox="1"/>
          <p:nvPr/>
        </p:nvSpPr>
        <p:spPr>
          <a:xfrm>
            <a:off x="304800" y="3648670"/>
            <a:ext cx="11049000" cy="1477328"/>
          </a:xfrm>
          <a:prstGeom prst="rect">
            <a:avLst/>
          </a:prstGeom>
          <a:noFill/>
        </p:spPr>
        <p:txBody>
          <a:bodyPr wrap="square">
            <a:spAutoFit/>
          </a:bodyPr>
          <a:lstStyle/>
          <a:p>
            <a:r>
              <a:rPr lang="en-US" b="0" i="0" dirty="0">
                <a:solidFill>
                  <a:srgbClr val="3C3C3C"/>
                </a:solidFill>
                <a:effectLst/>
                <a:latin typeface="Verdana" panose="020B0604030504040204" pitchFamily="34" charset="0"/>
                <a:ea typeface="Verdana" panose="020B0604030504040204" pitchFamily="34" charset="0"/>
              </a:rPr>
              <a:t>A </a:t>
            </a:r>
            <a:r>
              <a:rPr lang="en-US" b="1" i="0" dirty="0">
                <a:solidFill>
                  <a:srgbClr val="3C3C3C"/>
                </a:solidFill>
                <a:effectLst/>
                <a:latin typeface="Verdana" panose="020B0604030504040204" pitchFamily="34" charset="0"/>
                <a:ea typeface="Verdana" panose="020B0604030504040204" pitchFamily="34" charset="0"/>
              </a:rPr>
              <a:t>cyclic</a:t>
            </a:r>
            <a:r>
              <a:rPr lang="en-US" b="0" i="0" dirty="0">
                <a:solidFill>
                  <a:srgbClr val="3C3C3C"/>
                </a:solidFill>
                <a:effectLst/>
                <a:latin typeface="Verdana" panose="020B0604030504040204" pitchFamily="34" charset="0"/>
                <a:ea typeface="Verdana" panose="020B0604030504040204" pitchFamily="34" charset="0"/>
              </a:rPr>
              <a:t> pattern exists when data exhibit rises and falls that are </a:t>
            </a:r>
            <a:r>
              <a:rPr lang="en-US" b="0" i="1" dirty="0">
                <a:solidFill>
                  <a:srgbClr val="3C3C3C"/>
                </a:solidFill>
                <a:effectLst/>
                <a:latin typeface="Verdana" panose="020B0604030504040204" pitchFamily="34" charset="0"/>
                <a:ea typeface="Verdana" panose="020B0604030504040204" pitchFamily="34" charset="0"/>
              </a:rPr>
              <a:t>not of fixed period</a:t>
            </a:r>
            <a:r>
              <a:rPr lang="en-US" b="0" i="0" dirty="0">
                <a:solidFill>
                  <a:srgbClr val="3C3C3C"/>
                </a:solidFill>
                <a:effectLst/>
                <a:latin typeface="Verdana" panose="020B0604030504040204" pitchFamily="34" charset="0"/>
                <a:ea typeface="Verdana" panose="020B0604030504040204" pitchFamily="34" charset="0"/>
              </a:rPr>
              <a:t>. The duration of these fluctuations is usually of at least 2 years. </a:t>
            </a:r>
          </a:p>
          <a:p>
            <a:endParaRPr lang="en-US" dirty="0">
              <a:solidFill>
                <a:srgbClr val="3C3C3C"/>
              </a:solidFill>
              <a:latin typeface="Verdana" panose="020B0604030504040204" pitchFamily="34" charset="0"/>
              <a:ea typeface="Verdana" panose="020B0604030504040204" pitchFamily="34" charset="0"/>
            </a:endParaRPr>
          </a:p>
          <a:p>
            <a:r>
              <a:rPr lang="en-US" b="0" i="0" dirty="0">
                <a:solidFill>
                  <a:srgbClr val="3C3C3C"/>
                </a:solidFill>
                <a:effectLst/>
                <a:latin typeface="Verdana" panose="020B0604030504040204" pitchFamily="34" charset="0"/>
                <a:ea typeface="Verdana" panose="020B0604030504040204" pitchFamily="34" charset="0"/>
              </a:rPr>
              <a:t>Think of business cycles which usually last several years, but where the length of the current cycle is unknown beforehand.</a:t>
            </a:r>
            <a:endParaRPr lang="en-IN" dirty="0">
              <a:latin typeface="Verdana" panose="020B0604030504040204" pitchFamily="34" charset="0"/>
              <a:ea typeface="Verdana" panose="020B0604030504040204" pitchFamily="34" charset="0"/>
            </a:endParaRPr>
          </a:p>
        </p:txBody>
      </p:sp>
      <p:pic>
        <p:nvPicPr>
          <p:cNvPr id="11" name="Picture 10">
            <a:extLst>
              <a:ext uri="{FF2B5EF4-FFF2-40B4-BE49-F238E27FC236}">
                <a16:creationId xmlns:a16="http://schemas.microsoft.com/office/drawing/2014/main" id="{DF619D18-C62A-4A9B-8C16-C195F127994B}"/>
              </a:ext>
            </a:extLst>
          </p:cNvPr>
          <p:cNvPicPr>
            <a:picLocks noChangeAspect="1"/>
          </p:cNvPicPr>
          <p:nvPr/>
        </p:nvPicPr>
        <p:blipFill>
          <a:blip r:embed="rId2"/>
          <a:stretch>
            <a:fillRect/>
          </a:stretch>
        </p:blipFill>
        <p:spPr>
          <a:xfrm>
            <a:off x="4114800" y="5353137"/>
            <a:ext cx="6173061" cy="1124107"/>
          </a:xfrm>
          <a:prstGeom prst="rect">
            <a:avLst/>
          </a:prstGeom>
        </p:spPr>
      </p:pic>
    </p:spTree>
    <p:extLst>
      <p:ext uri="{BB962C8B-B14F-4D97-AF65-F5344CB8AC3E}">
        <p14:creationId xmlns:p14="http://schemas.microsoft.com/office/powerpoint/2010/main" val="898438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8DB0EB-B630-485C-A3CD-1E087D83C3AB}"/>
              </a:ext>
            </a:extLst>
          </p:cNvPr>
          <p:cNvPicPr>
            <a:picLocks noChangeAspect="1"/>
          </p:cNvPicPr>
          <p:nvPr/>
        </p:nvPicPr>
        <p:blipFill>
          <a:blip r:embed="rId2"/>
          <a:stretch>
            <a:fillRect/>
          </a:stretch>
        </p:blipFill>
        <p:spPr>
          <a:xfrm>
            <a:off x="2971800" y="1447800"/>
            <a:ext cx="6773220" cy="3791479"/>
          </a:xfrm>
          <a:prstGeom prst="rect">
            <a:avLst/>
          </a:prstGeom>
        </p:spPr>
      </p:pic>
    </p:spTree>
    <p:extLst>
      <p:ext uri="{BB962C8B-B14F-4D97-AF65-F5344CB8AC3E}">
        <p14:creationId xmlns:p14="http://schemas.microsoft.com/office/powerpoint/2010/main" val="2042632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CE62-7180-49FA-A3B6-DB742D074D88}"/>
              </a:ext>
            </a:extLst>
          </p:cNvPr>
          <p:cNvSpPr>
            <a:spLocks noGrp="1"/>
          </p:cNvSpPr>
          <p:nvPr>
            <p:ph type="title"/>
          </p:nvPr>
        </p:nvSpPr>
        <p:spPr>
          <a:xfrm>
            <a:off x="707231" y="152400"/>
            <a:ext cx="10777537" cy="677108"/>
          </a:xfrm>
        </p:spPr>
        <p:txBody>
          <a:bodyPr/>
          <a:lstStyle/>
          <a:p>
            <a:r>
              <a:rPr lang="en-IN" dirty="0"/>
              <a:t>            Cyclic Time Series </a:t>
            </a:r>
          </a:p>
        </p:txBody>
      </p:sp>
      <p:pic>
        <p:nvPicPr>
          <p:cNvPr id="7" name="Picture 6">
            <a:extLst>
              <a:ext uri="{FF2B5EF4-FFF2-40B4-BE49-F238E27FC236}">
                <a16:creationId xmlns:a16="http://schemas.microsoft.com/office/drawing/2014/main" id="{94F0CF74-6BBB-41AF-998C-1946AB5AA3C2}"/>
              </a:ext>
            </a:extLst>
          </p:cNvPr>
          <p:cNvPicPr>
            <a:picLocks noChangeAspect="1"/>
          </p:cNvPicPr>
          <p:nvPr/>
        </p:nvPicPr>
        <p:blipFill>
          <a:blip r:embed="rId2"/>
          <a:stretch>
            <a:fillRect/>
          </a:stretch>
        </p:blipFill>
        <p:spPr>
          <a:xfrm>
            <a:off x="1694835" y="1075848"/>
            <a:ext cx="8802328" cy="3419952"/>
          </a:xfrm>
          <a:prstGeom prst="rect">
            <a:avLst/>
          </a:prstGeom>
        </p:spPr>
      </p:pic>
      <p:sp>
        <p:nvSpPr>
          <p:cNvPr id="10" name="TextBox 9">
            <a:extLst>
              <a:ext uri="{FF2B5EF4-FFF2-40B4-BE49-F238E27FC236}">
                <a16:creationId xmlns:a16="http://schemas.microsoft.com/office/drawing/2014/main" id="{AAEEC6A7-4F65-40C9-827B-1E6741341102}"/>
              </a:ext>
            </a:extLst>
          </p:cNvPr>
          <p:cNvSpPr txBox="1"/>
          <p:nvPr/>
        </p:nvSpPr>
        <p:spPr>
          <a:xfrm>
            <a:off x="457200" y="4743271"/>
            <a:ext cx="11027568" cy="1200329"/>
          </a:xfrm>
          <a:prstGeom prst="rect">
            <a:avLst/>
          </a:prstGeom>
          <a:noFill/>
        </p:spPr>
        <p:txBody>
          <a:bodyPr wrap="square">
            <a:spAutoFit/>
          </a:bodyPr>
          <a:lstStyle/>
          <a:p>
            <a:r>
              <a:rPr lang="en-US" b="0" i="0" dirty="0">
                <a:solidFill>
                  <a:srgbClr val="3C3C3C"/>
                </a:solidFill>
                <a:effectLst/>
                <a:latin typeface="Merriweather" panose="00000500000000000000" pitchFamily="2" charset="0"/>
              </a:rPr>
              <a:t>The plot shows the famous Canadian lynx data – the number of lynx trapped each year in the McKenzie river district of northwest Canada (1821-1934). These show clear aperiodic population cycles of approximately 10 years. The cycles are not of fixed length – some last 8 or 9 years and others last longer than 10 years.</a:t>
            </a:r>
            <a:endParaRPr lang="en-IN" dirty="0"/>
          </a:p>
        </p:txBody>
      </p:sp>
      <p:pic>
        <p:nvPicPr>
          <p:cNvPr id="14" name="Picture 13">
            <a:extLst>
              <a:ext uri="{FF2B5EF4-FFF2-40B4-BE49-F238E27FC236}">
                <a16:creationId xmlns:a16="http://schemas.microsoft.com/office/drawing/2014/main" id="{2206CC09-9084-4BFA-AC5A-6CCF8BD48F32}"/>
              </a:ext>
            </a:extLst>
          </p:cNvPr>
          <p:cNvPicPr>
            <a:picLocks noChangeAspect="1"/>
          </p:cNvPicPr>
          <p:nvPr/>
        </p:nvPicPr>
        <p:blipFill>
          <a:blip r:embed="rId3"/>
          <a:stretch>
            <a:fillRect/>
          </a:stretch>
        </p:blipFill>
        <p:spPr>
          <a:xfrm>
            <a:off x="228600" y="304800"/>
            <a:ext cx="1657581" cy="2114845"/>
          </a:xfrm>
          <a:prstGeom prst="rect">
            <a:avLst/>
          </a:prstGeom>
        </p:spPr>
      </p:pic>
    </p:spTree>
    <p:extLst>
      <p:ext uri="{BB962C8B-B14F-4D97-AF65-F5344CB8AC3E}">
        <p14:creationId xmlns:p14="http://schemas.microsoft.com/office/powerpoint/2010/main" val="23176008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CE62-7180-49FA-A3B6-DB742D074D88}"/>
              </a:ext>
            </a:extLst>
          </p:cNvPr>
          <p:cNvSpPr>
            <a:spLocks noGrp="1"/>
          </p:cNvSpPr>
          <p:nvPr>
            <p:ph type="title"/>
          </p:nvPr>
        </p:nvSpPr>
        <p:spPr>
          <a:xfrm>
            <a:off x="707231" y="152400"/>
            <a:ext cx="10777537" cy="677108"/>
          </a:xfrm>
        </p:spPr>
        <p:txBody>
          <a:bodyPr/>
          <a:lstStyle/>
          <a:p>
            <a:r>
              <a:rPr lang="en-IN" dirty="0"/>
              <a:t>            Cyclic Time Series </a:t>
            </a:r>
          </a:p>
        </p:txBody>
      </p:sp>
      <p:sp>
        <p:nvSpPr>
          <p:cNvPr id="8" name="TextBox 7">
            <a:extLst>
              <a:ext uri="{FF2B5EF4-FFF2-40B4-BE49-F238E27FC236}">
                <a16:creationId xmlns:a16="http://schemas.microsoft.com/office/drawing/2014/main" id="{092CB87D-E4EF-41D1-AD90-00F0669A5335}"/>
              </a:ext>
            </a:extLst>
          </p:cNvPr>
          <p:cNvSpPr txBox="1"/>
          <p:nvPr/>
        </p:nvSpPr>
        <p:spPr>
          <a:xfrm>
            <a:off x="228600" y="1066800"/>
            <a:ext cx="11353800" cy="2031325"/>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Characteristics of Cyclic Time Series:</a:t>
            </a:r>
          </a:p>
          <a:p>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Irregular Intervals: </a:t>
            </a:r>
            <a:r>
              <a:rPr lang="en-US" dirty="0">
                <a:latin typeface="Verdana" panose="020B0604030504040204" pitchFamily="34" charset="0"/>
                <a:ea typeface="Verdana" panose="020B0604030504040204" pitchFamily="34" charset="0"/>
              </a:rPr>
              <a:t>The cycles do not follow a fixed period.</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External Influence: </a:t>
            </a:r>
            <a:r>
              <a:rPr lang="en-US" dirty="0">
                <a:latin typeface="Verdana" panose="020B0604030504040204" pitchFamily="34" charset="0"/>
                <a:ea typeface="Verdana" panose="020B0604030504040204" pitchFamily="34" charset="0"/>
              </a:rPr>
              <a:t>Often driven by external factors rather than inherent seasonal patterns.</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Longer Duration: </a:t>
            </a:r>
            <a:r>
              <a:rPr lang="en-US" dirty="0">
                <a:latin typeface="Verdana" panose="020B0604030504040204" pitchFamily="34" charset="0"/>
                <a:ea typeface="Verdana" panose="020B0604030504040204" pitchFamily="34" charset="0"/>
              </a:rPr>
              <a:t>Cycles can span several years.</a:t>
            </a:r>
            <a:endParaRPr lang="en-IN" dirty="0">
              <a:latin typeface="Verdana" panose="020B0604030504040204" pitchFamily="34" charset="0"/>
              <a:ea typeface="Verdana" panose="020B0604030504040204" pitchFamily="34" charset="0"/>
            </a:endParaRPr>
          </a:p>
        </p:txBody>
      </p:sp>
      <p:sp>
        <p:nvSpPr>
          <p:cNvPr id="9" name="TextBox 8">
            <a:extLst>
              <a:ext uri="{FF2B5EF4-FFF2-40B4-BE49-F238E27FC236}">
                <a16:creationId xmlns:a16="http://schemas.microsoft.com/office/drawing/2014/main" id="{02027474-21A2-49AF-8ED5-5584877B0390}"/>
              </a:ext>
            </a:extLst>
          </p:cNvPr>
          <p:cNvSpPr txBox="1"/>
          <p:nvPr/>
        </p:nvSpPr>
        <p:spPr>
          <a:xfrm>
            <a:off x="228600" y="3406676"/>
            <a:ext cx="11734800" cy="1754326"/>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Economic Business Cycles</a:t>
            </a:r>
          </a:p>
          <a:p>
            <a:r>
              <a:rPr lang="en-US" b="1" dirty="0">
                <a:latin typeface="Verdana" panose="020B0604030504040204" pitchFamily="34" charset="0"/>
                <a:ea typeface="Verdana" panose="020B0604030504040204" pitchFamily="34" charset="0"/>
              </a:rPr>
              <a:t>Description</a:t>
            </a:r>
            <a:r>
              <a:rPr lang="en-US" dirty="0">
                <a:latin typeface="Verdana" panose="020B0604030504040204" pitchFamily="34" charset="0"/>
                <a:ea typeface="Verdana" panose="020B0604030504040204" pitchFamily="34" charset="0"/>
              </a:rPr>
              <a:t>: Economic indicators like GDP, unemployment rates, and stock market indices show cyclical patterns of growth and recession.</a:t>
            </a:r>
          </a:p>
          <a:p>
            <a:r>
              <a:rPr lang="en-US" b="1" dirty="0">
                <a:latin typeface="Verdana" panose="020B0604030504040204" pitchFamily="34" charset="0"/>
                <a:ea typeface="Verdana" panose="020B0604030504040204" pitchFamily="34" charset="0"/>
              </a:rPr>
              <a:t>Cycle Duration</a:t>
            </a:r>
            <a:r>
              <a:rPr lang="en-US" dirty="0">
                <a:latin typeface="Verdana" panose="020B0604030504040204" pitchFamily="34" charset="0"/>
                <a:ea typeface="Verdana" panose="020B0604030504040204" pitchFamily="34" charset="0"/>
              </a:rPr>
              <a:t>: Typically spans several years.</a:t>
            </a:r>
          </a:p>
          <a:p>
            <a:r>
              <a:rPr lang="en-US" b="1" dirty="0">
                <a:latin typeface="Verdana" panose="020B0604030504040204" pitchFamily="34" charset="0"/>
                <a:ea typeface="Verdana" panose="020B0604030504040204" pitchFamily="34" charset="0"/>
              </a:rPr>
              <a:t>Influences</a:t>
            </a:r>
            <a:r>
              <a:rPr lang="en-US" dirty="0">
                <a:latin typeface="Verdana" panose="020B0604030504040204" pitchFamily="34" charset="0"/>
                <a:ea typeface="Verdana" panose="020B0604030504040204" pitchFamily="34" charset="0"/>
              </a:rPr>
              <a:t>: Driven by factors such as government policies, technological changes, and global events.</a:t>
            </a:r>
          </a:p>
        </p:txBody>
      </p:sp>
    </p:spTree>
    <p:extLst>
      <p:ext uri="{BB962C8B-B14F-4D97-AF65-F5344CB8AC3E}">
        <p14:creationId xmlns:p14="http://schemas.microsoft.com/office/powerpoint/2010/main" val="2503177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CE62-7180-49FA-A3B6-DB742D074D88}"/>
              </a:ext>
            </a:extLst>
          </p:cNvPr>
          <p:cNvSpPr>
            <a:spLocks noGrp="1"/>
          </p:cNvSpPr>
          <p:nvPr>
            <p:ph type="title"/>
          </p:nvPr>
        </p:nvSpPr>
        <p:spPr>
          <a:xfrm>
            <a:off x="707231" y="152400"/>
            <a:ext cx="10777537" cy="677108"/>
          </a:xfrm>
        </p:spPr>
        <p:txBody>
          <a:bodyPr/>
          <a:lstStyle/>
          <a:p>
            <a:r>
              <a:rPr lang="en-IN" dirty="0"/>
              <a:t>            Cyclic Time Series </a:t>
            </a:r>
          </a:p>
        </p:txBody>
      </p:sp>
      <p:sp>
        <p:nvSpPr>
          <p:cNvPr id="6" name="TextBox 5">
            <a:extLst>
              <a:ext uri="{FF2B5EF4-FFF2-40B4-BE49-F238E27FC236}">
                <a16:creationId xmlns:a16="http://schemas.microsoft.com/office/drawing/2014/main" id="{B7D95D74-A68A-4440-9A85-36B37B12E9A6}"/>
              </a:ext>
            </a:extLst>
          </p:cNvPr>
          <p:cNvSpPr txBox="1"/>
          <p:nvPr/>
        </p:nvSpPr>
        <p:spPr>
          <a:xfrm>
            <a:off x="457200" y="1143000"/>
            <a:ext cx="11277600" cy="2308324"/>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Commodity Prices</a:t>
            </a:r>
          </a:p>
          <a:p>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Description:</a:t>
            </a:r>
            <a:r>
              <a:rPr lang="en-US" dirty="0">
                <a:latin typeface="Verdana" panose="020B0604030504040204" pitchFamily="34" charset="0"/>
                <a:ea typeface="Verdana" panose="020B0604030504040204" pitchFamily="34" charset="0"/>
              </a:rPr>
              <a:t> Prices of commodities like oil, gold, and agricultural products exhibit cyclical behavior due to changes in supply and demand.</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Cycle Duration: </a:t>
            </a:r>
            <a:r>
              <a:rPr lang="en-US" dirty="0">
                <a:latin typeface="Verdana" panose="020B0604030504040204" pitchFamily="34" charset="0"/>
                <a:ea typeface="Verdana" panose="020B0604030504040204" pitchFamily="34" charset="0"/>
              </a:rPr>
              <a:t>Can range from a few years to decades.</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Influences: </a:t>
            </a:r>
            <a:r>
              <a:rPr lang="en-US" dirty="0">
                <a:latin typeface="Verdana" panose="020B0604030504040204" pitchFamily="34" charset="0"/>
                <a:ea typeface="Verdana" panose="020B0604030504040204" pitchFamily="34" charset="0"/>
              </a:rPr>
              <a:t>Influenced by geopolitical events, market speculation, and production levels.</a:t>
            </a:r>
            <a:endParaRPr lang="en-IN" dirty="0">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26838E18-7A28-4BB3-801E-667F03CC92DD}"/>
              </a:ext>
            </a:extLst>
          </p:cNvPr>
          <p:cNvSpPr txBox="1"/>
          <p:nvPr/>
        </p:nvSpPr>
        <p:spPr>
          <a:xfrm>
            <a:off x="457200" y="3752671"/>
            <a:ext cx="11277600" cy="2031325"/>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Real Estate Market Cycles</a:t>
            </a:r>
          </a:p>
          <a:p>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Description</a:t>
            </a:r>
            <a:r>
              <a:rPr lang="en-US" dirty="0">
                <a:latin typeface="Verdana" panose="020B0604030504040204" pitchFamily="34" charset="0"/>
                <a:ea typeface="Verdana" panose="020B0604030504040204" pitchFamily="34" charset="0"/>
              </a:rPr>
              <a:t>: Housing prices and real estate investments follow cycles of boom and bust.</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Cycle Duration</a:t>
            </a:r>
            <a:r>
              <a:rPr lang="en-US" dirty="0">
                <a:latin typeface="Verdana" panose="020B0604030504040204" pitchFamily="34" charset="0"/>
                <a:ea typeface="Verdana" panose="020B0604030504040204" pitchFamily="34" charset="0"/>
              </a:rPr>
              <a:t>: Typically spans 7-10 years.</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Influences</a:t>
            </a:r>
            <a:r>
              <a:rPr lang="en-US" dirty="0">
                <a:latin typeface="Verdana" panose="020B0604030504040204" pitchFamily="34" charset="0"/>
                <a:ea typeface="Verdana" panose="020B0604030504040204" pitchFamily="34" charset="0"/>
              </a:rPr>
              <a:t>: Affected by interest rates, economic conditions, and demographic shifts.</a:t>
            </a:r>
          </a:p>
        </p:txBody>
      </p:sp>
    </p:spTree>
    <p:extLst>
      <p:ext uri="{BB962C8B-B14F-4D97-AF65-F5344CB8AC3E}">
        <p14:creationId xmlns:p14="http://schemas.microsoft.com/office/powerpoint/2010/main" val="3149637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CE62-7180-49FA-A3B6-DB742D074D88}"/>
              </a:ext>
            </a:extLst>
          </p:cNvPr>
          <p:cNvSpPr>
            <a:spLocks noGrp="1"/>
          </p:cNvSpPr>
          <p:nvPr>
            <p:ph type="title"/>
          </p:nvPr>
        </p:nvSpPr>
        <p:spPr>
          <a:xfrm>
            <a:off x="707231" y="152400"/>
            <a:ext cx="10777537" cy="677108"/>
          </a:xfrm>
        </p:spPr>
        <p:txBody>
          <a:bodyPr/>
          <a:lstStyle/>
          <a:p>
            <a:r>
              <a:rPr lang="en-IN" dirty="0"/>
              <a:t>            Cyclic Time Series </a:t>
            </a:r>
          </a:p>
        </p:txBody>
      </p:sp>
      <p:sp>
        <p:nvSpPr>
          <p:cNvPr id="6" name="TextBox 5">
            <a:extLst>
              <a:ext uri="{FF2B5EF4-FFF2-40B4-BE49-F238E27FC236}">
                <a16:creationId xmlns:a16="http://schemas.microsoft.com/office/drawing/2014/main" id="{B7D95D74-A68A-4440-9A85-36B37B12E9A6}"/>
              </a:ext>
            </a:extLst>
          </p:cNvPr>
          <p:cNvSpPr txBox="1"/>
          <p:nvPr/>
        </p:nvSpPr>
        <p:spPr>
          <a:xfrm>
            <a:off x="457200" y="1143000"/>
            <a:ext cx="11277600" cy="2308324"/>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Commodity Prices</a:t>
            </a:r>
          </a:p>
          <a:p>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Description:</a:t>
            </a:r>
            <a:r>
              <a:rPr lang="en-US" dirty="0">
                <a:latin typeface="Verdana" panose="020B0604030504040204" pitchFamily="34" charset="0"/>
                <a:ea typeface="Verdana" panose="020B0604030504040204" pitchFamily="34" charset="0"/>
              </a:rPr>
              <a:t> Prices of commodities like oil, gold, and agricultural products exhibit cyclical behavior due to changes in supply and demand.</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Cycle Duration: </a:t>
            </a:r>
            <a:r>
              <a:rPr lang="en-US" dirty="0">
                <a:latin typeface="Verdana" panose="020B0604030504040204" pitchFamily="34" charset="0"/>
                <a:ea typeface="Verdana" panose="020B0604030504040204" pitchFamily="34" charset="0"/>
              </a:rPr>
              <a:t>Can range from a few years to decades.</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Influences: </a:t>
            </a:r>
            <a:r>
              <a:rPr lang="en-US" dirty="0">
                <a:latin typeface="Verdana" panose="020B0604030504040204" pitchFamily="34" charset="0"/>
                <a:ea typeface="Verdana" panose="020B0604030504040204" pitchFamily="34" charset="0"/>
              </a:rPr>
              <a:t>Influenced by geopolitical events, market speculation, and production levels.</a:t>
            </a:r>
            <a:endParaRPr lang="en-IN" dirty="0">
              <a:latin typeface="Verdana" panose="020B0604030504040204" pitchFamily="34" charset="0"/>
              <a:ea typeface="Verdana" panose="020B0604030504040204" pitchFamily="34" charset="0"/>
            </a:endParaRPr>
          </a:p>
        </p:txBody>
      </p:sp>
      <p:sp>
        <p:nvSpPr>
          <p:cNvPr id="10" name="TextBox 9">
            <a:extLst>
              <a:ext uri="{FF2B5EF4-FFF2-40B4-BE49-F238E27FC236}">
                <a16:creationId xmlns:a16="http://schemas.microsoft.com/office/drawing/2014/main" id="{26838E18-7A28-4BB3-801E-667F03CC92DD}"/>
              </a:ext>
            </a:extLst>
          </p:cNvPr>
          <p:cNvSpPr txBox="1"/>
          <p:nvPr/>
        </p:nvSpPr>
        <p:spPr>
          <a:xfrm>
            <a:off x="457200" y="3752671"/>
            <a:ext cx="11277600" cy="2031325"/>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Real Estate Market Cycles</a:t>
            </a:r>
          </a:p>
          <a:p>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Description</a:t>
            </a:r>
            <a:r>
              <a:rPr lang="en-US" dirty="0">
                <a:latin typeface="Verdana" panose="020B0604030504040204" pitchFamily="34" charset="0"/>
                <a:ea typeface="Verdana" panose="020B0604030504040204" pitchFamily="34" charset="0"/>
              </a:rPr>
              <a:t>: Housing prices and real estate investments follow cycles of boom and bust.</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Cycle Duration</a:t>
            </a:r>
            <a:r>
              <a:rPr lang="en-US" dirty="0">
                <a:latin typeface="Verdana" panose="020B0604030504040204" pitchFamily="34" charset="0"/>
                <a:ea typeface="Verdana" panose="020B0604030504040204" pitchFamily="34" charset="0"/>
              </a:rPr>
              <a:t>: Typically spans 7-10 years.</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Influences</a:t>
            </a:r>
            <a:r>
              <a:rPr lang="en-US" dirty="0">
                <a:latin typeface="Verdana" panose="020B0604030504040204" pitchFamily="34" charset="0"/>
                <a:ea typeface="Verdana" panose="020B0604030504040204" pitchFamily="34" charset="0"/>
              </a:rPr>
              <a:t>: Affected by interest rates, economic conditions, and demographic shifts.</a:t>
            </a:r>
          </a:p>
        </p:txBody>
      </p:sp>
    </p:spTree>
    <p:extLst>
      <p:ext uri="{BB962C8B-B14F-4D97-AF65-F5344CB8AC3E}">
        <p14:creationId xmlns:p14="http://schemas.microsoft.com/office/powerpoint/2010/main" val="1054767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9CE62-7180-49FA-A3B6-DB742D074D88}"/>
              </a:ext>
            </a:extLst>
          </p:cNvPr>
          <p:cNvSpPr>
            <a:spLocks noGrp="1"/>
          </p:cNvSpPr>
          <p:nvPr>
            <p:ph type="title"/>
          </p:nvPr>
        </p:nvSpPr>
        <p:spPr>
          <a:xfrm>
            <a:off x="707231" y="152400"/>
            <a:ext cx="10777537" cy="677108"/>
          </a:xfrm>
        </p:spPr>
        <p:txBody>
          <a:bodyPr/>
          <a:lstStyle/>
          <a:p>
            <a:r>
              <a:rPr lang="en-IN" dirty="0"/>
              <a:t>            Cyclic Time Series </a:t>
            </a:r>
          </a:p>
        </p:txBody>
      </p:sp>
      <p:sp>
        <p:nvSpPr>
          <p:cNvPr id="7" name="TextBox 6">
            <a:extLst>
              <a:ext uri="{FF2B5EF4-FFF2-40B4-BE49-F238E27FC236}">
                <a16:creationId xmlns:a16="http://schemas.microsoft.com/office/drawing/2014/main" id="{342486E6-409C-4CB8-ADAA-A9E3EB51E44D}"/>
              </a:ext>
            </a:extLst>
          </p:cNvPr>
          <p:cNvSpPr txBox="1"/>
          <p:nvPr/>
        </p:nvSpPr>
        <p:spPr>
          <a:xfrm>
            <a:off x="228600" y="1219200"/>
            <a:ext cx="11506200" cy="2031325"/>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Example: Global Wheat Prices</a:t>
            </a:r>
          </a:p>
          <a:p>
            <a:endParaRPr lang="en-US" b="1"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Impact</a:t>
            </a:r>
            <a:r>
              <a:rPr lang="en-US" dirty="0">
                <a:latin typeface="Verdana" panose="020B0604030504040204" pitchFamily="34" charset="0"/>
                <a:ea typeface="Verdana" panose="020B0604030504040204" pitchFamily="34" charset="0"/>
              </a:rPr>
              <a:t>: Both Russia and Ukraine are major exporters of wheat. The conflict has disrupted wheat production and export, leading to fluctuations in global wheat prices.</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Cycles</a:t>
            </a:r>
            <a:r>
              <a:rPr lang="en-US" dirty="0">
                <a:latin typeface="Verdana" panose="020B0604030504040204" pitchFamily="34" charset="0"/>
                <a:ea typeface="Verdana" panose="020B0604030504040204" pitchFamily="34" charset="0"/>
              </a:rPr>
              <a:t>: The price cycles could be driven by the ongoing nature of the conflict, sanctions, export bans, and changes in agricultural output.</a:t>
            </a:r>
          </a:p>
        </p:txBody>
      </p:sp>
      <p:sp>
        <p:nvSpPr>
          <p:cNvPr id="8" name="TextBox 7">
            <a:extLst>
              <a:ext uri="{FF2B5EF4-FFF2-40B4-BE49-F238E27FC236}">
                <a16:creationId xmlns:a16="http://schemas.microsoft.com/office/drawing/2014/main" id="{CFBF62CF-A4FC-407E-A02D-1909EBAB142F}"/>
              </a:ext>
            </a:extLst>
          </p:cNvPr>
          <p:cNvSpPr txBox="1"/>
          <p:nvPr/>
        </p:nvSpPr>
        <p:spPr>
          <a:xfrm>
            <a:off x="304800" y="3581400"/>
            <a:ext cx="11125200" cy="1754326"/>
          </a:xfrm>
          <a:prstGeom prst="rect">
            <a:avLst/>
          </a:prstGeom>
          <a:noFill/>
        </p:spPr>
        <p:txBody>
          <a:bodyPr wrap="square">
            <a:spAutoFit/>
          </a:bodyPr>
          <a:lstStyle/>
          <a:p>
            <a:r>
              <a:rPr lang="en-US" dirty="0"/>
              <a:t>Imagine a plot showing monthly global wheat prices over several years. You might see the following pattern:</a:t>
            </a:r>
          </a:p>
          <a:p>
            <a:pPr>
              <a:buFont typeface="Arial" panose="020B0604020202020204" pitchFamily="34" charset="0"/>
              <a:buChar char="•"/>
            </a:pPr>
            <a:r>
              <a:rPr lang="en-US" b="1" dirty="0"/>
              <a:t>Rising Prices</a:t>
            </a:r>
            <a:r>
              <a:rPr lang="en-US" dirty="0"/>
              <a:t>: During periods of escalated conflict or new sanctions, wheat prices spike due to reduced supply.</a:t>
            </a:r>
          </a:p>
          <a:p>
            <a:pPr>
              <a:buFont typeface="Arial" panose="020B0604020202020204" pitchFamily="34" charset="0"/>
              <a:buChar char="•"/>
            </a:pPr>
            <a:r>
              <a:rPr lang="en-US" b="1" dirty="0"/>
              <a:t>Falling Prices</a:t>
            </a:r>
            <a:r>
              <a:rPr lang="en-US" dirty="0"/>
              <a:t>: During periods of de-escalation or successful harvests elsewhere, prices might fall.</a:t>
            </a:r>
          </a:p>
          <a:p>
            <a:pPr>
              <a:buFont typeface="Arial" panose="020B0604020202020204" pitchFamily="34" charset="0"/>
              <a:buChar char="•"/>
            </a:pPr>
            <a:r>
              <a:rPr lang="en-US" b="1" dirty="0"/>
              <a:t>Irregular Cycles</a:t>
            </a:r>
            <a:r>
              <a:rPr lang="en-US" dirty="0"/>
              <a:t>: These peaks and troughs don’t occur at regular intervals, reflecting the unpredictable nature of the conflict.</a:t>
            </a:r>
          </a:p>
        </p:txBody>
      </p:sp>
      <p:sp>
        <p:nvSpPr>
          <p:cNvPr id="11" name="TextBox 10">
            <a:extLst>
              <a:ext uri="{FF2B5EF4-FFF2-40B4-BE49-F238E27FC236}">
                <a16:creationId xmlns:a16="http://schemas.microsoft.com/office/drawing/2014/main" id="{D08BBCB8-5AFB-4331-B0F0-03EB07B46D6F}"/>
              </a:ext>
            </a:extLst>
          </p:cNvPr>
          <p:cNvSpPr txBox="1"/>
          <p:nvPr/>
        </p:nvSpPr>
        <p:spPr>
          <a:xfrm>
            <a:off x="3047134" y="5754469"/>
            <a:ext cx="6094268" cy="646331"/>
          </a:xfrm>
          <a:prstGeom prst="rect">
            <a:avLst/>
          </a:prstGeom>
          <a:noFill/>
        </p:spPr>
        <p:txBody>
          <a:bodyPr wrap="square">
            <a:spAutoFit/>
          </a:bodyPr>
          <a:lstStyle/>
          <a:p>
            <a:r>
              <a:rPr lang="en-US" dirty="0"/>
              <a:t>This example illustrates how external, geopolitical events can induce cyclic patterns in economic data</a:t>
            </a:r>
            <a:endParaRPr lang="en-IN" dirty="0"/>
          </a:p>
        </p:txBody>
      </p:sp>
    </p:spTree>
    <p:extLst>
      <p:ext uri="{BB962C8B-B14F-4D97-AF65-F5344CB8AC3E}">
        <p14:creationId xmlns:p14="http://schemas.microsoft.com/office/powerpoint/2010/main" val="13751968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06824" y="2920491"/>
            <a:ext cx="3038475" cy="817880"/>
          </a:xfrm>
          <a:prstGeom prst="rect">
            <a:avLst/>
          </a:prstGeom>
        </p:spPr>
        <p:txBody>
          <a:bodyPr vert="horz" wrap="square" lIns="0" tIns="12700" rIns="0" bIns="0" rtlCol="0">
            <a:spAutoFit/>
          </a:bodyPr>
          <a:lstStyle/>
          <a:p>
            <a:pPr marL="12700">
              <a:lnSpc>
                <a:spcPct val="100000"/>
              </a:lnSpc>
              <a:spcBef>
                <a:spcPts val="100"/>
              </a:spcBef>
            </a:pPr>
            <a:r>
              <a:rPr sz="5200" b="1" spc="-630" dirty="0">
                <a:latin typeface="Verdana"/>
                <a:cs typeface="Verdana"/>
              </a:rPr>
              <a:t>Summary</a:t>
            </a:r>
            <a:endParaRPr sz="5200">
              <a:latin typeface="Verdana"/>
              <a:cs typeface="Verdana"/>
            </a:endParaRPr>
          </a:p>
        </p:txBody>
      </p:sp>
      <p:grpSp>
        <p:nvGrpSpPr>
          <p:cNvPr id="3" name="object 3"/>
          <p:cNvGrpSpPr/>
          <p:nvPr/>
        </p:nvGrpSpPr>
        <p:grpSpPr>
          <a:xfrm>
            <a:off x="5080508" y="1102925"/>
            <a:ext cx="6289040" cy="2238375"/>
            <a:chOff x="5080508" y="1102925"/>
            <a:chExt cx="6289040" cy="2238375"/>
          </a:xfrm>
        </p:grpSpPr>
        <p:sp>
          <p:nvSpPr>
            <p:cNvPr id="4" name="object 4"/>
            <p:cNvSpPr/>
            <p:nvPr/>
          </p:nvSpPr>
          <p:spPr>
            <a:xfrm>
              <a:off x="5093208" y="1115625"/>
              <a:ext cx="6263640" cy="2212975"/>
            </a:xfrm>
            <a:custGeom>
              <a:avLst/>
              <a:gdLst/>
              <a:ahLst/>
              <a:cxnLst/>
              <a:rect l="l" t="t" r="r" b="b"/>
              <a:pathLst>
                <a:path w="6263640" h="2212975">
                  <a:moveTo>
                    <a:pt x="5894890" y="0"/>
                  </a:moveTo>
                  <a:lnTo>
                    <a:pt x="368749" y="0"/>
                  </a:lnTo>
                  <a:lnTo>
                    <a:pt x="322494" y="2873"/>
                  </a:lnTo>
                  <a:lnTo>
                    <a:pt x="277953" y="11261"/>
                  </a:lnTo>
                  <a:lnTo>
                    <a:pt x="235473" y="24821"/>
                  </a:lnTo>
                  <a:lnTo>
                    <a:pt x="195398" y="43204"/>
                  </a:lnTo>
                  <a:lnTo>
                    <a:pt x="158075" y="66067"/>
                  </a:lnTo>
                  <a:lnTo>
                    <a:pt x="123848" y="93064"/>
                  </a:lnTo>
                  <a:lnTo>
                    <a:pt x="93064" y="123848"/>
                  </a:lnTo>
                  <a:lnTo>
                    <a:pt x="66067" y="158075"/>
                  </a:lnTo>
                  <a:lnTo>
                    <a:pt x="43204" y="195398"/>
                  </a:lnTo>
                  <a:lnTo>
                    <a:pt x="24821" y="235473"/>
                  </a:lnTo>
                  <a:lnTo>
                    <a:pt x="11261" y="277953"/>
                  </a:lnTo>
                  <a:lnTo>
                    <a:pt x="2873" y="322494"/>
                  </a:lnTo>
                  <a:lnTo>
                    <a:pt x="0" y="368749"/>
                  </a:lnTo>
                  <a:lnTo>
                    <a:pt x="0" y="1843719"/>
                  </a:lnTo>
                  <a:lnTo>
                    <a:pt x="2873" y="1889975"/>
                  </a:lnTo>
                  <a:lnTo>
                    <a:pt x="11261" y="1934515"/>
                  </a:lnTo>
                  <a:lnTo>
                    <a:pt x="24821" y="1976996"/>
                  </a:lnTo>
                  <a:lnTo>
                    <a:pt x="43204" y="2017070"/>
                  </a:lnTo>
                  <a:lnTo>
                    <a:pt x="66067" y="2054394"/>
                  </a:lnTo>
                  <a:lnTo>
                    <a:pt x="93064" y="2088621"/>
                  </a:lnTo>
                  <a:lnTo>
                    <a:pt x="123848" y="2119405"/>
                  </a:lnTo>
                  <a:lnTo>
                    <a:pt x="158075" y="2146401"/>
                  </a:lnTo>
                  <a:lnTo>
                    <a:pt x="195398" y="2169264"/>
                  </a:lnTo>
                  <a:lnTo>
                    <a:pt x="235473" y="2187648"/>
                  </a:lnTo>
                  <a:lnTo>
                    <a:pt x="277953" y="2201207"/>
                  </a:lnTo>
                  <a:lnTo>
                    <a:pt x="322494" y="2209596"/>
                  </a:lnTo>
                  <a:lnTo>
                    <a:pt x="368749" y="2212469"/>
                  </a:lnTo>
                  <a:lnTo>
                    <a:pt x="5894890" y="2212469"/>
                  </a:lnTo>
                  <a:lnTo>
                    <a:pt x="5941145" y="2209596"/>
                  </a:lnTo>
                  <a:lnTo>
                    <a:pt x="5985686" y="2201207"/>
                  </a:lnTo>
                  <a:lnTo>
                    <a:pt x="6028166" y="2187648"/>
                  </a:lnTo>
                  <a:lnTo>
                    <a:pt x="6068241" y="2169264"/>
                  </a:lnTo>
                  <a:lnTo>
                    <a:pt x="6105564" y="2146401"/>
                  </a:lnTo>
                  <a:lnTo>
                    <a:pt x="6139791" y="2119405"/>
                  </a:lnTo>
                  <a:lnTo>
                    <a:pt x="6170575" y="2088621"/>
                  </a:lnTo>
                  <a:lnTo>
                    <a:pt x="6197572" y="2054394"/>
                  </a:lnTo>
                  <a:lnTo>
                    <a:pt x="6220435" y="2017070"/>
                  </a:lnTo>
                  <a:lnTo>
                    <a:pt x="6238818" y="1976996"/>
                  </a:lnTo>
                  <a:lnTo>
                    <a:pt x="6252378" y="1934515"/>
                  </a:lnTo>
                  <a:lnTo>
                    <a:pt x="6260766" y="1889975"/>
                  </a:lnTo>
                  <a:lnTo>
                    <a:pt x="6263640" y="1843719"/>
                  </a:lnTo>
                  <a:lnTo>
                    <a:pt x="6263640" y="368749"/>
                  </a:lnTo>
                  <a:lnTo>
                    <a:pt x="6260766" y="322494"/>
                  </a:lnTo>
                  <a:lnTo>
                    <a:pt x="6252378" y="277953"/>
                  </a:lnTo>
                  <a:lnTo>
                    <a:pt x="6238818" y="235473"/>
                  </a:lnTo>
                  <a:lnTo>
                    <a:pt x="6220435" y="195398"/>
                  </a:lnTo>
                  <a:lnTo>
                    <a:pt x="6197572" y="158075"/>
                  </a:lnTo>
                  <a:lnTo>
                    <a:pt x="6170575" y="123848"/>
                  </a:lnTo>
                  <a:lnTo>
                    <a:pt x="6139791" y="93064"/>
                  </a:lnTo>
                  <a:lnTo>
                    <a:pt x="6105564" y="66067"/>
                  </a:lnTo>
                  <a:lnTo>
                    <a:pt x="6068241" y="43204"/>
                  </a:lnTo>
                  <a:lnTo>
                    <a:pt x="6028166" y="24821"/>
                  </a:lnTo>
                  <a:lnTo>
                    <a:pt x="5985686" y="11261"/>
                  </a:lnTo>
                  <a:lnTo>
                    <a:pt x="5941145" y="2873"/>
                  </a:lnTo>
                  <a:lnTo>
                    <a:pt x="5894890" y="0"/>
                  </a:lnTo>
                  <a:close/>
                </a:path>
              </a:pathLst>
            </a:custGeom>
            <a:solidFill>
              <a:srgbClr val="4F81BD"/>
            </a:solidFill>
          </p:spPr>
          <p:txBody>
            <a:bodyPr wrap="square" lIns="0" tIns="0" rIns="0" bIns="0" rtlCol="0"/>
            <a:lstStyle/>
            <a:p>
              <a:endParaRPr/>
            </a:p>
          </p:txBody>
        </p:sp>
        <p:sp>
          <p:nvSpPr>
            <p:cNvPr id="5" name="object 5"/>
            <p:cNvSpPr/>
            <p:nvPr/>
          </p:nvSpPr>
          <p:spPr>
            <a:xfrm>
              <a:off x="5093208" y="1115625"/>
              <a:ext cx="6263640" cy="2212975"/>
            </a:xfrm>
            <a:custGeom>
              <a:avLst/>
              <a:gdLst/>
              <a:ahLst/>
              <a:cxnLst/>
              <a:rect l="l" t="t" r="r" b="b"/>
              <a:pathLst>
                <a:path w="6263640" h="2212975">
                  <a:moveTo>
                    <a:pt x="0" y="368749"/>
                  </a:moveTo>
                  <a:lnTo>
                    <a:pt x="2873" y="322494"/>
                  </a:lnTo>
                  <a:lnTo>
                    <a:pt x="11261" y="277953"/>
                  </a:lnTo>
                  <a:lnTo>
                    <a:pt x="24821" y="235473"/>
                  </a:lnTo>
                  <a:lnTo>
                    <a:pt x="43204" y="195398"/>
                  </a:lnTo>
                  <a:lnTo>
                    <a:pt x="66067" y="158075"/>
                  </a:lnTo>
                  <a:lnTo>
                    <a:pt x="93063" y="123848"/>
                  </a:lnTo>
                  <a:lnTo>
                    <a:pt x="123848" y="93063"/>
                  </a:lnTo>
                  <a:lnTo>
                    <a:pt x="158074" y="66067"/>
                  </a:lnTo>
                  <a:lnTo>
                    <a:pt x="195398" y="43204"/>
                  </a:lnTo>
                  <a:lnTo>
                    <a:pt x="235473" y="24821"/>
                  </a:lnTo>
                  <a:lnTo>
                    <a:pt x="277953" y="11261"/>
                  </a:lnTo>
                  <a:lnTo>
                    <a:pt x="322494" y="2873"/>
                  </a:lnTo>
                  <a:lnTo>
                    <a:pt x="368749" y="0"/>
                  </a:lnTo>
                  <a:lnTo>
                    <a:pt x="5894891" y="0"/>
                  </a:lnTo>
                  <a:lnTo>
                    <a:pt x="5941146" y="2873"/>
                  </a:lnTo>
                  <a:lnTo>
                    <a:pt x="5985686" y="11261"/>
                  </a:lnTo>
                  <a:lnTo>
                    <a:pt x="6028166" y="24821"/>
                  </a:lnTo>
                  <a:lnTo>
                    <a:pt x="6068241" y="43204"/>
                  </a:lnTo>
                  <a:lnTo>
                    <a:pt x="6105565" y="66067"/>
                  </a:lnTo>
                  <a:lnTo>
                    <a:pt x="6139791" y="93063"/>
                  </a:lnTo>
                  <a:lnTo>
                    <a:pt x="6170576" y="123848"/>
                  </a:lnTo>
                  <a:lnTo>
                    <a:pt x="6197572" y="158075"/>
                  </a:lnTo>
                  <a:lnTo>
                    <a:pt x="6220435" y="195398"/>
                  </a:lnTo>
                  <a:lnTo>
                    <a:pt x="6238819" y="235473"/>
                  </a:lnTo>
                  <a:lnTo>
                    <a:pt x="6252378" y="277953"/>
                  </a:lnTo>
                  <a:lnTo>
                    <a:pt x="6260767" y="322494"/>
                  </a:lnTo>
                  <a:lnTo>
                    <a:pt x="6263640" y="368749"/>
                  </a:lnTo>
                  <a:lnTo>
                    <a:pt x="6263640" y="1843720"/>
                  </a:lnTo>
                  <a:lnTo>
                    <a:pt x="6260767" y="1889975"/>
                  </a:lnTo>
                  <a:lnTo>
                    <a:pt x="6252378" y="1934515"/>
                  </a:lnTo>
                  <a:lnTo>
                    <a:pt x="6238819" y="1976996"/>
                  </a:lnTo>
                  <a:lnTo>
                    <a:pt x="6220435" y="2017071"/>
                  </a:lnTo>
                  <a:lnTo>
                    <a:pt x="6197572" y="2054394"/>
                  </a:lnTo>
                  <a:lnTo>
                    <a:pt x="6170576" y="2088621"/>
                  </a:lnTo>
                  <a:lnTo>
                    <a:pt x="6139791" y="2119405"/>
                  </a:lnTo>
                  <a:lnTo>
                    <a:pt x="6105565" y="2146402"/>
                  </a:lnTo>
                  <a:lnTo>
                    <a:pt x="6068241" y="2169265"/>
                  </a:lnTo>
                  <a:lnTo>
                    <a:pt x="6028166" y="2187648"/>
                  </a:lnTo>
                  <a:lnTo>
                    <a:pt x="5985686" y="2201208"/>
                  </a:lnTo>
                  <a:lnTo>
                    <a:pt x="5941146" y="2209596"/>
                  </a:lnTo>
                  <a:lnTo>
                    <a:pt x="5894891" y="2212470"/>
                  </a:lnTo>
                  <a:lnTo>
                    <a:pt x="368749" y="2212470"/>
                  </a:lnTo>
                  <a:lnTo>
                    <a:pt x="322494" y="2209596"/>
                  </a:lnTo>
                  <a:lnTo>
                    <a:pt x="277953" y="2201208"/>
                  </a:lnTo>
                  <a:lnTo>
                    <a:pt x="235473" y="2187648"/>
                  </a:lnTo>
                  <a:lnTo>
                    <a:pt x="195398" y="2169265"/>
                  </a:lnTo>
                  <a:lnTo>
                    <a:pt x="158074" y="2146402"/>
                  </a:lnTo>
                  <a:lnTo>
                    <a:pt x="123848" y="2119405"/>
                  </a:lnTo>
                  <a:lnTo>
                    <a:pt x="93063" y="2088621"/>
                  </a:lnTo>
                  <a:lnTo>
                    <a:pt x="66067" y="2054394"/>
                  </a:lnTo>
                  <a:lnTo>
                    <a:pt x="43204" y="2017071"/>
                  </a:lnTo>
                  <a:lnTo>
                    <a:pt x="24821" y="1976996"/>
                  </a:lnTo>
                  <a:lnTo>
                    <a:pt x="11261" y="1934515"/>
                  </a:lnTo>
                  <a:lnTo>
                    <a:pt x="2873" y="1889975"/>
                  </a:lnTo>
                  <a:lnTo>
                    <a:pt x="0" y="1843720"/>
                  </a:lnTo>
                  <a:lnTo>
                    <a:pt x="0" y="368749"/>
                  </a:lnTo>
                  <a:close/>
                </a:path>
              </a:pathLst>
            </a:custGeom>
            <a:ln w="25400">
              <a:solidFill>
                <a:srgbClr val="4F81BD"/>
              </a:solidFill>
            </a:ln>
          </p:spPr>
          <p:txBody>
            <a:bodyPr wrap="square" lIns="0" tIns="0" rIns="0" bIns="0" rtlCol="0"/>
            <a:lstStyle/>
            <a:p>
              <a:endParaRPr/>
            </a:p>
          </p:txBody>
        </p:sp>
      </p:grpSp>
      <p:sp>
        <p:nvSpPr>
          <p:cNvPr id="6" name="object 6"/>
          <p:cNvSpPr txBox="1">
            <a:spLocks noGrp="1"/>
          </p:cNvSpPr>
          <p:nvPr>
            <p:ph type="title"/>
          </p:nvPr>
        </p:nvSpPr>
        <p:spPr>
          <a:xfrm>
            <a:off x="5306621" y="1288287"/>
            <a:ext cx="4728845" cy="1808480"/>
          </a:xfrm>
          <a:prstGeom prst="rect">
            <a:avLst/>
          </a:prstGeom>
        </p:spPr>
        <p:txBody>
          <a:bodyPr vert="horz" wrap="square" lIns="0" tIns="48260" rIns="0" bIns="0" rtlCol="0">
            <a:spAutoFit/>
          </a:bodyPr>
          <a:lstStyle/>
          <a:p>
            <a:pPr marL="12700" marR="5080">
              <a:lnSpc>
                <a:spcPct val="92500"/>
              </a:lnSpc>
              <a:spcBef>
                <a:spcPts val="380"/>
              </a:spcBef>
            </a:pPr>
            <a:r>
              <a:rPr sz="3100" b="0" spc="-195" dirty="0">
                <a:solidFill>
                  <a:srgbClr val="FFFFFF"/>
                </a:solidFill>
                <a:latin typeface="Verdana"/>
                <a:cs typeface="Verdana"/>
              </a:rPr>
              <a:t>Time</a:t>
            </a:r>
            <a:r>
              <a:rPr sz="3100" b="0" spc="-225" dirty="0">
                <a:solidFill>
                  <a:srgbClr val="FFFFFF"/>
                </a:solidFill>
                <a:latin typeface="Verdana"/>
                <a:cs typeface="Verdana"/>
              </a:rPr>
              <a:t> </a:t>
            </a:r>
            <a:r>
              <a:rPr sz="3100" b="0" spc="-204" dirty="0">
                <a:solidFill>
                  <a:srgbClr val="FFFFFF"/>
                </a:solidFill>
                <a:latin typeface="Verdana"/>
                <a:cs typeface="Verdana"/>
              </a:rPr>
              <a:t>series</a:t>
            </a:r>
            <a:r>
              <a:rPr sz="3100" b="0" spc="-225" dirty="0">
                <a:solidFill>
                  <a:srgbClr val="FFFFFF"/>
                </a:solidFill>
                <a:latin typeface="Verdana"/>
                <a:cs typeface="Verdana"/>
              </a:rPr>
              <a:t> </a:t>
            </a:r>
            <a:r>
              <a:rPr sz="3100" b="0" spc="175" dirty="0">
                <a:solidFill>
                  <a:srgbClr val="FFFFFF"/>
                </a:solidFill>
                <a:latin typeface="Verdana"/>
                <a:cs typeface="Verdana"/>
              </a:rPr>
              <a:t>can</a:t>
            </a:r>
            <a:r>
              <a:rPr sz="3100" b="0" spc="-225" dirty="0">
                <a:solidFill>
                  <a:srgbClr val="FFFFFF"/>
                </a:solidFill>
                <a:latin typeface="Verdana"/>
                <a:cs typeface="Verdana"/>
              </a:rPr>
              <a:t> </a:t>
            </a:r>
            <a:r>
              <a:rPr sz="3100" b="0" spc="140" dirty="0">
                <a:solidFill>
                  <a:srgbClr val="FFFFFF"/>
                </a:solidFill>
                <a:latin typeface="Verdana"/>
                <a:cs typeface="Verdana"/>
              </a:rPr>
              <a:t>be </a:t>
            </a:r>
            <a:r>
              <a:rPr sz="3100" b="0" spc="90" dirty="0">
                <a:solidFill>
                  <a:srgbClr val="FFFFFF"/>
                </a:solidFill>
                <a:latin typeface="Verdana"/>
                <a:cs typeface="Verdana"/>
              </a:rPr>
              <a:t>decomposed</a:t>
            </a:r>
            <a:r>
              <a:rPr sz="3100" b="0" spc="-204" dirty="0">
                <a:solidFill>
                  <a:srgbClr val="FFFFFF"/>
                </a:solidFill>
                <a:latin typeface="Verdana"/>
                <a:cs typeface="Verdana"/>
              </a:rPr>
              <a:t> </a:t>
            </a:r>
            <a:r>
              <a:rPr sz="3100" b="0" spc="-100" dirty="0">
                <a:solidFill>
                  <a:srgbClr val="FFFFFF"/>
                </a:solidFill>
                <a:latin typeface="Verdana"/>
                <a:cs typeface="Verdana"/>
              </a:rPr>
              <a:t>into</a:t>
            </a:r>
            <a:r>
              <a:rPr sz="3100" b="0" spc="-204" dirty="0">
                <a:solidFill>
                  <a:srgbClr val="FFFFFF"/>
                </a:solidFill>
                <a:latin typeface="Verdana"/>
                <a:cs typeface="Verdana"/>
              </a:rPr>
              <a:t> </a:t>
            </a:r>
            <a:r>
              <a:rPr sz="3100" b="0" spc="190" dirty="0">
                <a:solidFill>
                  <a:srgbClr val="FFFFFF"/>
                </a:solidFill>
                <a:latin typeface="Verdana"/>
                <a:cs typeface="Verdana"/>
              </a:rPr>
              <a:t>a </a:t>
            </a:r>
            <a:r>
              <a:rPr sz="3100" b="0" spc="-70" dirty="0">
                <a:solidFill>
                  <a:srgbClr val="FFFFFF"/>
                </a:solidFill>
                <a:latin typeface="Verdana"/>
                <a:cs typeface="Verdana"/>
              </a:rPr>
              <a:t>multiplicative</a:t>
            </a:r>
            <a:r>
              <a:rPr sz="3100" b="0" spc="-190" dirty="0">
                <a:solidFill>
                  <a:srgbClr val="FFFFFF"/>
                </a:solidFill>
                <a:latin typeface="Verdana"/>
                <a:cs typeface="Verdana"/>
              </a:rPr>
              <a:t> </a:t>
            </a:r>
            <a:r>
              <a:rPr sz="3100" b="0" spc="-140" dirty="0">
                <a:solidFill>
                  <a:srgbClr val="FFFFFF"/>
                </a:solidFill>
                <a:latin typeface="Verdana"/>
                <a:cs typeface="Verdana"/>
              </a:rPr>
              <a:t>or</a:t>
            </a:r>
            <a:r>
              <a:rPr sz="3100" b="0" spc="-190" dirty="0">
                <a:solidFill>
                  <a:srgbClr val="FFFFFF"/>
                </a:solidFill>
                <a:latin typeface="Verdana"/>
                <a:cs typeface="Verdana"/>
              </a:rPr>
              <a:t> </a:t>
            </a:r>
            <a:r>
              <a:rPr sz="3100" b="0" spc="-10" dirty="0">
                <a:solidFill>
                  <a:srgbClr val="FFFFFF"/>
                </a:solidFill>
                <a:latin typeface="Verdana"/>
                <a:cs typeface="Verdana"/>
              </a:rPr>
              <a:t>additive decomposition/model</a:t>
            </a:r>
            <a:endParaRPr sz="3100">
              <a:latin typeface="Verdana"/>
              <a:cs typeface="Verdana"/>
            </a:endParaRPr>
          </a:p>
        </p:txBody>
      </p:sp>
      <p:grpSp>
        <p:nvGrpSpPr>
          <p:cNvPr id="7" name="object 7"/>
          <p:cNvGrpSpPr/>
          <p:nvPr/>
        </p:nvGrpSpPr>
        <p:grpSpPr>
          <a:xfrm>
            <a:off x="5080508" y="3404674"/>
            <a:ext cx="6289040" cy="2238375"/>
            <a:chOff x="5080508" y="3404674"/>
            <a:chExt cx="6289040" cy="2238375"/>
          </a:xfrm>
        </p:grpSpPr>
        <p:sp>
          <p:nvSpPr>
            <p:cNvPr id="8" name="object 8"/>
            <p:cNvSpPr/>
            <p:nvPr/>
          </p:nvSpPr>
          <p:spPr>
            <a:xfrm>
              <a:off x="5093208" y="3417374"/>
              <a:ext cx="6263640" cy="2212975"/>
            </a:xfrm>
            <a:custGeom>
              <a:avLst/>
              <a:gdLst/>
              <a:ahLst/>
              <a:cxnLst/>
              <a:rect l="l" t="t" r="r" b="b"/>
              <a:pathLst>
                <a:path w="6263640" h="2212975">
                  <a:moveTo>
                    <a:pt x="5894890" y="0"/>
                  </a:moveTo>
                  <a:lnTo>
                    <a:pt x="368749" y="0"/>
                  </a:lnTo>
                  <a:lnTo>
                    <a:pt x="322494" y="2873"/>
                  </a:lnTo>
                  <a:lnTo>
                    <a:pt x="277953" y="11261"/>
                  </a:lnTo>
                  <a:lnTo>
                    <a:pt x="235473" y="24821"/>
                  </a:lnTo>
                  <a:lnTo>
                    <a:pt x="195398" y="43204"/>
                  </a:lnTo>
                  <a:lnTo>
                    <a:pt x="158075" y="66067"/>
                  </a:lnTo>
                  <a:lnTo>
                    <a:pt x="123848" y="93064"/>
                  </a:lnTo>
                  <a:lnTo>
                    <a:pt x="93064" y="123848"/>
                  </a:lnTo>
                  <a:lnTo>
                    <a:pt x="66067" y="158075"/>
                  </a:lnTo>
                  <a:lnTo>
                    <a:pt x="43204" y="195398"/>
                  </a:lnTo>
                  <a:lnTo>
                    <a:pt x="24821" y="235473"/>
                  </a:lnTo>
                  <a:lnTo>
                    <a:pt x="11261" y="277953"/>
                  </a:lnTo>
                  <a:lnTo>
                    <a:pt x="2873" y="322494"/>
                  </a:lnTo>
                  <a:lnTo>
                    <a:pt x="0" y="368749"/>
                  </a:lnTo>
                  <a:lnTo>
                    <a:pt x="0" y="1843721"/>
                  </a:lnTo>
                  <a:lnTo>
                    <a:pt x="2873" y="1889976"/>
                  </a:lnTo>
                  <a:lnTo>
                    <a:pt x="11261" y="1934516"/>
                  </a:lnTo>
                  <a:lnTo>
                    <a:pt x="24821" y="1976997"/>
                  </a:lnTo>
                  <a:lnTo>
                    <a:pt x="43204" y="2017072"/>
                  </a:lnTo>
                  <a:lnTo>
                    <a:pt x="66067" y="2054395"/>
                  </a:lnTo>
                  <a:lnTo>
                    <a:pt x="93064" y="2088622"/>
                  </a:lnTo>
                  <a:lnTo>
                    <a:pt x="123848" y="2119406"/>
                  </a:lnTo>
                  <a:lnTo>
                    <a:pt x="158075" y="2146402"/>
                  </a:lnTo>
                  <a:lnTo>
                    <a:pt x="195398" y="2169265"/>
                  </a:lnTo>
                  <a:lnTo>
                    <a:pt x="235473" y="2187649"/>
                  </a:lnTo>
                  <a:lnTo>
                    <a:pt x="277953" y="2201208"/>
                  </a:lnTo>
                  <a:lnTo>
                    <a:pt x="322494" y="2209597"/>
                  </a:lnTo>
                  <a:lnTo>
                    <a:pt x="368749" y="2212470"/>
                  </a:lnTo>
                  <a:lnTo>
                    <a:pt x="5894890" y="2212470"/>
                  </a:lnTo>
                  <a:lnTo>
                    <a:pt x="5941145" y="2209597"/>
                  </a:lnTo>
                  <a:lnTo>
                    <a:pt x="5985686" y="2201208"/>
                  </a:lnTo>
                  <a:lnTo>
                    <a:pt x="6028166" y="2187649"/>
                  </a:lnTo>
                  <a:lnTo>
                    <a:pt x="6068241" y="2169265"/>
                  </a:lnTo>
                  <a:lnTo>
                    <a:pt x="6105564" y="2146402"/>
                  </a:lnTo>
                  <a:lnTo>
                    <a:pt x="6139791" y="2119406"/>
                  </a:lnTo>
                  <a:lnTo>
                    <a:pt x="6170575" y="2088622"/>
                  </a:lnTo>
                  <a:lnTo>
                    <a:pt x="6197572" y="2054395"/>
                  </a:lnTo>
                  <a:lnTo>
                    <a:pt x="6220435" y="2017072"/>
                  </a:lnTo>
                  <a:lnTo>
                    <a:pt x="6238818" y="1976997"/>
                  </a:lnTo>
                  <a:lnTo>
                    <a:pt x="6252378" y="1934516"/>
                  </a:lnTo>
                  <a:lnTo>
                    <a:pt x="6260766" y="1889976"/>
                  </a:lnTo>
                  <a:lnTo>
                    <a:pt x="6263640" y="1843721"/>
                  </a:lnTo>
                  <a:lnTo>
                    <a:pt x="6263640" y="368749"/>
                  </a:lnTo>
                  <a:lnTo>
                    <a:pt x="6260766" y="322494"/>
                  </a:lnTo>
                  <a:lnTo>
                    <a:pt x="6252378" y="277953"/>
                  </a:lnTo>
                  <a:lnTo>
                    <a:pt x="6238818" y="235473"/>
                  </a:lnTo>
                  <a:lnTo>
                    <a:pt x="6220435" y="195398"/>
                  </a:lnTo>
                  <a:lnTo>
                    <a:pt x="6197572" y="158075"/>
                  </a:lnTo>
                  <a:lnTo>
                    <a:pt x="6170575" y="123848"/>
                  </a:lnTo>
                  <a:lnTo>
                    <a:pt x="6139791" y="93064"/>
                  </a:lnTo>
                  <a:lnTo>
                    <a:pt x="6105564" y="66067"/>
                  </a:lnTo>
                  <a:lnTo>
                    <a:pt x="6068241" y="43204"/>
                  </a:lnTo>
                  <a:lnTo>
                    <a:pt x="6028166" y="24821"/>
                  </a:lnTo>
                  <a:lnTo>
                    <a:pt x="5985686" y="11261"/>
                  </a:lnTo>
                  <a:lnTo>
                    <a:pt x="5941145" y="2873"/>
                  </a:lnTo>
                  <a:lnTo>
                    <a:pt x="5894890" y="0"/>
                  </a:lnTo>
                  <a:close/>
                </a:path>
              </a:pathLst>
            </a:custGeom>
            <a:solidFill>
              <a:srgbClr val="4F81BD"/>
            </a:solidFill>
          </p:spPr>
          <p:txBody>
            <a:bodyPr wrap="square" lIns="0" tIns="0" rIns="0" bIns="0" rtlCol="0"/>
            <a:lstStyle/>
            <a:p>
              <a:endParaRPr/>
            </a:p>
          </p:txBody>
        </p:sp>
        <p:sp>
          <p:nvSpPr>
            <p:cNvPr id="9" name="object 9"/>
            <p:cNvSpPr/>
            <p:nvPr/>
          </p:nvSpPr>
          <p:spPr>
            <a:xfrm>
              <a:off x="5093208" y="3417374"/>
              <a:ext cx="6263640" cy="2212975"/>
            </a:xfrm>
            <a:custGeom>
              <a:avLst/>
              <a:gdLst/>
              <a:ahLst/>
              <a:cxnLst/>
              <a:rect l="l" t="t" r="r" b="b"/>
              <a:pathLst>
                <a:path w="6263640" h="2212975">
                  <a:moveTo>
                    <a:pt x="0" y="368749"/>
                  </a:moveTo>
                  <a:lnTo>
                    <a:pt x="2873" y="322494"/>
                  </a:lnTo>
                  <a:lnTo>
                    <a:pt x="11261" y="277953"/>
                  </a:lnTo>
                  <a:lnTo>
                    <a:pt x="24821" y="235473"/>
                  </a:lnTo>
                  <a:lnTo>
                    <a:pt x="43204" y="195398"/>
                  </a:lnTo>
                  <a:lnTo>
                    <a:pt x="66067" y="158075"/>
                  </a:lnTo>
                  <a:lnTo>
                    <a:pt x="93063" y="123848"/>
                  </a:lnTo>
                  <a:lnTo>
                    <a:pt x="123848" y="93063"/>
                  </a:lnTo>
                  <a:lnTo>
                    <a:pt x="158074" y="66067"/>
                  </a:lnTo>
                  <a:lnTo>
                    <a:pt x="195398" y="43204"/>
                  </a:lnTo>
                  <a:lnTo>
                    <a:pt x="235473" y="24821"/>
                  </a:lnTo>
                  <a:lnTo>
                    <a:pt x="277953" y="11261"/>
                  </a:lnTo>
                  <a:lnTo>
                    <a:pt x="322494" y="2873"/>
                  </a:lnTo>
                  <a:lnTo>
                    <a:pt x="368749" y="0"/>
                  </a:lnTo>
                  <a:lnTo>
                    <a:pt x="5894891" y="0"/>
                  </a:lnTo>
                  <a:lnTo>
                    <a:pt x="5941146" y="2873"/>
                  </a:lnTo>
                  <a:lnTo>
                    <a:pt x="5985686" y="11261"/>
                  </a:lnTo>
                  <a:lnTo>
                    <a:pt x="6028166" y="24821"/>
                  </a:lnTo>
                  <a:lnTo>
                    <a:pt x="6068241" y="43204"/>
                  </a:lnTo>
                  <a:lnTo>
                    <a:pt x="6105565" y="66067"/>
                  </a:lnTo>
                  <a:lnTo>
                    <a:pt x="6139791" y="93063"/>
                  </a:lnTo>
                  <a:lnTo>
                    <a:pt x="6170576" y="123848"/>
                  </a:lnTo>
                  <a:lnTo>
                    <a:pt x="6197572" y="158075"/>
                  </a:lnTo>
                  <a:lnTo>
                    <a:pt x="6220435" y="195398"/>
                  </a:lnTo>
                  <a:lnTo>
                    <a:pt x="6238819" y="235473"/>
                  </a:lnTo>
                  <a:lnTo>
                    <a:pt x="6252378" y="277953"/>
                  </a:lnTo>
                  <a:lnTo>
                    <a:pt x="6260767" y="322494"/>
                  </a:lnTo>
                  <a:lnTo>
                    <a:pt x="6263640" y="368749"/>
                  </a:lnTo>
                  <a:lnTo>
                    <a:pt x="6263640" y="1843720"/>
                  </a:lnTo>
                  <a:lnTo>
                    <a:pt x="6260767" y="1889975"/>
                  </a:lnTo>
                  <a:lnTo>
                    <a:pt x="6252378" y="1934515"/>
                  </a:lnTo>
                  <a:lnTo>
                    <a:pt x="6238819" y="1976996"/>
                  </a:lnTo>
                  <a:lnTo>
                    <a:pt x="6220435" y="2017071"/>
                  </a:lnTo>
                  <a:lnTo>
                    <a:pt x="6197572" y="2054394"/>
                  </a:lnTo>
                  <a:lnTo>
                    <a:pt x="6170576" y="2088621"/>
                  </a:lnTo>
                  <a:lnTo>
                    <a:pt x="6139791" y="2119405"/>
                  </a:lnTo>
                  <a:lnTo>
                    <a:pt x="6105565" y="2146402"/>
                  </a:lnTo>
                  <a:lnTo>
                    <a:pt x="6068241" y="2169265"/>
                  </a:lnTo>
                  <a:lnTo>
                    <a:pt x="6028166" y="2187648"/>
                  </a:lnTo>
                  <a:lnTo>
                    <a:pt x="5985686" y="2201208"/>
                  </a:lnTo>
                  <a:lnTo>
                    <a:pt x="5941146" y="2209596"/>
                  </a:lnTo>
                  <a:lnTo>
                    <a:pt x="5894891" y="2212470"/>
                  </a:lnTo>
                  <a:lnTo>
                    <a:pt x="368749" y="2212470"/>
                  </a:lnTo>
                  <a:lnTo>
                    <a:pt x="322494" y="2209596"/>
                  </a:lnTo>
                  <a:lnTo>
                    <a:pt x="277953" y="2201208"/>
                  </a:lnTo>
                  <a:lnTo>
                    <a:pt x="235473" y="2187648"/>
                  </a:lnTo>
                  <a:lnTo>
                    <a:pt x="195398" y="2169265"/>
                  </a:lnTo>
                  <a:lnTo>
                    <a:pt x="158074" y="2146402"/>
                  </a:lnTo>
                  <a:lnTo>
                    <a:pt x="123848" y="2119405"/>
                  </a:lnTo>
                  <a:lnTo>
                    <a:pt x="93063" y="2088621"/>
                  </a:lnTo>
                  <a:lnTo>
                    <a:pt x="66067" y="2054394"/>
                  </a:lnTo>
                  <a:lnTo>
                    <a:pt x="43204" y="2017071"/>
                  </a:lnTo>
                  <a:lnTo>
                    <a:pt x="24821" y="1976996"/>
                  </a:lnTo>
                  <a:lnTo>
                    <a:pt x="11261" y="1934515"/>
                  </a:lnTo>
                  <a:lnTo>
                    <a:pt x="2873" y="1889975"/>
                  </a:lnTo>
                  <a:lnTo>
                    <a:pt x="0" y="1843720"/>
                  </a:lnTo>
                  <a:lnTo>
                    <a:pt x="0" y="368749"/>
                  </a:lnTo>
                  <a:close/>
                </a:path>
              </a:pathLst>
            </a:custGeom>
            <a:ln w="25400">
              <a:solidFill>
                <a:srgbClr val="EEECE1"/>
              </a:solidFill>
            </a:ln>
          </p:spPr>
          <p:txBody>
            <a:bodyPr wrap="square" lIns="0" tIns="0" rIns="0" bIns="0" rtlCol="0"/>
            <a:lstStyle/>
            <a:p>
              <a:endParaRPr/>
            </a:p>
          </p:txBody>
        </p:sp>
      </p:grpSp>
      <p:sp>
        <p:nvSpPr>
          <p:cNvPr id="10" name="object 10"/>
          <p:cNvSpPr txBox="1"/>
          <p:nvPr/>
        </p:nvSpPr>
        <p:spPr>
          <a:xfrm>
            <a:off x="5306621" y="3592576"/>
            <a:ext cx="5836920" cy="1805939"/>
          </a:xfrm>
          <a:prstGeom prst="rect">
            <a:avLst/>
          </a:prstGeom>
        </p:spPr>
        <p:txBody>
          <a:bodyPr vert="horz" wrap="square" lIns="0" tIns="48895" rIns="0" bIns="0" rtlCol="0">
            <a:spAutoFit/>
          </a:bodyPr>
          <a:lstStyle/>
          <a:p>
            <a:pPr marL="12700" marR="5080">
              <a:lnSpc>
                <a:spcPct val="92300"/>
              </a:lnSpc>
              <a:spcBef>
                <a:spcPts val="385"/>
              </a:spcBef>
            </a:pPr>
            <a:r>
              <a:rPr sz="3100" spc="-370" dirty="0">
                <a:solidFill>
                  <a:srgbClr val="FFFFFF"/>
                </a:solidFill>
                <a:latin typeface="Verdana"/>
                <a:cs typeface="Verdana"/>
              </a:rPr>
              <a:t>If</a:t>
            </a:r>
            <a:r>
              <a:rPr sz="3100" spc="-220" dirty="0">
                <a:solidFill>
                  <a:srgbClr val="FFFFFF"/>
                </a:solidFill>
                <a:latin typeface="Verdana"/>
                <a:cs typeface="Verdana"/>
              </a:rPr>
              <a:t> </a:t>
            </a:r>
            <a:r>
              <a:rPr sz="3100" spc="-45" dirty="0">
                <a:solidFill>
                  <a:srgbClr val="FFFFFF"/>
                </a:solidFill>
                <a:latin typeface="Verdana"/>
                <a:cs typeface="Verdana"/>
              </a:rPr>
              <a:t>the</a:t>
            </a:r>
            <a:r>
              <a:rPr sz="3100" spc="-215" dirty="0">
                <a:solidFill>
                  <a:srgbClr val="FFFFFF"/>
                </a:solidFill>
                <a:latin typeface="Verdana"/>
                <a:cs typeface="Verdana"/>
              </a:rPr>
              <a:t> </a:t>
            </a:r>
            <a:r>
              <a:rPr sz="3100" spc="-50" dirty="0">
                <a:solidFill>
                  <a:srgbClr val="FFFFFF"/>
                </a:solidFill>
                <a:latin typeface="Verdana"/>
                <a:cs typeface="Verdana"/>
              </a:rPr>
              <a:t>seasonal</a:t>
            </a:r>
            <a:r>
              <a:rPr sz="3100" spc="-215" dirty="0">
                <a:solidFill>
                  <a:srgbClr val="FFFFFF"/>
                </a:solidFill>
                <a:latin typeface="Verdana"/>
                <a:cs typeface="Verdana"/>
              </a:rPr>
              <a:t> </a:t>
            </a:r>
            <a:r>
              <a:rPr sz="3100" spc="-75" dirty="0">
                <a:solidFill>
                  <a:srgbClr val="FFFFFF"/>
                </a:solidFill>
                <a:latin typeface="Verdana"/>
                <a:cs typeface="Verdana"/>
              </a:rPr>
              <a:t>variation</a:t>
            </a:r>
            <a:r>
              <a:rPr sz="3100" spc="-215" dirty="0">
                <a:solidFill>
                  <a:srgbClr val="FFFFFF"/>
                </a:solidFill>
                <a:latin typeface="Verdana"/>
                <a:cs typeface="Verdana"/>
              </a:rPr>
              <a:t> </a:t>
            </a:r>
            <a:r>
              <a:rPr sz="3100" spc="-350" dirty="0">
                <a:solidFill>
                  <a:srgbClr val="FFFFFF"/>
                </a:solidFill>
                <a:latin typeface="Verdana"/>
                <a:cs typeface="Verdana"/>
              </a:rPr>
              <a:t>is </a:t>
            </a:r>
            <a:r>
              <a:rPr sz="3100" spc="-50" dirty="0">
                <a:solidFill>
                  <a:srgbClr val="FFFFFF"/>
                </a:solidFill>
                <a:latin typeface="Verdana"/>
                <a:cs typeface="Verdana"/>
              </a:rPr>
              <a:t>proportional</a:t>
            </a:r>
            <a:r>
              <a:rPr sz="3100" spc="-215" dirty="0">
                <a:solidFill>
                  <a:srgbClr val="FFFFFF"/>
                </a:solidFill>
                <a:latin typeface="Verdana"/>
                <a:cs typeface="Verdana"/>
              </a:rPr>
              <a:t> </a:t>
            </a:r>
            <a:r>
              <a:rPr sz="3100" spc="-20" dirty="0">
                <a:solidFill>
                  <a:srgbClr val="FFFFFF"/>
                </a:solidFill>
                <a:latin typeface="Verdana"/>
                <a:cs typeface="Verdana"/>
              </a:rPr>
              <a:t>to</a:t>
            </a:r>
            <a:r>
              <a:rPr sz="3100" spc="-210" dirty="0">
                <a:solidFill>
                  <a:srgbClr val="FFFFFF"/>
                </a:solidFill>
                <a:latin typeface="Verdana"/>
                <a:cs typeface="Verdana"/>
              </a:rPr>
              <a:t> </a:t>
            </a:r>
            <a:r>
              <a:rPr sz="3100" spc="-45" dirty="0">
                <a:solidFill>
                  <a:srgbClr val="FFFFFF"/>
                </a:solidFill>
                <a:latin typeface="Verdana"/>
                <a:cs typeface="Verdana"/>
              </a:rPr>
              <a:t>the</a:t>
            </a:r>
            <a:r>
              <a:rPr sz="3100" spc="-210" dirty="0">
                <a:solidFill>
                  <a:srgbClr val="FFFFFF"/>
                </a:solidFill>
                <a:latin typeface="Verdana"/>
                <a:cs typeface="Verdana"/>
              </a:rPr>
              <a:t> </a:t>
            </a:r>
            <a:r>
              <a:rPr sz="3100" spc="-70" dirty="0">
                <a:solidFill>
                  <a:srgbClr val="FFFFFF"/>
                </a:solidFill>
                <a:latin typeface="Verdana"/>
                <a:cs typeface="Verdana"/>
              </a:rPr>
              <a:t>level</a:t>
            </a:r>
            <a:r>
              <a:rPr sz="3100" spc="-210" dirty="0">
                <a:solidFill>
                  <a:srgbClr val="FFFFFF"/>
                </a:solidFill>
                <a:latin typeface="Verdana"/>
                <a:cs typeface="Verdana"/>
              </a:rPr>
              <a:t> </a:t>
            </a:r>
            <a:r>
              <a:rPr sz="3100" dirty="0">
                <a:solidFill>
                  <a:srgbClr val="FFFFFF"/>
                </a:solidFill>
                <a:latin typeface="Verdana"/>
                <a:cs typeface="Verdana"/>
              </a:rPr>
              <a:t>of</a:t>
            </a:r>
            <a:r>
              <a:rPr sz="3100" spc="-210" dirty="0">
                <a:solidFill>
                  <a:srgbClr val="FFFFFF"/>
                </a:solidFill>
                <a:latin typeface="Verdana"/>
                <a:cs typeface="Verdana"/>
              </a:rPr>
              <a:t> </a:t>
            </a:r>
            <a:r>
              <a:rPr sz="3100" spc="-25" dirty="0">
                <a:solidFill>
                  <a:srgbClr val="FFFFFF"/>
                </a:solidFill>
                <a:latin typeface="Verdana"/>
                <a:cs typeface="Verdana"/>
              </a:rPr>
              <a:t>the </a:t>
            </a:r>
            <a:r>
              <a:rPr sz="3100" spc="-105" dirty="0">
                <a:solidFill>
                  <a:srgbClr val="FFFFFF"/>
                </a:solidFill>
                <a:latin typeface="Verdana"/>
                <a:cs typeface="Verdana"/>
              </a:rPr>
              <a:t>time</a:t>
            </a:r>
            <a:r>
              <a:rPr sz="3100" spc="-185" dirty="0">
                <a:solidFill>
                  <a:srgbClr val="FFFFFF"/>
                </a:solidFill>
                <a:latin typeface="Verdana"/>
                <a:cs typeface="Verdana"/>
              </a:rPr>
              <a:t> </a:t>
            </a:r>
            <a:r>
              <a:rPr sz="3100" spc="-200" dirty="0">
                <a:solidFill>
                  <a:srgbClr val="FFFFFF"/>
                </a:solidFill>
                <a:latin typeface="Verdana"/>
                <a:cs typeface="Verdana"/>
              </a:rPr>
              <a:t>series</a:t>
            </a:r>
            <a:r>
              <a:rPr sz="3100" spc="-175" dirty="0">
                <a:solidFill>
                  <a:srgbClr val="FFFFFF"/>
                </a:solidFill>
                <a:latin typeface="Verdana"/>
                <a:cs typeface="Verdana"/>
              </a:rPr>
              <a:t> </a:t>
            </a:r>
            <a:r>
              <a:rPr sz="3100" spc="-215" dirty="0">
                <a:solidFill>
                  <a:srgbClr val="FFFFFF"/>
                </a:solidFill>
                <a:latin typeface="Verdana"/>
                <a:cs typeface="Verdana"/>
              </a:rPr>
              <a:t>it</a:t>
            </a:r>
            <a:r>
              <a:rPr sz="3100" spc="-170" dirty="0">
                <a:solidFill>
                  <a:srgbClr val="FFFFFF"/>
                </a:solidFill>
                <a:latin typeface="Verdana"/>
                <a:cs typeface="Verdana"/>
              </a:rPr>
              <a:t> </a:t>
            </a:r>
            <a:r>
              <a:rPr sz="3100" dirty="0">
                <a:solidFill>
                  <a:srgbClr val="FFFFFF"/>
                </a:solidFill>
                <a:latin typeface="Verdana"/>
                <a:cs typeface="Verdana"/>
              </a:rPr>
              <a:t>would</a:t>
            </a:r>
            <a:r>
              <a:rPr sz="3100" spc="-175" dirty="0">
                <a:solidFill>
                  <a:srgbClr val="FFFFFF"/>
                </a:solidFill>
                <a:latin typeface="Verdana"/>
                <a:cs typeface="Verdana"/>
              </a:rPr>
              <a:t> </a:t>
            </a:r>
            <a:r>
              <a:rPr sz="3100" dirty="0">
                <a:solidFill>
                  <a:srgbClr val="FFFFFF"/>
                </a:solidFill>
                <a:latin typeface="Verdana"/>
                <a:cs typeface="Verdana"/>
              </a:rPr>
              <a:t>indicate</a:t>
            </a:r>
            <a:r>
              <a:rPr sz="3100" spc="-170" dirty="0">
                <a:solidFill>
                  <a:srgbClr val="FFFFFF"/>
                </a:solidFill>
                <a:latin typeface="Verdana"/>
                <a:cs typeface="Verdana"/>
              </a:rPr>
              <a:t> </a:t>
            </a:r>
            <a:r>
              <a:rPr sz="3100" spc="190" dirty="0">
                <a:solidFill>
                  <a:srgbClr val="FFFFFF"/>
                </a:solidFill>
                <a:latin typeface="Verdana"/>
                <a:cs typeface="Verdana"/>
              </a:rPr>
              <a:t>a </a:t>
            </a:r>
            <a:r>
              <a:rPr sz="3100" spc="-70" dirty="0">
                <a:solidFill>
                  <a:srgbClr val="FFFFFF"/>
                </a:solidFill>
                <a:latin typeface="Verdana"/>
                <a:cs typeface="Verdana"/>
              </a:rPr>
              <a:t>multiplicative</a:t>
            </a:r>
            <a:r>
              <a:rPr sz="3100" spc="-160" dirty="0">
                <a:solidFill>
                  <a:srgbClr val="FFFFFF"/>
                </a:solidFill>
                <a:latin typeface="Verdana"/>
                <a:cs typeface="Verdana"/>
              </a:rPr>
              <a:t> </a:t>
            </a:r>
            <a:r>
              <a:rPr sz="3100" spc="-10" dirty="0">
                <a:solidFill>
                  <a:srgbClr val="FFFFFF"/>
                </a:solidFill>
                <a:latin typeface="Verdana"/>
                <a:cs typeface="Verdana"/>
              </a:rPr>
              <a:t>decomposition</a:t>
            </a:r>
            <a:endParaRPr sz="3100">
              <a:latin typeface="Verdana"/>
              <a:cs typeface="Verdana"/>
            </a:endParaRPr>
          </a:p>
        </p:txBody>
      </p:sp>
      <p:sp>
        <p:nvSpPr>
          <p:cNvPr id="11" name="object 11"/>
          <p:cNvSpPr txBox="1"/>
          <p:nvPr/>
        </p:nvSpPr>
        <p:spPr>
          <a:xfrm>
            <a:off x="11164252" y="6432927"/>
            <a:ext cx="109855" cy="212725"/>
          </a:xfrm>
          <a:prstGeom prst="rect">
            <a:avLst/>
          </a:prstGeom>
        </p:spPr>
        <p:txBody>
          <a:bodyPr vert="horz" wrap="square" lIns="0" tIns="13335" rIns="0" bIns="0" rtlCol="0">
            <a:spAutoFit/>
          </a:bodyPr>
          <a:lstStyle/>
          <a:p>
            <a:pPr marL="12700">
              <a:lnSpc>
                <a:spcPct val="100000"/>
              </a:lnSpc>
              <a:spcBef>
                <a:spcPts val="105"/>
              </a:spcBef>
            </a:pPr>
            <a:r>
              <a:rPr sz="1200" spc="-50" dirty="0">
                <a:solidFill>
                  <a:srgbClr val="898989"/>
                </a:solidFill>
                <a:latin typeface="Verdana"/>
                <a:cs typeface="Verdana"/>
              </a:rPr>
              <a:t>8</a:t>
            </a:r>
            <a:endParaRPr sz="1200">
              <a:latin typeface="Verdana"/>
              <a:cs typeface="Verdan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038860" rIns="0" bIns="0" rtlCol="0">
            <a:spAutoFit/>
          </a:bodyPr>
          <a:lstStyle/>
          <a:p>
            <a:pPr marL="161925">
              <a:lnSpc>
                <a:spcPct val="100000"/>
              </a:lnSpc>
              <a:spcBef>
                <a:spcPts val="100"/>
              </a:spcBef>
            </a:pPr>
            <a:r>
              <a:rPr sz="8000" spc="-770" dirty="0"/>
              <a:t>Log</a:t>
            </a:r>
            <a:r>
              <a:rPr sz="8000" spc="-484" dirty="0"/>
              <a:t> </a:t>
            </a:r>
            <a:r>
              <a:rPr sz="8000" spc="-1005" dirty="0"/>
              <a:t>transform</a:t>
            </a:r>
            <a:endParaRPr sz="8000"/>
          </a:p>
        </p:txBody>
      </p:sp>
      <p:sp>
        <p:nvSpPr>
          <p:cNvPr id="3" name="object 3"/>
          <p:cNvSpPr txBox="1"/>
          <p:nvPr/>
        </p:nvSpPr>
        <p:spPr>
          <a:xfrm>
            <a:off x="8281351" y="4600955"/>
            <a:ext cx="2985770" cy="946150"/>
          </a:xfrm>
          <a:prstGeom prst="rect">
            <a:avLst/>
          </a:prstGeom>
        </p:spPr>
        <p:txBody>
          <a:bodyPr vert="horz" wrap="square" lIns="0" tIns="72390" rIns="0" bIns="0" rtlCol="0">
            <a:spAutoFit/>
          </a:bodyPr>
          <a:lstStyle/>
          <a:p>
            <a:pPr marL="12700" marR="5080" indent="828675">
              <a:lnSpc>
                <a:spcPts val="3410"/>
              </a:lnSpc>
              <a:spcBef>
                <a:spcPts val="570"/>
              </a:spcBef>
            </a:pPr>
            <a:r>
              <a:rPr sz="3200" b="1" spc="-420" dirty="0">
                <a:solidFill>
                  <a:srgbClr val="898989"/>
                </a:solidFill>
                <a:latin typeface="Verdana"/>
                <a:cs typeface="Verdana"/>
              </a:rPr>
              <a:t>Time</a:t>
            </a:r>
            <a:r>
              <a:rPr sz="3200" b="1" spc="-195" dirty="0">
                <a:solidFill>
                  <a:srgbClr val="898989"/>
                </a:solidFill>
                <a:latin typeface="Verdana"/>
                <a:cs typeface="Verdana"/>
              </a:rPr>
              <a:t> </a:t>
            </a:r>
            <a:r>
              <a:rPr sz="3200" b="1" spc="-360" dirty="0">
                <a:solidFill>
                  <a:srgbClr val="898989"/>
                </a:solidFill>
                <a:latin typeface="Verdana"/>
                <a:cs typeface="Verdana"/>
              </a:rPr>
              <a:t>series </a:t>
            </a:r>
            <a:r>
              <a:rPr sz="3200" b="1" spc="-240" dirty="0">
                <a:solidFill>
                  <a:srgbClr val="898989"/>
                </a:solidFill>
                <a:latin typeface="Verdana"/>
                <a:cs typeface="Verdana"/>
              </a:rPr>
              <a:t>decomposition</a:t>
            </a:r>
            <a:endParaRPr sz="3200">
              <a:latin typeface="Verdana"/>
              <a:cs typeface="Verdana"/>
            </a:endParaRPr>
          </a:p>
        </p:txBody>
      </p:sp>
      <p:grpSp>
        <p:nvGrpSpPr>
          <p:cNvPr id="4" name="object 4"/>
          <p:cNvGrpSpPr/>
          <p:nvPr/>
        </p:nvGrpSpPr>
        <p:grpSpPr>
          <a:xfrm>
            <a:off x="841247" y="4294795"/>
            <a:ext cx="10506710" cy="55244"/>
            <a:chOff x="841247" y="4294795"/>
            <a:chExt cx="10506710" cy="55244"/>
          </a:xfrm>
        </p:grpSpPr>
        <p:sp>
          <p:nvSpPr>
            <p:cNvPr id="5" name="object 5"/>
            <p:cNvSpPr/>
            <p:nvPr/>
          </p:nvSpPr>
          <p:spPr>
            <a:xfrm>
              <a:off x="841247" y="4331166"/>
              <a:ext cx="6560184" cy="18415"/>
            </a:xfrm>
            <a:custGeom>
              <a:avLst/>
              <a:gdLst/>
              <a:ahLst/>
              <a:cxnLst/>
              <a:rect l="l" t="t" r="r" b="b"/>
              <a:pathLst>
                <a:path w="6560184" h="18414">
                  <a:moveTo>
                    <a:pt x="0" y="18287"/>
                  </a:moveTo>
                  <a:lnTo>
                    <a:pt x="6559675" y="18287"/>
                  </a:lnTo>
                  <a:lnTo>
                    <a:pt x="6559675" y="0"/>
                  </a:lnTo>
                  <a:lnTo>
                    <a:pt x="0" y="0"/>
                  </a:lnTo>
                  <a:lnTo>
                    <a:pt x="0" y="18287"/>
                  </a:lnTo>
                  <a:close/>
                </a:path>
              </a:pathLst>
            </a:custGeom>
            <a:solidFill>
              <a:srgbClr val="D5D5D5"/>
            </a:solidFill>
          </p:spPr>
          <p:txBody>
            <a:bodyPr wrap="square" lIns="0" tIns="0" rIns="0" bIns="0" rtlCol="0"/>
            <a:lstStyle/>
            <a:p>
              <a:endParaRPr/>
            </a:p>
          </p:txBody>
        </p:sp>
        <p:sp>
          <p:nvSpPr>
            <p:cNvPr id="6" name="object 6"/>
            <p:cNvSpPr/>
            <p:nvPr/>
          </p:nvSpPr>
          <p:spPr>
            <a:xfrm>
              <a:off x="7400923" y="4294795"/>
              <a:ext cx="3947160" cy="55244"/>
            </a:xfrm>
            <a:custGeom>
              <a:avLst/>
              <a:gdLst/>
              <a:ahLst/>
              <a:cxnLst/>
              <a:rect l="l" t="t" r="r" b="b"/>
              <a:pathLst>
                <a:path w="3947159" h="55245">
                  <a:moveTo>
                    <a:pt x="3946779" y="0"/>
                  </a:moveTo>
                  <a:lnTo>
                    <a:pt x="0" y="0"/>
                  </a:lnTo>
                  <a:lnTo>
                    <a:pt x="0" y="54863"/>
                  </a:lnTo>
                  <a:lnTo>
                    <a:pt x="3946779" y="54863"/>
                  </a:lnTo>
                  <a:lnTo>
                    <a:pt x="3946779" y="0"/>
                  </a:lnTo>
                  <a:close/>
                </a:path>
              </a:pathLst>
            </a:custGeom>
            <a:solidFill>
              <a:srgbClr val="C0504D"/>
            </a:solidFill>
          </p:spPr>
          <p:txBody>
            <a:bodyPr wrap="square" lIns="0" tIns="0" rIns="0" bIns="0" rtlCol="0"/>
            <a:lstStyle/>
            <a:p>
              <a:endParaRPr/>
            </a:p>
          </p:txBody>
        </p:sp>
      </p:grpSp>
      <p:sp>
        <p:nvSpPr>
          <p:cNvPr id="7" name="object 7"/>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1</a:t>
            </a:r>
            <a:endParaRPr sz="1200">
              <a:latin typeface="Verdana"/>
              <a:cs typeface="Verdan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90306" y="792987"/>
            <a:ext cx="2211070" cy="635000"/>
          </a:xfrm>
          <a:prstGeom prst="rect">
            <a:avLst/>
          </a:prstGeom>
        </p:spPr>
        <p:txBody>
          <a:bodyPr vert="horz" wrap="square" lIns="0" tIns="12700" rIns="0" bIns="0" rtlCol="0">
            <a:spAutoFit/>
          </a:bodyPr>
          <a:lstStyle/>
          <a:p>
            <a:pPr marL="12700">
              <a:lnSpc>
                <a:spcPct val="100000"/>
              </a:lnSpc>
              <a:spcBef>
                <a:spcPts val="100"/>
              </a:spcBef>
            </a:pPr>
            <a:r>
              <a:rPr sz="4000" spc="-380" dirty="0"/>
              <a:t>Contents</a:t>
            </a:r>
            <a:endParaRPr sz="4000"/>
          </a:p>
        </p:txBody>
      </p:sp>
      <p:grpSp>
        <p:nvGrpSpPr>
          <p:cNvPr id="3" name="object 3"/>
          <p:cNvGrpSpPr/>
          <p:nvPr/>
        </p:nvGrpSpPr>
        <p:grpSpPr>
          <a:xfrm>
            <a:off x="2883000" y="2201293"/>
            <a:ext cx="2196465" cy="2196465"/>
            <a:chOff x="2883000" y="2201293"/>
            <a:chExt cx="2196465" cy="2196465"/>
          </a:xfrm>
        </p:grpSpPr>
        <p:sp>
          <p:nvSpPr>
            <p:cNvPr id="4" name="object 4"/>
            <p:cNvSpPr/>
            <p:nvPr/>
          </p:nvSpPr>
          <p:spPr>
            <a:xfrm>
              <a:off x="2883000" y="2201293"/>
              <a:ext cx="2196465" cy="2196465"/>
            </a:xfrm>
            <a:custGeom>
              <a:avLst/>
              <a:gdLst/>
              <a:ahLst/>
              <a:cxnLst/>
              <a:rect l="l" t="t" r="r" b="b"/>
              <a:pathLst>
                <a:path w="2196465" h="2196465">
                  <a:moveTo>
                    <a:pt x="2196000" y="0"/>
                  </a:moveTo>
                  <a:lnTo>
                    <a:pt x="652805" y="0"/>
                  </a:lnTo>
                  <a:lnTo>
                    <a:pt x="604085" y="1790"/>
                  </a:lnTo>
                  <a:lnTo>
                    <a:pt x="556338" y="7078"/>
                  </a:lnTo>
                  <a:lnTo>
                    <a:pt x="509689" y="15736"/>
                  </a:lnTo>
                  <a:lnTo>
                    <a:pt x="464266" y="27639"/>
                  </a:lnTo>
                  <a:lnTo>
                    <a:pt x="420193" y="42660"/>
                  </a:lnTo>
                  <a:lnTo>
                    <a:pt x="377598" y="60673"/>
                  </a:lnTo>
                  <a:lnTo>
                    <a:pt x="336607" y="81552"/>
                  </a:lnTo>
                  <a:lnTo>
                    <a:pt x="297345" y="105170"/>
                  </a:lnTo>
                  <a:lnTo>
                    <a:pt x="259940" y="131402"/>
                  </a:lnTo>
                  <a:lnTo>
                    <a:pt x="224516" y="160121"/>
                  </a:lnTo>
                  <a:lnTo>
                    <a:pt x="191201" y="191201"/>
                  </a:lnTo>
                  <a:lnTo>
                    <a:pt x="160121" y="224516"/>
                  </a:lnTo>
                  <a:lnTo>
                    <a:pt x="131402" y="259940"/>
                  </a:lnTo>
                  <a:lnTo>
                    <a:pt x="105170"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3" y="2195998"/>
                  </a:lnTo>
                  <a:lnTo>
                    <a:pt x="1591913" y="2194208"/>
                  </a:lnTo>
                  <a:lnTo>
                    <a:pt x="1639660" y="2188920"/>
                  </a:lnTo>
                  <a:lnTo>
                    <a:pt x="1686309" y="2180262"/>
                  </a:lnTo>
                  <a:lnTo>
                    <a:pt x="1731732" y="2168359"/>
                  </a:lnTo>
                  <a:lnTo>
                    <a:pt x="1775805" y="2153338"/>
                  </a:lnTo>
                  <a:lnTo>
                    <a:pt x="1818400" y="2135325"/>
                  </a:lnTo>
                  <a:lnTo>
                    <a:pt x="1859391" y="2114446"/>
                  </a:lnTo>
                  <a:lnTo>
                    <a:pt x="1898653" y="2090828"/>
                  </a:lnTo>
                  <a:lnTo>
                    <a:pt x="1936059" y="2064596"/>
                  </a:lnTo>
                  <a:lnTo>
                    <a:pt x="1971482" y="2035877"/>
                  </a:lnTo>
                  <a:lnTo>
                    <a:pt x="2004797" y="2004796"/>
                  </a:lnTo>
                  <a:lnTo>
                    <a:pt x="2035877" y="1971482"/>
                  </a:lnTo>
                  <a:lnTo>
                    <a:pt x="2064596"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5" name="object 5"/>
            <p:cNvPicPr/>
            <p:nvPr/>
          </p:nvPicPr>
          <p:blipFill>
            <a:blip r:embed="rId2" cstate="print"/>
            <a:stretch>
              <a:fillRect/>
            </a:stretch>
          </p:blipFill>
          <p:spPr>
            <a:xfrm>
              <a:off x="3349752" y="2667000"/>
              <a:ext cx="1261872" cy="1264920"/>
            </a:xfrm>
            <a:prstGeom prst="rect">
              <a:avLst/>
            </a:prstGeom>
          </p:spPr>
        </p:pic>
      </p:grpSp>
      <p:sp>
        <p:nvSpPr>
          <p:cNvPr id="6" name="object 6"/>
          <p:cNvSpPr txBox="1"/>
          <p:nvPr/>
        </p:nvSpPr>
        <p:spPr>
          <a:xfrm>
            <a:off x="2692679" y="5068316"/>
            <a:ext cx="257683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4F81BD"/>
                </a:solidFill>
                <a:latin typeface="Verdana"/>
                <a:cs typeface="Verdana"/>
              </a:rPr>
              <a:t>LOG</a:t>
            </a:r>
            <a:r>
              <a:rPr sz="2400" spc="-40" dirty="0">
                <a:solidFill>
                  <a:srgbClr val="4F81BD"/>
                </a:solidFill>
                <a:latin typeface="Verdana"/>
                <a:cs typeface="Verdana"/>
              </a:rPr>
              <a:t> </a:t>
            </a:r>
            <a:r>
              <a:rPr sz="2400" spc="-114" dirty="0">
                <a:solidFill>
                  <a:srgbClr val="4F81BD"/>
                </a:solidFill>
                <a:latin typeface="Verdana"/>
                <a:cs typeface="Verdana"/>
              </a:rPr>
              <a:t>TRANSFORM</a:t>
            </a:r>
            <a:endParaRPr sz="2400">
              <a:latin typeface="Verdana"/>
              <a:cs typeface="Verdana"/>
            </a:endParaRPr>
          </a:p>
        </p:txBody>
      </p:sp>
      <p:grpSp>
        <p:nvGrpSpPr>
          <p:cNvPr id="7" name="object 7"/>
          <p:cNvGrpSpPr/>
          <p:nvPr/>
        </p:nvGrpSpPr>
        <p:grpSpPr>
          <a:xfrm>
            <a:off x="7112999" y="2201293"/>
            <a:ext cx="2196465" cy="2196465"/>
            <a:chOff x="7112999" y="2201293"/>
            <a:chExt cx="2196465" cy="2196465"/>
          </a:xfrm>
        </p:grpSpPr>
        <p:sp>
          <p:nvSpPr>
            <p:cNvPr id="8" name="object 8"/>
            <p:cNvSpPr/>
            <p:nvPr/>
          </p:nvSpPr>
          <p:spPr>
            <a:xfrm>
              <a:off x="7112999" y="2201293"/>
              <a:ext cx="2196465" cy="2196465"/>
            </a:xfrm>
            <a:custGeom>
              <a:avLst/>
              <a:gdLst/>
              <a:ahLst/>
              <a:cxnLst/>
              <a:rect l="l" t="t" r="r" b="b"/>
              <a:pathLst>
                <a:path w="2196465" h="2196465">
                  <a:moveTo>
                    <a:pt x="2196000" y="0"/>
                  </a:moveTo>
                  <a:lnTo>
                    <a:pt x="652805" y="0"/>
                  </a:lnTo>
                  <a:lnTo>
                    <a:pt x="604085" y="1790"/>
                  </a:lnTo>
                  <a:lnTo>
                    <a:pt x="556338" y="7078"/>
                  </a:lnTo>
                  <a:lnTo>
                    <a:pt x="509690" y="15736"/>
                  </a:lnTo>
                  <a:lnTo>
                    <a:pt x="464266" y="27639"/>
                  </a:lnTo>
                  <a:lnTo>
                    <a:pt x="420194" y="42660"/>
                  </a:lnTo>
                  <a:lnTo>
                    <a:pt x="377599" y="60673"/>
                  </a:lnTo>
                  <a:lnTo>
                    <a:pt x="336607" y="81552"/>
                  </a:lnTo>
                  <a:lnTo>
                    <a:pt x="297346" y="105170"/>
                  </a:lnTo>
                  <a:lnTo>
                    <a:pt x="259940" y="131402"/>
                  </a:lnTo>
                  <a:lnTo>
                    <a:pt x="224517" y="160121"/>
                  </a:lnTo>
                  <a:lnTo>
                    <a:pt x="191202" y="191201"/>
                  </a:lnTo>
                  <a:lnTo>
                    <a:pt x="160122" y="224516"/>
                  </a:lnTo>
                  <a:lnTo>
                    <a:pt x="131403" y="259940"/>
                  </a:lnTo>
                  <a:lnTo>
                    <a:pt x="105171"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4" y="2195998"/>
                  </a:lnTo>
                  <a:lnTo>
                    <a:pt x="1591914" y="2194208"/>
                  </a:lnTo>
                  <a:lnTo>
                    <a:pt x="1639661" y="2188920"/>
                  </a:lnTo>
                  <a:lnTo>
                    <a:pt x="1686309" y="2180262"/>
                  </a:lnTo>
                  <a:lnTo>
                    <a:pt x="1731733" y="2168359"/>
                  </a:lnTo>
                  <a:lnTo>
                    <a:pt x="1775805" y="2153338"/>
                  </a:lnTo>
                  <a:lnTo>
                    <a:pt x="1818400" y="2135325"/>
                  </a:lnTo>
                  <a:lnTo>
                    <a:pt x="1859392" y="2114446"/>
                  </a:lnTo>
                  <a:lnTo>
                    <a:pt x="1898653" y="2090828"/>
                  </a:lnTo>
                  <a:lnTo>
                    <a:pt x="1936059" y="2064596"/>
                  </a:lnTo>
                  <a:lnTo>
                    <a:pt x="1971482" y="2035877"/>
                  </a:lnTo>
                  <a:lnTo>
                    <a:pt x="2004797" y="2004796"/>
                  </a:lnTo>
                  <a:lnTo>
                    <a:pt x="2035877" y="1971482"/>
                  </a:lnTo>
                  <a:lnTo>
                    <a:pt x="2064597"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9" name="object 9"/>
            <p:cNvPicPr/>
            <p:nvPr/>
          </p:nvPicPr>
          <p:blipFill>
            <a:blip r:embed="rId3" cstate="print"/>
            <a:stretch>
              <a:fillRect/>
            </a:stretch>
          </p:blipFill>
          <p:spPr>
            <a:xfrm>
              <a:off x="7580375" y="2667000"/>
              <a:ext cx="1261872" cy="1264920"/>
            </a:xfrm>
            <a:prstGeom prst="rect">
              <a:avLst/>
            </a:prstGeom>
          </p:spPr>
        </p:pic>
      </p:grpSp>
      <p:sp>
        <p:nvSpPr>
          <p:cNvPr id="10" name="object 10"/>
          <p:cNvSpPr txBox="1"/>
          <p:nvPr/>
        </p:nvSpPr>
        <p:spPr>
          <a:xfrm>
            <a:off x="6431284" y="5068316"/>
            <a:ext cx="3559810" cy="391160"/>
          </a:xfrm>
          <a:prstGeom prst="rect">
            <a:avLst/>
          </a:prstGeom>
        </p:spPr>
        <p:txBody>
          <a:bodyPr vert="horz" wrap="square" lIns="0" tIns="12700" rIns="0" bIns="0" rtlCol="0">
            <a:spAutoFit/>
          </a:bodyPr>
          <a:lstStyle/>
          <a:p>
            <a:pPr marL="12700">
              <a:lnSpc>
                <a:spcPct val="100000"/>
              </a:lnSpc>
              <a:spcBef>
                <a:spcPts val="100"/>
              </a:spcBef>
            </a:pPr>
            <a:r>
              <a:rPr sz="2400" spc="-265" dirty="0">
                <a:solidFill>
                  <a:srgbClr val="4F81BD"/>
                </a:solidFill>
                <a:latin typeface="Verdana"/>
                <a:cs typeface="Verdana"/>
              </a:rPr>
              <a:t>DISCUSS</a:t>
            </a:r>
            <a:r>
              <a:rPr sz="2400" spc="-170" dirty="0">
                <a:solidFill>
                  <a:srgbClr val="4F81BD"/>
                </a:solidFill>
                <a:latin typeface="Verdana"/>
                <a:cs typeface="Verdana"/>
              </a:rPr>
              <a:t> </a:t>
            </a:r>
            <a:r>
              <a:rPr sz="2400" spc="-140" dirty="0">
                <a:solidFill>
                  <a:srgbClr val="4F81BD"/>
                </a:solidFill>
                <a:latin typeface="Verdana"/>
                <a:cs typeface="Verdana"/>
              </a:rPr>
              <a:t>WHEN</a:t>
            </a:r>
            <a:r>
              <a:rPr sz="2400" spc="-165" dirty="0">
                <a:solidFill>
                  <a:srgbClr val="4F81BD"/>
                </a:solidFill>
                <a:latin typeface="Verdana"/>
                <a:cs typeface="Verdana"/>
              </a:rPr>
              <a:t> </a:t>
            </a:r>
            <a:r>
              <a:rPr sz="2400" spc="-140" dirty="0">
                <a:solidFill>
                  <a:srgbClr val="4F81BD"/>
                </a:solidFill>
                <a:latin typeface="Verdana"/>
                <a:cs typeface="Verdana"/>
              </a:rPr>
              <a:t>TO</a:t>
            </a:r>
            <a:r>
              <a:rPr sz="2400" spc="-165" dirty="0">
                <a:solidFill>
                  <a:srgbClr val="4F81BD"/>
                </a:solidFill>
                <a:latin typeface="Verdana"/>
                <a:cs typeface="Verdana"/>
              </a:rPr>
              <a:t> </a:t>
            </a:r>
            <a:r>
              <a:rPr sz="2400" spc="-295" dirty="0">
                <a:solidFill>
                  <a:srgbClr val="4F81BD"/>
                </a:solidFill>
                <a:latin typeface="Verdana"/>
                <a:cs typeface="Verdana"/>
              </a:rPr>
              <a:t>USE</a:t>
            </a:r>
            <a:r>
              <a:rPr sz="2400" spc="-165" dirty="0">
                <a:solidFill>
                  <a:srgbClr val="4F81BD"/>
                </a:solidFill>
                <a:latin typeface="Verdana"/>
                <a:cs typeface="Verdana"/>
              </a:rPr>
              <a:t> </a:t>
            </a:r>
            <a:r>
              <a:rPr sz="2400" spc="-500" dirty="0">
                <a:solidFill>
                  <a:srgbClr val="4F81BD"/>
                </a:solidFill>
                <a:latin typeface="Verdana"/>
                <a:cs typeface="Verdana"/>
              </a:rPr>
              <a:t>IT</a:t>
            </a:r>
            <a:endParaRPr sz="2400">
              <a:latin typeface="Verdana"/>
              <a:cs typeface="Verdana"/>
            </a:endParaRPr>
          </a:p>
        </p:txBody>
      </p:sp>
      <p:sp>
        <p:nvSpPr>
          <p:cNvPr id="11" name="object 11"/>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2</a:t>
            </a:r>
            <a:endParaRPr sz="1200">
              <a:latin typeface="Verdana"/>
              <a:cs typeface="Verdan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731895">
              <a:lnSpc>
                <a:spcPct val="100000"/>
              </a:lnSpc>
              <a:spcBef>
                <a:spcPts val="100"/>
              </a:spcBef>
            </a:pPr>
            <a:r>
              <a:rPr sz="4000" spc="-385" dirty="0"/>
              <a:t>Log</a:t>
            </a:r>
            <a:r>
              <a:rPr sz="4000" spc="-245" dirty="0"/>
              <a:t> </a:t>
            </a:r>
            <a:r>
              <a:rPr sz="4000" spc="-509" dirty="0"/>
              <a:t>transform</a:t>
            </a:r>
            <a:endParaRPr sz="4000"/>
          </a:p>
        </p:txBody>
      </p:sp>
      <p:pic>
        <p:nvPicPr>
          <p:cNvPr id="7" name="object 7"/>
          <p:cNvPicPr/>
          <p:nvPr/>
        </p:nvPicPr>
        <p:blipFill>
          <a:blip r:embed="rId2" cstate="print"/>
          <a:stretch>
            <a:fillRect/>
          </a:stretch>
        </p:blipFill>
        <p:spPr>
          <a:xfrm>
            <a:off x="6582681" y="1585063"/>
            <a:ext cx="4918302" cy="4953848"/>
          </a:xfrm>
          <a:prstGeom prst="rect">
            <a:avLst/>
          </a:prstGeom>
        </p:spPr>
      </p:pic>
      <p:sp>
        <p:nvSpPr>
          <p:cNvPr id="8" name="object 8"/>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3</a:t>
            </a:r>
          </a:p>
        </p:txBody>
      </p:sp>
      <p:pic>
        <p:nvPicPr>
          <p:cNvPr id="10" name="Picture 9">
            <a:extLst>
              <a:ext uri="{FF2B5EF4-FFF2-40B4-BE49-F238E27FC236}">
                <a16:creationId xmlns:a16="http://schemas.microsoft.com/office/drawing/2014/main" id="{D6C9A15D-5718-4212-9DAC-4FFF133C834E}"/>
              </a:ext>
            </a:extLst>
          </p:cNvPr>
          <p:cNvPicPr>
            <a:picLocks noChangeAspect="1"/>
          </p:cNvPicPr>
          <p:nvPr/>
        </p:nvPicPr>
        <p:blipFill>
          <a:blip r:embed="rId3"/>
          <a:stretch>
            <a:fillRect/>
          </a:stretch>
        </p:blipFill>
        <p:spPr>
          <a:xfrm>
            <a:off x="152400" y="1297917"/>
            <a:ext cx="6287377" cy="534427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4</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921385">
              <a:lnSpc>
                <a:spcPct val="100000"/>
              </a:lnSpc>
              <a:spcBef>
                <a:spcPts val="100"/>
              </a:spcBef>
            </a:pPr>
            <a:r>
              <a:rPr sz="4000" spc="-335" dirty="0"/>
              <a:t>Converting</a:t>
            </a:r>
            <a:r>
              <a:rPr sz="4000" spc="-215" dirty="0"/>
              <a:t> </a:t>
            </a:r>
            <a:r>
              <a:rPr sz="4000" spc="-350" dirty="0"/>
              <a:t>multiplicative</a:t>
            </a:r>
            <a:r>
              <a:rPr sz="4000" spc="-210" dirty="0"/>
              <a:t> </a:t>
            </a:r>
            <a:r>
              <a:rPr sz="4000" spc="-415" dirty="0"/>
              <a:t>to</a:t>
            </a:r>
            <a:r>
              <a:rPr sz="4000" spc="-210" dirty="0"/>
              <a:t> </a:t>
            </a:r>
            <a:r>
              <a:rPr sz="4000" spc="-305" dirty="0"/>
              <a:t>additive</a:t>
            </a:r>
            <a:endParaRPr sz="4000"/>
          </a:p>
        </p:txBody>
      </p:sp>
      <p:sp>
        <p:nvSpPr>
          <p:cNvPr id="3" name="object 3"/>
          <p:cNvSpPr txBox="1"/>
          <p:nvPr/>
        </p:nvSpPr>
        <p:spPr>
          <a:xfrm>
            <a:off x="688340" y="1596644"/>
            <a:ext cx="10290810" cy="4338320"/>
          </a:xfrm>
          <a:prstGeom prst="rect">
            <a:avLst/>
          </a:prstGeom>
        </p:spPr>
        <p:txBody>
          <a:bodyPr vert="horz" wrap="square" lIns="0" tIns="53975" rIns="0" bIns="0" rtlCol="0">
            <a:spAutoFit/>
          </a:bodyPr>
          <a:lstStyle/>
          <a:p>
            <a:pPr marL="355600" marR="133985" indent="-342900">
              <a:lnSpc>
                <a:spcPts val="2590"/>
              </a:lnSpc>
              <a:spcBef>
                <a:spcPts val="425"/>
              </a:spcBef>
              <a:buFont typeface="Arial MT"/>
              <a:buChar char="•"/>
              <a:tabLst>
                <a:tab pos="355600" algn="l"/>
              </a:tabLst>
            </a:pPr>
            <a:r>
              <a:rPr sz="2400" spc="130" dirty="0">
                <a:latin typeface="Verdana"/>
                <a:cs typeface="Verdana"/>
              </a:rPr>
              <a:t>A</a:t>
            </a:r>
            <a:r>
              <a:rPr sz="2400" spc="-160" dirty="0">
                <a:latin typeface="Verdana"/>
                <a:cs typeface="Verdana"/>
              </a:rPr>
              <a:t> </a:t>
            </a:r>
            <a:r>
              <a:rPr sz="2400" spc="-60" dirty="0">
                <a:latin typeface="Verdana"/>
                <a:cs typeface="Verdana"/>
              </a:rPr>
              <a:t>multiplicative</a:t>
            </a:r>
            <a:r>
              <a:rPr sz="2400" spc="-160" dirty="0">
                <a:latin typeface="Verdana"/>
                <a:cs typeface="Verdana"/>
              </a:rPr>
              <a:t> </a:t>
            </a:r>
            <a:r>
              <a:rPr sz="2400" dirty="0">
                <a:latin typeface="Verdana"/>
                <a:cs typeface="Verdana"/>
              </a:rPr>
              <a:t>decomposition</a:t>
            </a:r>
            <a:r>
              <a:rPr sz="2400" spc="-155" dirty="0">
                <a:latin typeface="Verdana"/>
                <a:cs typeface="Verdana"/>
              </a:rPr>
              <a:t> </a:t>
            </a:r>
            <a:r>
              <a:rPr sz="2400" spc="135" dirty="0">
                <a:latin typeface="Verdana"/>
                <a:cs typeface="Verdana"/>
              </a:rPr>
              <a:t>can</a:t>
            </a:r>
            <a:r>
              <a:rPr sz="2400" spc="-160" dirty="0">
                <a:latin typeface="Verdana"/>
                <a:cs typeface="Verdana"/>
              </a:rPr>
              <a:t> </a:t>
            </a:r>
            <a:r>
              <a:rPr sz="2400" spc="130" dirty="0">
                <a:latin typeface="Verdana"/>
                <a:cs typeface="Verdana"/>
              </a:rPr>
              <a:t>be</a:t>
            </a:r>
            <a:r>
              <a:rPr sz="2400" spc="-155" dirty="0">
                <a:latin typeface="Verdana"/>
                <a:cs typeface="Verdana"/>
              </a:rPr>
              <a:t> </a:t>
            </a:r>
            <a:r>
              <a:rPr sz="2400" dirty="0">
                <a:latin typeface="Verdana"/>
                <a:cs typeface="Verdana"/>
              </a:rPr>
              <a:t>converted</a:t>
            </a:r>
            <a:r>
              <a:rPr sz="2400" spc="-155" dirty="0">
                <a:latin typeface="Verdana"/>
                <a:cs typeface="Verdana"/>
              </a:rPr>
              <a:t> </a:t>
            </a:r>
            <a:r>
              <a:rPr sz="2400" spc="-90" dirty="0">
                <a:latin typeface="Verdana"/>
                <a:cs typeface="Verdana"/>
              </a:rPr>
              <a:t>into</a:t>
            </a:r>
            <a:r>
              <a:rPr sz="2400" spc="-150" dirty="0">
                <a:latin typeface="Verdana"/>
                <a:cs typeface="Verdana"/>
              </a:rPr>
              <a:t> </a:t>
            </a:r>
            <a:r>
              <a:rPr sz="2400" spc="55" dirty="0">
                <a:latin typeface="Verdana"/>
                <a:cs typeface="Verdana"/>
              </a:rPr>
              <a:t>an</a:t>
            </a:r>
            <a:r>
              <a:rPr sz="2400" spc="-160" dirty="0">
                <a:latin typeface="Verdana"/>
                <a:cs typeface="Verdana"/>
              </a:rPr>
              <a:t> </a:t>
            </a:r>
            <a:r>
              <a:rPr sz="2400" spc="-10" dirty="0">
                <a:latin typeface="Verdana"/>
                <a:cs typeface="Verdana"/>
              </a:rPr>
              <a:t>additive decomposition</a:t>
            </a:r>
            <a:r>
              <a:rPr sz="2400" spc="-165" dirty="0">
                <a:latin typeface="Verdana"/>
                <a:cs typeface="Verdana"/>
              </a:rPr>
              <a:t> </a:t>
            </a:r>
            <a:r>
              <a:rPr sz="2400" dirty="0">
                <a:latin typeface="Verdana"/>
                <a:cs typeface="Verdana"/>
              </a:rPr>
              <a:t>by</a:t>
            </a:r>
            <a:r>
              <a:rPr sz="2400" spc="-165" dirty="0">
                <a:latin typeface="Verdana"/>
                <a:cs typeface="Verdana"/>
              </a:rPr>
              <a:t> </a:t>
            </a:r>
            <a:r>
              <a:rPr sz="2400" spc="-65" dirty="0">
                <a:latin typeface="Verdana"/>
                <a:cs typeface="Verdana"/>
              </a:rPr>
              <a:t>taking</a:t>
            </a:r>
            <a:r>
              <a:rPr sz="2400" spc="-165" dirty="0">
                <a:latin typeface="Verdana"/>
                <a:cs typeface="Verdana"/>
              </a:rPr>
              <a:t> </a:t>
            </a:r>
            <a:r>
              <a:rPr sz="2400" spc="-40" dirty="0">
                <a:latin typeface="Verdana"/>
                <a:cs typeface="Verdana"/>
              </a:rPr>
              <a:t>the</a:t>
            </a:r>
            <a:r>
              <a:rPr sz="2400" spc="-165" dirty="0">
                <a:latin typeface="Verdana"/>
                <a:cs typeface="Verdana"/>
              </a:rPr>
              <a:t> </a:t>
            </a:r>
            <a:r>
              <a:rPr sz="2400" dirty="0">
                <a:latin typeface="Verdana"/>
                <a:cs typeface="Verdana"/>
              </a:rPr>
              <a:t>log</a:t>
            </a:r>
            <a:r>
              <a:rPr sz="2400" spc="-165" dirty="0">
                <a:latin typeface="Verdana"/>
                <a:cs typeface="Verdana"/>
              </a:rPr>
              <a:t> </a:t>
            </a:r>
            <a:r>
              <a:rPr sz="2400" dirty="0">
                <a:latin typeface="Verdana"/>
                <a:cs typeface="Verdana"/>
              </a:rPr>
              <a:t>of</a:t>
            </a:r>
            <a:r>
              <a:rPr sz="2400" spc="-170" dirty="0">
                <a:latin typeface="Verdana"/>
                <a:cs typeface="Verdana"/>
              </a:rPr>
              <a:t> </a:t>
            </a:r>
            <a:r>
              <a:rPr sz="2400" spc="-40" dirty="0">
                <a:latin typeface="Verdana"/>
                <a:cs typeface="Verdana"/>
              </a:rPr>
              <a:t>the</a:t>
            </a:r>
            <a:r>
              <a:rPr sz="2400" spc="-165" dirty="0">
                <a:latin typeface="Verdana"/>
                <a:cs typeface="Verdana"/>
              </a:rPr>
              <a:t> </a:t>
            </a:r>
            <a:r>
              <a:rPr sz="2400" spc="-30" dirty="0">
                <a:latin typeface="Verdana"/>
                <a:cs typeface="Verdana"/>
              </a:rPr>
              <a:t>target</a:t>
            </a:r>
            <a:r>
              <a:rPr sz="2400" spc="-160" dirty="0">
                <a:latin typeface="Verdana"/>
                <a:cs typeface="Verdana"/>
              </a:rPr>
              <a:t> </a:t>
            </a:r>
            <a:r>
              <a:rPr sz="2400" spc="-10" dirty="0">
                <a:latin typeface="Verdana"/>
                <a:cs typeface="Verdana"/>
              </a:rPr>
              <a:t>y(t).</a:t>
            </a:r>
            <a:endParaRPr sz="2400">
              <a:latin typeface="Verdana"/>
              <a:cs typeface="Verdana"/>
            </a:endParaRPr>
          </a:p>
          <a:p>
            <a:pPr>
              <a:lnSpc>
                <a:spcPct val="100000"/>
              </a:lnSpc>
              <a:spcBef>
                <a:spcPts val="455"/>
              </a:spcBef>
              <a:buFont typeface="Arial MT"/>
              <a:buChar char="•"/>
            </a:pPr>
            <a:endParaRPr sz="2400">
              <a:latin typeface="Verdana"/>
              <a:cs typeface="Verdana"/>
            </a:endParaRPr>
          </a:p>
          <a:p>
            <a:pPr marL="354965" indent="-342265">
              <a:lnSpc>
                <a:spcPct val="100000"/>
              </a:lnSpc>
              <a:buFont typeface="Arial MT"/>
              <a:buChar char="•"/>
              <a:tabLst>
                <a:tab pos="354965" algn="l"/>
              </a:tabLst>
            </a:pPr>
            <a:r>
              <a:rPr sz="2400" spc="-100" dirty="0">
                <a:latin typeface="Verdana"/>
                <a:cs typeface="Verdana"/>
              </a:rPr>
              <a:t>Take</a:t>
            </a:r>
            <a:r>
              <a:rPr sz="2400" spc="-155" dirty="0">
                <a:latin typeface="Verdana"/>
                <a:cs typeface="Verdana"/>
              </a:rPr>
              <a:t> </a:t>
            </a:r>
            <a:r>
              <a:rPr sz="2400" spc="-40" dirty="0">
                <a:latin typeface="Verdana"/>
                <a:cs typeface="Verdana"/>
              </a:rPr>
              <a:t>the</a:t>
            </a:r>
            <a:r>
              <a:rPr sz="2400" spc="-155" dirty="0">
                <a:latin typeface="Verdana"/>
                <a:cs typeface="Verdana"/>
              </a:rPr>
              <a:t> </a:t>
            </a:r>
            <a:r>
              <a:rPr sz="2400" dirty="0">
                <a:latin typeface="Verdana"/>
                <a:cs typeface="Verdana"/>
              </a:rPr>
              <a:t>log</a:t>
            </a:r>
            <a:r>
              <a:rPr sz="2400" spc="-160" dirty="0">
                <a:latin typeface="Verdana"/>
                <a:cs typeface="Verdana"/>
              </a:rPr>
              <a:t> </a:t>
            </a:r>
            <a:r>
              <a:rPr sz="2400" dirty="0">
                <a:latin typeface="Verdana"/>
                <a:cs typeface="Verdana"/>
              </a:rPr>
              <a:t>of</a:t>
            </a:r>
            <a:r>
              <a:rPr sz="2400" spc="-165" dirty="0">
                <a:latin typeface="Verdana"/>
                <a:cs typeface="Verdana"/>
              </a:rPr>
              <a:t> </a:t>
            </a:r>
            <a:r>
              <a:rPr sz="2400" spc="-185" dirty="0">
                <a:latin typeface="Verdana"/>
                <a:cs typeface="Verdana"/>
              </a:rPr>
              <a:t>y(t)</a:t>
            </a:r>
            <a:r>
              <a:rPr sz="2400" spc="-155" dirty="0">
                <a:latin typeface="Verdana"/>
                <a:cs typeface="Verdana"/>
              </a:rPr>
              <a:t> </a:t>
            </a:r>
            <a:r>
              <a:rPr sz="2400" spc="-110" dirty="0">
                <a:latin typeface="Verdana"/>
                <a:cs typeface="Verdana"/>
              </a:rPr>
              <a:t>for</a:t>
            </a:r>
            <a:r>
              <a:rPr sz="2400" spc="-155" dirty="0">
                <a:latin typeface="Verdana"/>
                <a:cs typeface="Verdana"/>
              </a:rPr>
              <a:t> </a:t>
            </a:r>
            <a:r>
              <a:rPr sz="2400" spc="-40" dirty="0">
                <a:latin typeface="Verdana"/>
                <a:cs typeface="Verdana"/>
              </a:rPr>
              <a:t>the</a:t>
            </a:r>
            <a:r>
              <a:rPr sz="2400" spc="-155" dirty="0">
                <a:latin typeface="Verdana"/>
                <a:cs typeface="Verdana"/>
              </a:rPr>
              <a:t> </a:t>
            </a:r>
            <a:r>
              <a:rPr sz="2400" spc="-60" dirty="0">
                <a:latin typeface="Verdana"/>
                <a:cs typeface="Verdana"/>
              </a:rPr>
              <a:t>multiplicative</a:t>
            </a:r>
            <a:r>
              <a:rPr sz="2400" spc="-155" dirty="0">
                <a:latin typeface="Verdana"/>
                <a:cs typeface="Verdana"/>
              </a:rPr>
              <a:t> </a:t>
            </a:r>
            <a:r>
              <a:rPr sz="2400" spc="-10" dirty="0">
                <a:latin typeface="Verdana"/>
                <a:cs typeface="Verdana"/>
              </a:rPr>
              <a:t>case:</a:t>
            </a:r>
            <a:endParaRPr sz="2400">
              <a:latin typeface="Verdana"/>
              <a:cs typeface="Verdana"/>
            </a:endParaRPr>
          </a:p>
          <a:p>
            <a:pPr marL="523240" algn="ctr">
              <a:lnSpc>
                <a:spcPct val="100000"/>
              </a:lnSpc>
              <a:spcBef>
                <a:spcPts val="340"/>
              </a:spcBef>
            </a:pPr>
            <a:r>
              <a:rPr sz="2400" spc="-175" dirty="0">
                <a:latin typeface="Verdana"/>
                <a:cs typeface="Verdana"/>
              </a:rPr>
              <a:t>y(t)</a:t>
            </a:r>
            <a:r>
              <a:rPr sz="2400" spc="-180" dirty="0">
                <a:latin typeface="Verdana"/>
                <a:cs typeface="Verdana"/>
              </a:rPr>
              <a:t> </a:t>
            </a:r>
            <a:r>
              <a:rPr sz="2400" spc="-515" dirty="0">
                <a:latin typeface="Verdana"/>
                <a:cs typeface="Verdana"/>
              </a:rPr>
              <a:t>=</a:t>
            </a:r>
            <a:r>
              <a:rPr sz="2400" spc="-180" dirty="0">
                <a:latin typeface="Verdana"/>
                <a:cs typeface="Verdana"/>
              </a:rPr>
              <a:t> </a:t>
            </a:r>
            <a:r>
              <a:rPr sz="2400" spc="-105" dirty="0">
                <a:latin typeface="Verdana"/>
                <a:cs typeface="Verdana"/>
              </a:rPr>
              <a:t>trend(t)</a:t>
            </a:r>
            <a:r>
              <a:rPr sz="2400" spc="-175" dirty="0">
                <a:latin typeface="Verdana"/>
                <a:cs typeface="Verdana"/>
              </a:rPr>
              <a:t> </a:t>
            </a:r>
            <a:r>
              <a:rPr sz="2400" spc="-285" dirty="0">
                <a:latin typeface="Verdana"/>
                <a:cs typeface="Verdana"/>
              </a:rPr>
              <a:t>x</a:t>
            </a:r>
            <a:r>
              <a:rPr sz="2400" spc="-180" dirty="0">
                <a:latin typeface="Verdana"/>
                <a:cs typeface="Verdana"/>
              </a:rPr>
              <a:t> </a:t>
            </a:r>
            <a:r>
              <a:rPr sz="2400" spc="-80" dirty="0">
                <a:latin typeface="Verdana"/>
                <a:cs typeface="Verdana"/>
              </a:rPr>
              <a:t>seasonal(t)</a:t>
            </a:r>
            <a:r>
              <a:rPr sz="2400" spc="-175" dirty="0">
                <a:latin typeface="Verdana"/>
                <a:cs typeface="Verdana"/>
              </a:rPr>
              <a:t> </a:t>
            </a:r>
            <a:r>
              <a:rPr sz="2400" spc="-285" dirty="0">
                <a:latin typeface="Verdana"/>
                <a:cs typeface="Verdana"/>
              </a:rPr>
              <a:t>x</a:t>
            </a:r>
            <a:r>
              <a:rPr sz="2400" spc="-175" dirty="0">
                <a:latin typeface="Verdana"/>
                <a:cs typeface="Verdana"/>
              </a:rPr>
              <a:t> </a:t>
            </a:r>
            <a:r>
              <a:rPr sz="2400" spc="-10" dirty="0">
                <a:latin typeface="Verdana"/>
                <a:cs typeface="Verdana"/>
              </a:rPr>
              <a:t>residual(t)</a:t>
            </a:r>
            <a:endParaRPr sz="2400">
              <a:latin typeface="Verdana"/>
              <a:cs typeface="Verdana"/>
            </a:endParaRPr>
          </a:p>
          <a:p>
            <a:pPr marL="523875" algn="ctr">
              <a:lnSpc>
                <a:spcPct val="100000"/>
              </a:lnSpc>
              <a:spcBef>
                <a:spcPts val="215"/>
              </a:spcBef>
            </a:pPr>
            <a:r>
              <a:rPr sz="2400" dirty="0">
                <a:latin typeface="Verdana"/>
                <a:cs typeface="Verdana"/>
              </a:rPr>
              <a:t>log</a:t>
            </a:r>
            <a:r>
              <a:rPr sz="2400" spc="-175" dirty="0">
                <a:latin typeface="Verdana"/>
                <a:cs typeface="Verdana"/>
              </a:rPr>
              <a:t> y(t)</a:t>
            </a:r>
            <a:r>
              <a:rPr sz="2400" spc="-170" dirty="0">
                <a:latin typeface="Verdana"/>
                <a:cs typeface="Verdana"/>
              </a:rPr>
              <a:t> </a:t>
            </a:r>
            <a:r>
              <a:rPr sz="2400" spc="-515" dirty="0">
                <a:latin typeface="Verdana"/>
                <a:cs typeface="Verdana"/>
              </a:rPr>
              <a:t>=</a:t>
            </a:r>
            <a:r>
              <a:rPr sz="2400" spc="-175" dirty="0">
                <a:latin typeface="Verdana"/>
                <a:cs typeface="Verdana"/>
              </a:rPr>
              <a:t> </a:t>
            </a:r>
            <a:r>
              <a:rPr sz="2400" dirty="0">
                <a:latin typeface="Verdana"/>
                <a:cs typeface="Verdana"/>
              </a:rPr>
              <a:t>log</a:t>
            </a:r>
            <a:r>
              <a:rPr sz="2400" spc="-175" dirty="0">
                <a:latin typeface="Verdana"/>
                <a:cs typeface="Verdana"/>
              </a:rPr>
              <a:t> </a:t>
            </a:r>
            <a:r>
              <a:rPr sz="2400" spc="-114" dirty="0">
                <a:latin typeface="Verdana"/>
                <a:cs typeface="Verdana"/>
              </a:rPr>
              <a:t>(trend(t)</a:t>
            </a:r>
            <a:r>
              <a:rPr sz="2400" spc="-170" dirty="0">
                <a:latin typeface="Verdana"/>
                <a:cs typeface="Verdana"/>
              </a:rPr>
              <a:t> </a:t>
            </a:r>
            <a:r>
              <a:rPr sz="2400" spc="-285" dirty="0">
                <a:latin typeface="Verdana"/>
                <a:cs typeface="Verdana"/>
              </a:rPr>
              <a:t>x</a:t>
            </a:r>
            <a:r>
              <a:rPr sz="2400" spc="-170" dirty="0">
                <a:latin typeface="Verdana"/>
                <a:cs typeface="Verdana"/>
              </a:rPr>
              <a:t> </a:t>
            </a:r>
            <a:r>
              <a:rPr sz="2400" spc="-80" dirty="0">
                <a:latin typeface="Verdana"/>
                <a:cs typeface="Verdana"/>
              </a:rPr>
              <a:t>seasonal(t)</a:t>
            </a:r>
            <a:r>
              <a:rPr sz="2400" spc="-170" dirty="0">
                <a:latin typeface="Verdana"/>
                <a:cs typeface="Verdana"/>
              </a:rPr>
              <a:t> </a:t>
            </a:r>
            <a:r>
              <a:rPr sz="2400" spc="-285" dirty="0">
                <a:latin typeface="Verdana"/>
                <a:cs typeface="Verdana"/>
              </a:rPr>
              <a:t>x</a:t>
            </a:r>
            <a:r>
              <a:rPr sz="2400" spc="-175" dirty="0">
                <a:latin typeface="Verdana"/>
                <a:cs typeface="Verdana"/>
              </a:rPr>
              <a:t> </a:t>
            </a:r>
            <a:r>
              <a:rPr sz="2400" spc="-20" dirty="0">
                <a:latin typeface="Verdana"/>
                <a:cs typeface="Verdana"/>
              </a:rPr>
              <a:t>residual(t))</a:t>
            </a:r>
            <a:endParaRPr sz="2400">
              <a:latin typeface="Verdana"/>
              <a:cs typeface="Verdana"/>
            </a:endParaRPr>
          </a:p>
          <a:p>
            <a:pPr marL="981075" algn="ctr">
              <a:lnSpc>
                <a:spcPct val="100000"/>
              </a:lnSpc>
              <a:spcBef>
                <a:spcPts val="310"/>
              </a:spcBef>
            </a:pPr>
            <a:r>
              <a:rPr sz="2400" dirty="0">
                <a:latin typeface="Verdana"/>
                <a:cs typeface="Verdana"/>
              </a:rPr>
              <a:t>log</a:t>
            </a:r>
            <a:r>
              <a:rPr sz="2400" spc="-185" dirty="0">
                <a:latin typeface="Verdana"/>
                <a:cs typeface="Verdana"/>
              </a:rPr>
              <a:t> </a:t>
            </a:r>
            <a:r>
              <a:rPr sz="2400" spc="-175" dirty="0">
                <a:latin typeface="Verdana"/>
                <a:cs typeface="Verdana"/>
              </a:rPr>
              <a:t>y(t)</a:t>
            </a:r>
            <a:r>
              <a:rPr sz="2400" spc="-165" dirty="0">
                <a:latin typeface="Verdana"/>
                <a:cs typeface="Verdana"/>
              </a:rPr>
              <a:t> </a:t>
            </a:r>
            <a:r>
              <a:rPr sz="2400" spc="-515" dirty="0">
                <a:latin typeface="Verdana"/>
                <a:cs typeface="Verdana"/>
              </a:rPr>
              <a:t>=</a:t>
            </a:r>
            <a:r>
              <a:rPr sz="2400" spc="-175" dirty="0">
                <a:latin typeface="Verdana"/>
                <a:cs typeface="Verdana"/>
              </a:rPr>
              <a:t> </a:t>
            </a:r>
            <a:r>
              <a:rPr sz="2400" dirty="0">
                <a:latin typeface="Verdana"/>
                <a:cs typeface="Verdana"/>
              </a:rPr>
              <a:t>log</a:t>
            </a:r>
            <a:r>
              <a:rPr sz="2400" spc="-170" dirty="0">
                <a:latin typeface="Verdana"/>
                <a:cs typeface="Verdana"/>
              </a:rPr>
              <a:t> </a:t>
            </a:r>
            <a:r>
              <a:rPr sz="2400" spc="-105" dirty="0">
                <a:latin typeface="Verdana"/>
                <a:cs typeface="Verdana"/>
              </a:rPr>
              <a:t>trend(t)</a:t>
            </a:r>
            <a:r>
              <a:rPr sz="2400" spc="-165" dirty="0">
                <a:latin typeface="Verdana"/>
                <a:cs typeface="Verdana"/>
              </a:rPr>
              <a:t> </a:t>
            </a:r>
            <a:r>
              <a:rPr sz="2400" spc="-515" dirty="0">
                <a:latin typeface="Verdana"/>
                <a:cs typeface="Verdana"/>
              </a:rPr>
              <a:t>+</a:t>
            </a:r>
            <a:r>
              <a:rPr sz="2400" spc="-175" dirty="0">
                <a:latin typeface="Verdana"/>
                <a:cs typeface="Verdana"/>
              </a:rPr>
              <a:t> </a:t>
            </a:r>
            <a:r>
              <a:rPr sz="2400" dirty="0">
                <a:latin typeface="Verdana"/>
                <a:cs typeface="Verdana"/>
              </a:rPr>
              <a:t>log</a:t>
            </a:r>
            <a:r>
              <a:rPr sz="2400" spc="-170" dirty="0">
                <a:latin typeface="Verdana"/>
                <a:cs typeface="Verdana"/>
              </a:rPr>
              <a:t> </a:t>
            </a:r>
            <a:r>
              <a:rPr sz="2400" spc="-80" dirty="0">
                <a:latin typeface="Verdana"/>
                <a:cs typeface="Verdana"/>
              </a:rPr>
              <a:t>seasonal(t)</a:t>
            </a:r>
            <a:r>
              <a:rPr sz="2400" spc="-165" dirty="0">
                <a:latin typeface="Verdana"/>
                <a:cs typeface="Verdana"/>
              </a:rPr>
              <a:t> </a:t>
            </a:r>
            <a:r>
              <a:rPr sz="2400" spc="-515" dirty="0">
                <a:latin typeface="Verdana"/>
                <a:cs typeface="Verdana"/>
              </a:rPr>
              <a:t>+</a:t>
            </a:r>
            <a:r>
              <a:rPr sz="2400" spc="-175" dirty="0">
                <a:latin typeface="Verdana"/>
                <a:cs typeface="Verdana"/>
              </a:rPr>
              <a:t> </a:t>
            </a:r>
            <a:r>
              <a:rPr sz="2400" dirty="0">
                <a:latin typeface="Verdana"/>
                <a:cs typeface="Verdana"/>
              </a:rPr>
              <a:t>log</a:t>
            </a:r>
            <a:r>
              <a:rPr sz="2400" spc="-170" dirty="0">
                <a:latin typeface="Verdana"/>
                <a:cs typeface="Verdana"/>
              </a:rPr>
              <a:t> </a:t>
            </a:r>
            <a:r>
              <a:rPr sz="2400" spc="-10" dirty="0">
                <a:latin typeface="Verdana"/>
                <a:cs typeface="Verdana"/>
              </a:rPr>
              <a:t>residual(t)</a:t>
            </a:r>
            <a:endParaRPr sz="2400">
              <a:latin typeface="Verdana"/>
              <a:cs typeface="Verdana"/>
            </a:endParaRPr>
          </a:p>
          <a:p>
            <a:pPr>
              <a:lnSpc>
                <a:spcPct val="100000"/>
              </a:lnSpc>
              <a:spcBef>
                <a:spcPts val="515"/>
              </a:spcBef>
            </a:pPr>
            <a:endParaRPr sz="2400">
              <a:latin typeface="Verdana"/>
              <a:cs typeface="Verdana"/>
            </a:endParaRPr>
          </a:p>
          <a:p>
            <a:pPr marL="354965" indent="-342265">
              <a:lnSpc>
                <a:spcPct val="100000"/>
              </a:lnSpc>
              <a:buFont typeface="Arial MT"/>
              <a:buChar char="•"/>
              <a:tabLst>
                <a:tab pos="354965" algn="l"/>
              </a:tabLst>
            </a:pPr>
            <a:r>
              <a:rPr sz="2400" spc="-295" dirty="0">
                <a:latin typeface="Verdana"/>
                <a:cs typeface="Verdana"/>
              </a:rPr>
              <a:t>If</a:t>
            </a:r>
            <a:r>
              <a:rPr sz="2400" spc="-170" dirty="0">
                <a:latin typeface="Verdana"/>
                <a:cs typeface="Verdana"/>
              </a:rPr>
              <a:t> </a:t>
            </a:r>
            <a:r>
              <a:rPr sz="2400" spc="-75" dirty="0">
                <a:latin typeface="Verdana"/>
                <a:cs typeface="Verdana"/>
              </a:rPr>
              <a:t>underlying</a:t>
            </a:r>
            <a:r>
              <a:rPr sz="2400" spc="-170" dirty="0">
                <a:latin typeface="Verdana"/>
                <a:cs typeface="Verdana"/>
              </a:rPr>
              <a:t> </a:t>
            </a:r>
            <a:r>
              <a:rPr sz="2400" spc="-80" dirty="0">
                <a:latin typeface="Verdana"/>
                <a:cs typeface="Verdana"/>
              </a:rPr>
              <a:t>time</a:t>
            </a:r>
            <a:r>
              <a:rPr sz="2400" spc="-165" dirty="0">
                <a:latin typeface="Verdana"/>
                <a:cs typeface="Verdana"/>
              </a:rPr>
              <a:t> </a:t>
            </a:r>
            <a:r>
              <a:rPr sz="2400" spc="-150" dirty="0">
                <a:latin typeface="Verdana"/>
                <a:cs typeface="Verdana"/>
              </a:rPr>
              <a:t>series</a:t>
            </a:r>
            <a:r>
              <a:rPr sz="2400" spc="-160" dirty="0">
                <a:latin typeface="Verdana"/>
                <a:cs typeface="Verdana"/>
              </a:rPr>
              <a:t> </a:t>
            </a:r>
            <a:r>
              <a:rPr sz="2400" spc="-265" dirty="0">
                <a:latin typeface="Verdana"/>
                <a:cs typeface="Verdana"/>
              </a:rPr>
              <a:t>is</a:t>
            </a:r>
            <a:r>
              <a:rPr sz="2400" spc="-160" dirty="0">
                <a:latin typeface="Verdana"/>
                <a:cs typeface="Verdana"/>
              </a:rPr>
              <a:t> </a:t>
            </a:r>
            <a:r>
              <a:rPr sz="2400" spc="-60" dirty="0">
                <a:latin typeface="Verdana"/>
                <a:cs typeface="Verdana"/>
              </a:rPr>
              <a:t>multiplicative</a:t>
            </a:r>
            <a:r>
              <a:rPr sz="2400" spc="-165" dirty="0">
                <a:latin typeface="Verdana"/>
                <a:cs typeface="Verdana"/>
              </a:rPr>
              <a:t> </a:t>
            </a:r>
            <a:r>
              <a:rPr sz="2400" spc="-45" dirty="0">
                <a:latin typeface="Verdana"/>
                <a:cs typeface="Verdana"/>
              </a:rPr>
              <a:t>then</a:t>
            </a:r>
            <a:r>
              <a:rPr sz="2400" spc="-170" dirty="0">
                <a:latin typeface="Verdana"/>
                <a:cs typeface="Verdana"/>
              </a:rPr>
              <a:t> </a:t>
            </a:r>
            <a:r>
              <a:rPr sz="2400" dirty="0">
                <a:latin typeface="Verdana"/>
                <a:cs typeface="Verdana"/>
              </a:rPr>
              <a:t>log</a:t>
            </a:r>
            <a:r>
              <a:rPr sz="2400" spc="-170" dirty="0">
                <a:latin typeface="Verdana"/>
                <a:cs typeface="Verdana"/>
              </a:rPr>
              <a:t> </a:t>
            </a:r>
            <a:r>
              <a:rPr sz="2400" dirty="0">
                <a:latin typeface="Verdana"/>
                <a:cs typeface="Verdana"/>
              </a:rPr>
              <a:t>of</a:t>
            </a:r>
            <a:r>
              <a:rPr sz="2400" spc="-170" dirty="0">
                <a:latin typeface="Verdana"/>
                <a:cs typeface="Verdana"/>
              </a:rPr>
              <a:t> </a:t>
            </a:r>
            <a:r>
              <a:rPr sz="2400" spc="-150" dirty="0">
                <a:latin typeface="Verdana"/>
                <a:cs typeface="Verdana"/>
              </a:rPr>
              <a:t>series</a:t>
            </a:r>
            <a:r>
              <a:rPr sz="2400" spc="-160" dirty="0">
                <a:latin typeface="Verdana"/>
                <a:cs typeface="Verdana"/>
              </a:rPr>
              <a:t> </a:t>
            </a:r>
            <a:r>
              <a:rPr sz="2400" spc="-265" dirty="0">
                <a:latin typeface="Verdana"/>
                <a:cs typeface="Verdana"/>
              </a:rPr>
              <a:t>is</a:t>
            </a:r>
            <a:r>
              <a:rPr sz="2400" spc="-160" dirty="0">
                <a:latin typeface="Verdana"/>
                <a:cs typeface="Verdana"/>
              </a:rPr>
              <a:t> </a:t>
            </a:r>
            <a:r>
              <a:rPr sz="2400" spc="-10" dirty="0">
                <a:latin typeface="Verdana"/>
                <a:cs typeface="Verdana"/>
              </a:rPr>
              <a:t>additive.</a:t>
            </a:r>
            <a:endParaRPr sz="2400">
              <a:latin typeface="Verdana"/>
              <a:cs typeface="Verdana"/>
            </a:endParaRPr>
          </a:p>
          <a:p>
            <a:pPr>
              <a:lnSpc>
                <a:spcPct val="100000"/>
              </a:lnSpc>
              <a:spcBef>
                <a:spcPts val="585"/>
              </a:spcBef>
              <a:buFont typeface="Arial MT"/>
              <a:buChar char="•"/>
            </a:pPr>
            <a:endParaRPr sz="2400">
              <a:latin typeface="Verdana"/>
              <a:cs typeface="Verdana"/>
            </a:endParaRPr>
          </a:p>
          <a:p>
            <a:pPr marL="354965" indent="-342265">
              <a:lnSpc>
                <a:spcPct val="100000"/>
              </a:lnSpc>
              <a:spcBef>
                <a:spcPts val="5"/>
              </a:spcBef>
              <a:buFont typeface="Arial MT"/>
              <a:buChar char="•"/>
              <a:tabLst>
                <a:tab pos="354965" algn="l"/>
              </a:tabLst>
            </a:pPr>
            <a:r>
              <a:rPr sz="2400" spc="-80" dirty="0">
                <a:latin typeface="Verdana"/>
                <a:cs typeface="Verdana"/>
              </a:rPr>
              <a:t>Provides</a:t>
            </a:r>
            <a:r>
              <a:rPr sz="2400" spc="-165" dirty="0">
                <a:latin typeface="Verdana"/>
                <a:cs typeface="Verdana"/>
              </a:rPr>
              <a:t> </a:t>
            </a:r>
            <a:r>
              <a:rPr sz="2400" spc="-114" dirty="0">
                <a:latin typeface="Verdana"/>
                <a:cs typeface="Verdana"/>
              </a:rPr>
              <a:t>intuition</a:t>
            </a:r>
            <a:r>
              <a:rPr sz="2400" spc="-165" dirty="0">
                <a:latin typeface="Verdana"/>
                <a:cs typeface="Verdana"/>
              </a:rPr>
              <a:t> </a:t>
            </a:r>
            <a:r>
              <a:rPr sz="2400" spc="-70" dirty="0">
                <a:latin typeface="Verdana"/>
                <a:cs typeface="Verdana"/>
              </a:rPr>
              <a:t>as</a:t>
            </a:r>
            <a:r>
              <a:rPr sz="2400" spc="-160" dirty="0">
                <a:latin typeface="Verdana"/>
                <a:cs typeface="Verdana"/>
              </a:rPr>
              <a:t> </a:t>
            </a:r>
            <a:r>
              <a:rPr sz="2400" spc="-20" dirty="0">
                <a:latin typeface="Verdana"/>
                <a:cs typeface="Verdana"/>
              </a:rPr>
              <a:t>to</a:t>
            </a:r>
            <a:r>
              <a:rPr sz="2400" spc="-160" dirty="0">
                <a:latin typeface="Verdana"/>
                <a:cs typeface="Verdana"/>
              </a:rPr>
              <a:t> </a:t>
            </a:r>
            <a:r>
              <a:rPr sz="2400" spc="-75" dirty="0">
                <a:latin typeface="Verdana"/>
                <a:cs typeface="Verdana"/>
              </a:rPr>
              <a:t>why</a:t>
            </a:r>
            <a:r>
              <a:rPr sz="2400" spc="-165" dirty="0">
                <a:latin typeface="Verdana"/>
                <a:cs typeface="Verdana"/>
              </a:rPr>
              <a:t> </a:t>
            </a:r>
            <a:r>
              <a:rPr sz="2400" dirty="0">
                <a:latin typeface="Verdana"/>
                <a:cs typeface="Verdana"/>
              </a:rPr>
              <a:t>log</a:t>
            </a:r>
            <a:r>
              <a:rPr sz="2400" spc="-165" dirty="0">
                <a:latin typeface="Verdana"/>
                <a:cs typeface="Verdana"/>
              </a:rPr>
              <a:t> </a:t>
            </a:r>
            <a:r>
              <a:rPr sz="2400" spc="-120" dirty="0">
                <a:latin typeface="Verdana"/>
                <a:cs typeface="Verdana"/>
              </a:rPr>
              <a:t>transform</a:t>
            </a:r>
            <a:r>
              <a:rPr sz="2400" spc="-165" dirty="0">
                <a:latin typeface="Verdana"/>
                <a:cs typeface="Verdana"/>
              </a:rPr>
              <a:t> </a:t>
            </a:r>
            <a:r>
              <a:rPr sz="2400" spc="135" dirty="0">
                <a:latin typeface="Verdana"/>
                <a:cs typeface="Verdana"/>
              </a:rPr>
              <a:t>can</a:t>
            </a:r>
            <a:r>
              <a:rPr sz="2400" spc="-170" dirty="0">
                <a:latin typeface="Verdana"/>
                <a:cs typeface="Verdana"/>
              </a:rPr>
              <a:t> </a:t>
            </a:r>
            <a:r>
              <a:rPr sz="2400" spc="-100" dirty="0">
                <a:latin typeface="Verdana"/>
                <a:cs typeface="Verdana"/>
              </a:rPr>
              <a:t>stabilize</a:t>
            </a:r>
            <a:r>
              <a:rPr sz="2400" spc="-165" dirty="0">
                <a:latin typeface="Verdana"/>
                <a:cs typeface="Verdana"/>
              </a:rPr>
              <a:t> </a:t>
            </a:r>
            <a:r>
              <a:rPr sz="2400" spc="-40" dirty="0">
                <a:latin typeface="Verdana"/>
                <a:cs typeface="Verdana"/>
              </a:rPr>
              <a:t>the</a:t>
            </a:r>
            <a:r>
              <a:rPr sz="2400" spc="-165" dirty="0">
                <a:latin typeface="Verdana"/>
                <a:cs typeface="Verdana"/>
              </a:rPr>
              <a:t> </a:t>
            </a:r>
            <a:r>
              <a:rPr sz="2400" spc="-10" dirty="0">
                <a:latin typeface="Verdana"/>
                <a:cs typeface="Verdana"/>
              </a:rPr>
              <a:t>variance.</a:t>
            </a:r>
            <a:endParaRPr sz="240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38D36C-1433-4A41-95FF-620CC16985BA}"/>
              </a:ext>
            </a:extLst>
          </p:cNvPr>
          <p:cNvPicPr>
            <a:picLocks noChangeAspect="1"/>
          </p:cNvPicPr>
          <p:nvPr/>
        </p:nvPicPr>
        <p:blipFill>
          <a:blip r:embed="rId2"/>
          <a:stretch>
            <a:fillRect/>
          </a:stretch>
        </p:blipFill>
        <p:spPr>
          <a:xfrm>
            <a:off x="2661758" y="1580892"/>
            <a:ext cx="6868484" cy="3696216"/>
          </a:xfrm>
          <a:prstGeom prst="rect">
            <a:avLst/>
          </a:prstGeom>
        </p:spPr>
      </p:pic>
    </p:spTree>
    <p:extLst>
      <p:ext uri="{BB962C8B-B14F-4D97-AF65-F5344CB8AC3E}">
        <p14:creationId xmlns:p14="http://schemas.microsoft.com/office/powerpoint/2010/main" val="1364533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616075" y="515619"/>
            <a:ext cx="8959850" cy="635000"/>
          </a:xfrm>
          <a:prstGeom prst="rect">
            <a:avLst/>
          </a:prstGeom>
        </p:spPr>
        <p:txBody>
          <a:bodyPr vert="horz" wrap="square" lIns="0" tIns="12700" rIns="0" bIns="0" rtlCol="0">
            <a:spAutoFit/>
          </a:bodyPr>
          <a:lstStyle/>
          <a:p>
            <a:pPr marL="12700">
              <a:lnSpc>
                <a:spcPct val="100000"/>
              </a:lnSpc>
              <a:spcBef>
                <a:spcPts val="100"/>
              </a:spcBef>
            </a:pPr>
            <a:r>
              <a:rPr sz="4000" b="1" spc="-335" dirty="0">
                <a:latin typeface="Verdana"/>
                <a:cs typeface="Verdana"/>
              </a:rPr>
              <a:t>Converting</a:t>
            </a:r>
            <a:r>
              <a:rPr sz="4000" b="1" spc="-215" dirty="0">
                <a:latin typeface="Verdana"/>
                <a:cs typeface="Verdana"/>
              </a:rPr>
              <a:t> </a:t>
            </a:r>
            <a:r>
              <a:rPr sz="4000" b="1" spc="-350" dirty="0">
                <a:latin typeface="Verdana"/>
                <a:cs typeface="Verdana"/>
              </a:rPr>
              <a:t>multiplicative</a:t>
            </a:r>
            <a:r>
              <a:rPr sz="4000" b="1" spc="-210" dirty="0">
                <a:latin typeface="Verdana"/>
                <a:cs typeface="Verdana"/>
              </a:rPr>
              <a:t> </a:t>
            </a:r>
            <a:r>
              <a:rPr sz="4000" b="1" spc="-415" dirty="0">
                <a:latin typeface="Verdana"/>
                <a:cs typeface="Verdana"/>
              </a:rPr>
              <a:t>to</a:t>
            </a:r>
            <a:r>
              <a:rPr sz="4000" b="1" spc="-210" dirty="0">
                <a:latin typeface="Verdana"/>
                <a:cs typeface="Verdana"/>
              </a:rPr>
              <a:t> </a:t>
            </a:r>
            <a:r>
              <a:rPr sz="4000" b="1" spc="-305" dirty="0">
                <a:latin typeface="Verdana"/>
                <a:cs typeface="Verdana"/>
              </a:rPr>
              <a:t>additive</a:t>
            </a:r>
            <a:endParaRPr sz="4000">
              <a:latin typeface="Verdana"/>
              <a:cs typeface="Verdana"/>
            </a:endParaRPr>
          </a:p>
        </p:txBody>
      </p:sp>
      <p:grpSp>
        <p:nvGrpSpPr>
          <p:cNvPr id="3" name="object 3"/>
          <p:cNvGrpSpPr/>
          <p:nvPr/>
        </p:nvGrpSpPr>
        <p:grpSpPr>
          <a:xfrm>
            <a:off x="5166673" y="1409701"/>
            <a:ext cx="6428105" cy="4538345"/>
            <a:chOff x="5166673" y="1409701"/>
            <a:chExt cx="6428105" cy="4538345"/>
          </a:xfrm>
        </p:grpSpPr>
        <p:pic>
          <p:nvPicPr>
            <p:cNvPr id="4" name="object 4"/>
            <p:cNvPicPr/>
            <p:nvPr/>
          </p:nvPicPr>
          <p:blipFill>
            <a:blip r:embed="rId2" cstate="print"/>
            <a:stretch>
              <a:fillRect/>
            </a:stretch>
          </p:blipFill>
          <p:spPr>
            <a:xfrm>
              <a:off x="7087515" y="1409701"/>
              <a:ext cx="4506954" cy="4538122"/>
            </a:xfrm>
            <a:prstGeom prst="rect">
              <a:avLst/>
            </a:prstGeom>
          </p:spPr>
        </p:pic>
        <p:pic>
          <p:nvPicPr>
            <p:cNvPr id="5" name="object 5"/>
            <p:cNvPicPr/>
            <p:nvPr/>
          </p:nvPicPr>
          <p:blipFill>
            <a:blip r:embed="rId3" cstate="print"/>
            <a:stretch>
              <a:fillRect/>
            </a:stretch>
          </p:blipFill>
          <p:spPr>
            <a:xfrm>
              <a:off x="5166673" y="1939414"/>
              <a:ext cx="1970408" cy="271753"/>
            </a:xfrm>
            <a:prstGeom prst="rect">
              <a:avLst/>
            </a:prstGeom>
          </p:spPr>
        </p:pic>
      </p:grpSp>
      <p:pic>
        <p:nvPicPr>
          <p:cNvPr id="6" name="object 6"/>
          <p:cNvPicPr/>
          <p:nvPr/>
        </p:nvPicPr>
        <p:blipFill>
          <a:blip r:embed="rId4" cstate="print"/>
          <a:stretch>
            <a:fillRect/>
          </a:stretch>
        </p:blipFill>
        <p:spPr>
          <a:xfrm>
            <a:off x="488890" y="1408224"/>
            <a:ext cx="4539599" cy="4539599"/>
          </a:xfrm>
          <a:prstGeom prst="rect">
            <a:avLst/>
          </a:prstGeom>
        </p:spPr>
      </p:pic>
      <p:sp>
        <p:nvSpPr>
          <p:cNvPr id="7" name="object 7"/>
          <p:cNvSpPr txBox="1"/>
          <p:nvPr/>
        </p:nvSpPr>
        <p:spPr>
          <a:xfrm>
            <a:off x="5777387" y="1614932"/>
            <a:ext cx="725805" cy="299720"/>
          </a:xfrm>
          <a:prstGeom prst="rect">
            <a:avLst/>
          </a:prstGeom>
        </p:spPr>
        <p:txBody>
          <a:bodyPr vert="horz" wrap="square" lIns="0" tIns="12700" rIns="0" bIns="0" rtlCol="0">
            <a:spAutoFit/>
          </a:bodyPr>
          <a:lstStyle/>
          <a:p>
            <a:pPr marL="12700">
              <a:lnSpc>
                <a:spcPct val="100000"/>
              </a:lnSpc>
              <a:spcBef>
                <a:spcPts val="100"/>
              </a:spcBef>
            </a:pPr>
            <a:r>
              <a:rPr sz="1800" spc="-65" dirty="0">
                <a:latin typeface="Verdana"/>
                <a:cs typeface="Verdana"/>
              </a:rPr>
              <a:t>Log(y)</a:t>
            </a:r>
            <a:endParaRPr sz="1800">
              <a:latin typeface="Verdana"/>
              <a:cs typeface="Verdana"/>
            </a:endParaRPr>
          </a:p>
        </p:txBody>
      </p:sp>
      <p:sp>
        <p:nvSpPr>
          <p:cNvPr id="10" name="object 10"/>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5</a:t>
            </a:r>
          </a:p>
        </p:txBody>
      </p:sp>
      <p:sp>
        <p:nvSpPr>
          <p:cNvPr id="8" name="object 8"/>
          <p:cNvSpPr txBox="1"/>
          <p:nvPr/>
        </p:nvSpPr>
        <p:spPr>
          <a:xfrm>
            <a:off x="1943755" y="6019291"/>
            <a:ext cx="1495425"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Verdana"/>
                <a:cs typeface="Verdana"/>
              </a:rPr>
              <a:t>Multiplicative</a:t>
            </a:r>
            <a:endParaRPr sz="1800">
              <a:latin typeface="Verdana"/>
              <a:cs typeface="Verdana"/>
            </a:endParaRPr>
          </a:p>
        </p:txBody>
      </p:sp>
      <p:sp>
        <p:nvSpPr>
          <p:cNvPr id="9" name="object 9"/>
          <p:cNvSpPr txBox="1"/>
          <p:nvPr/>
        </p:nvSpPr>
        <p:spPr>
          <a:xfrm>
            <a:off x="8903685" y="6019291"/>
            <a:ext cx="95504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Verdana"/>
                <a:cs typeface="Verdana"/>
              </a:rPr>
              <a:t>Additive</a:t>
            </a:r>
            <a:endParaRPr sz="1800">
              <a:latin typeface="Verdana"/>
              <a:cs typeface="Verdan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13335" rIns="0" bIns="0" rtlCol="0">
            <a:spAutoFit/>
          </a:bodyPr>
          <a:lstStyle/>
          <a:p>
            <a:pPr marL="121920">
              <a:lnSpc>
                <a:spcPct val="100000"/>
              </a:lnSpc>
              <a:spcBef>
                <a:spcPts val="105"/>
              </a:spcBef>
            </a:pPr>
            <a:r>
              <a:rPr spc="-50" dirty="0"/>
              <a:t>6</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921385">
              <a:lnSpc>
                <a:spcPct val="100000"/>
              </a:lnSpc>
              <a:spcBef>
                <a:spcPts val="100"/>
              </a:spcBef>
            </a:pPr>
            <a:r>
              <a:rPr sz="4000" spc="-335" dirty="0"/>
              <a:t>Converting</a:t>
            </a:r>
            <a:r>
              <a:rPr sz="4000" spc="-215" dirty="0"/>
              <a:t> </a:t>
            </a:r>
            <a:r>
              <a:rPr sz="4000" spc="-350" dirty="0"/>
              <a:t>multiplicative</a:t>
            </a:r>
            <a:r>
              <a:rPr sz="4000" spc="-210" dirty="0"/>
              <a:t> </a:t>
            </a:r>
            <a:r>
              <a:rPr sz="4000" spc="-415" dirty="0"/>
              <a:t>to</a:t>
            </a:r>
            <a:r>
              <a:rPr sz="4000" spc="-210" dirty="0"/>
              <a:t> </a:t>
            </a:r>
            <a:r>
              <a:rPr sz="4000" spc="-305" dirty="0"/>
              <a:t>additive</a:t>
            </a:r>
            <a:endParaRPr sz="4000"/>
          </a:p>
        </p:txBody>
      </p:sp>
      <p:sp>
        <p:nvSpPr>
          <p:cNvPr id="3" name="object 3"/>
          <p:cNvSpPr txBox="1"/>
          <p:nvPr/>
        </p:nvSpPr>
        <p:spPr>
          <a:xfrm>
            <a:off x="688340" y="1621028"/>
            <a:ext cx="9968230" cy="2372360"/>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spc="-270" dirty="0">
                <a:latin typeface="Verdana"/>
                <a:cs typeface="Verdana"/>
              </a:rPr>
              <a:t>This</a:t>
            </a:r>
            <a:r>
              <a:rPr sz="2400" spc="-150" dirty="0">
                <a:latin typeface="Verdana"/>
                <a:cs typeface="Verdana"/>
              </a:rPr>
              <a:t> </a:t>
            </a:r>
            <a:r>
              <a:rPr sz="2400" dirty="0">
                <a:latin typeface="Verdana"/>
                <a:cs typeface="Verdana"/>
              </a:rPr>
              <a:t>technique</a:t>
            </a:r>
            <a:r>
              <a:rPr sz="2400" spc="-150" dirty="0">
                <a:latin typeface="Verdana"/>
                <a:cs typeface="Verdana"/>
              </a:rPr>
              <a:t> </a:t>
            </a:r>
            <a:r>
              <a:rPr sz="2400" spc="-260" dirty="0">
                <a:latin typeface="Verdana"/>
                <a:cs typeface="Verdana"/>
              </a:rPr>
              <a:t>is</a:t>
            </a:r>
            <a:r>
              <a:rPr sz="2400" spc="-150" dirty="0">
                <a:latin typeface="Verdana"/>
                <a:cs typeface="Verdana"/>
              </a:rPr>
              <a:t> </a:t>
            </a:r>
            <a:r>
              <a:rPr sz="2400" spc="-110" dirty="0">
                <a:latin typeface="Verdana"/>
                <a:cs typeface="Verdana"/>
              </a:rPr>
              <a:t>useful</a:t>
            </a:r>
            <a:r>
              <a:rPr sz="2400" spc="-160" dirty="0">
                <a:latin typeface="Verdana"/>
                <a:cs typeface="Verdana"/>
              </a:rPr>
              <a:t> </a:t>
            </a:r>
            <a:r>
              <a:rPr sz="2400" spc="70" dirty="0">
                <a:latin typeface="Verdana"/>
                <a:cs typeface="Verdana"/>
              </a:rPr>
              <a:t>because</a:t>
            </a:r>
            <a:r>
              <a:rPr sz="2400" spc="-155" dirty="0">
                <a:latin typeface="Verdana"/>
                <a:cs typeface="Verdana"/>
              </a:rPr>
              <a:t> </a:t>
            </a:r>
            <a:r>
              <a:rPr sz="2400" spc="-50" dirty="0">
                <a:latin typeface="Verdana"/>
                <a:cs typeface="Verdana"/>
              </a:rPr>
              <a:t>some</a:t>
            </a:r>
            <a:r>
              <a:rPr sz="2400" spc="-150" dirty="0">
                <a:latin typeface="Verdana"/>
                <a:cs typeface="Verdana"/>
              </a:rPr>
              <a:t> </a:t>
            </a:r>
            <a:r>
              <a:rPr sz="2400" spc="-85" dirty="0">
                <a:latin typeface="Verdana"/>
                <a:cs typeface="Verdana"/>
              </a:rPr>
              <a:t>time</a:t>
            </a:r>
            <a:r>
              <a:rPr sz="2400" spc="-155" dirty="0">
                <a:latin typeface="Verdana"/>
                <a:cs typeface="Verdana"/>
              </a:rPr>
              <a:t> </a:t>
            </a:r>
            <a:r>
              <a:rPr sz="2400" spc="-150" dirty="0">
                <a:latin typeface="Verdana"/>
                <a:cs typeface="Verdana"/>
              </a:rPr>
              <a:t>series</a:t>
            </a:r>
            <a:r>
              <a:rPr sz="2400" spc="-145" dirty="0">
                <a:latin typeface="Verdana"/>
                <a:cs typeface="Verdana"/>
              </a:rPr>
              <a:t> </a:t>
            </a:r>
            <a:r>
              <a:rPr sz="2400" spc="-10" dirty="0">
                <a:latin typeface="Verdana"/>
                <a:cs typeface="Verdana"/>
              </a:rPr>
              <a:t>decomposition </a:t>
            </a:r>
            <a:r>
              <a:rPr sz="2400" spc="-45" dirty="0">
                <a:latin typeface="Verdana"/>
                <a:cs typeface="Verdana"/>
              </a:rPr>
              <a:t>methods</a:t>
            </a:r>
            <a:r>
              <a:rPr sz="2400" spc="-145" dirty="0">
                <a:latin typeface="Verdana"/>
                <a:cs typeface="Verdana"/>
              </a:rPr>
              <a:t> </a:t>
            </a:r>
            <a:r>
              <a:rPr sz="2400" spc="-110" dirty="0">
                <a:latin typeface="Verdana"/>
                <a:cs typeface="Verdana"/>
              </a:rPr>
              <a:t>(e.g.,</a:t>
            </a:r>
            <a:r>
              <a:rPr sz="2400" spc="-155" dirty="0">
                <a:latin typeface="Verdana"/>
                <a:cs typeface="Verdana"/>
              </a:rPr>
              <a:t> </a:t>
            </a:r>
            <a:r>
              <a:rPr sz="2400" spc="-385" dirty="0">
                <a:latin typeface="Verdana"/>
                <a:cs typeface="Verdana"/>
              </a:rPr>
              <a:t>STL</a:t>
            </a:r>
            <a:r>
              <a:rPr sz="2400" spc="-145" dirty="0">
                <a:latin typeface="Verdana"/>
                <a:cs typeface="Verdana"/>
              </a:rPr>
              <a:t> </a:t>
            </a:r>
            <a:r>
              <a:rPr sz="2400" spc="-25" dirty="0">
                <a:latin typeface="Verdana"/>
                <a:cs typeface="Verdana"/>
              </a:rPr>
              <a:t>decomposition)</a:t>
            </a:r>
            <a:r>
              <a:rPr sz="2400" spc="-150" dirty="0">
                <a:latin typeface="Verdana"/>
                <a:cs typeface="Verdana"/>
              </a:rPr>
              <a:t> </a:t>
            </a:r>
            <a:r>
              <a:rPr sz="2400" spc="85" dirty="0">
                <a:latin typeface="Verdana"/>
                <a:cs typeface="Verdana"/>
              </a:rPr>
              <a:t>and</a:t>
            </a:r>
            <a:r>
              <a:rPr sz="2400" spc="-145" dirty="0">
                <a:latin typeface="Verdana"/>
                <a:cs typeface="Verdana"/>
              </a:rPr>
              <a:t> </a:t>
            </a:r>
            <a:r>
              <a:rPr sz="2400" spc="-35" dirty="0">
                <a:latin typeface="Verdana"/>
                <a:cs typeface="Verdana"/>
              </a:rPr>
              <a:t>forecasting</a:t>
            </a:r>
            <a:r>
              <a:rPr sz="2400" spc="-155" dirty="0">
                <a:latin typeface="Verdana"/>
                <a:cs typeface="Verdana"/>
              </a:rPr>
              <a:t> </a:t>
            </a:r>
            <a:r>
              <a:rPr sz="2400" spc="-45" dirty="0">
                <a:latin typeface="Verdana"/>
                <a:cs typeface="Verdana"/>
              </a:rPr>
              <a:t>methods</a:t>
            </a:r>
            <a:r>
              <a:rPr sz="2400" spc="-145" dirty="0">
                <a:latin typeface="Verdana"/>
                <a:cs typeface="Verdana"/>
              </a:rPr>
              <a:t> </a:t>
            </a:r>
            <a:r>
              <a:rPr sz="2400" spc="-20" dirty="0">
                <a:latin typeface="Verdana"/>
                <a:cs typeface="Verdana"/>
              </a:rPr>
              <a:t>only </a:t>
            </a:r>
            <a:r>
              <a:rPr sz="2400" dirty="0">
                <a:latin typeface="Verdana"/>
                <a:cs typeface="Verdana"/>
              </a:rPr>
              <a:t>handle</a:t>
            </a:r>
            <a:r>
              <a:rPr sz="2400" spc="-130" dirty="0">
                <a:latin typeface="Verdana"/>
                <a:cs typeface="Verdana"/>
              </a:rPr>
              <a:t> </a:t>
            </a:r>
            <a:r>
              <a:rPr sz="2400" spc="-35" dirty="0">
                <a:latin typeface="Verdana"/>
                <a:cs typeface="Verdana"/>
              </a:rPr>
              <a:t>the</a:t>
            </a:r>
            <a:r>
              <a:rPr sz="2400" spc="-130" dirty="0">
                <a:latin typeface="Verdana"/>
                <a:cs typeface="Verdana"/>
              </a:rPr>
              <a:t> </a:t>
            </a:r>
            <a:r>
              <a:rPr sz="2400" spc="-10" dirty="0">
                <a:latin typeface="Verdana"/>
                <a:cs typeface="Verdana"/>
              </a:rPr>
              <a:t>additive</a:t>
            </a:r>
            <a:r>
              <a:rPr sz="2400" spc="-130" dirty="0">
                <a:latin typeface="Verdana"/>
                <a:cs typeface="Verdana"/>
              </a:rPr>
              <a:t> </a:t>
            </a:r>
            <a:r>
              <a:rPr sz="2400" spc="-10" dirty="0">
                <a:latin typeface="Verdana"/>
                <a:cs typeface="Verdana"/>
              </a:rPr>
              <a:t>case.</a:t>
            </a:r>
            <a:endParaRPr sz="2400">
              <a:latin typeface="Verdana"/>
              <a:cs typeface="Verdana"/>
            </a:endParaRPr>
          </a:p>
          <a:p>
            <a:pPr>
              <a:lnSpc>
                <a:spcPct val="100000"/>
              </a:lnSpc>
              <a:spcBef>
                <a:spcPts val="1070"/>
              </a:spcBef>
              <a:buFont typeface="Arial MT"/>
              <a:buChar char="•"/>
            </a:pPr>
            <a:endParaRPr sz="2400">
              <a:latin typeface="Verdana"/>
              <a:cs typeface="Verdana"/>
            </a:endParaRPr>
          </a:p>
          <a:p>
            <a:pPr marL="355600" marR="150495" indent="-342900">
              <a:lnSpc>
                <a:spcPct val="100800"/>
              </a:lnSpc>
              <a:buFont typeface="Arial MT"/>
              <a:buChar char="•"/>
              <a:tabLst>
                <a:tab pos="355600" algn="l"/>
              </a:tabLst>
            </a:pPr>
            <a:r>
              <a:rPr sz="2400" spc="-175" dirty="0">
                <a:latin typeface="Verdana"/>
                <a:cs typeface="Verdana"/>
              </a:rPr>
              <a:t>So</a:t>
            </a:r>
            <a:r>
              <a:rPr sz="2400" spc="-160" dirty="0">
                <a:latin typeface="Verdana"/>
                <a:cs typeface="Verdana"/>
              </a:rPr>
              <a:t> </a:t>
            </a:r>
            <a:r>
              <a:rPr sz="2400" spc="70" dirty="0">
                <a:latin typeface="Verdana"/>
                <a:cs typeface="Verdana"/>
              </a:rPr>
              <a:t>we</a:t>
            </a:r>
            <a:r>
              <a:rPr sz="2400" spc="-155" dirty="0">
                <a:latin typeface="Verdana"/>
                <a:cs typeface="Verdana"/>
              </a:rPr>
              <a:t> </a:t>
            </a:r>
            <a:r>
              <a:rPr sz="2400" spc="-75" dirty="0">
                <a:latin typeface="Verdana"/>
                <a:cs typeface="Verdana"/>
              </a:rPr>
              <a:t>require</a:t>
            </a:r>
            <a:r>
              <a:rPr sz="2400" spc="-155" dirty="0">
                <a:latin typeface="Verdana"/>
                <a:cs typeface="Verdana"/>
              </a:rPr>
              <a:t> </a:t>
            </a:r>
            <a:r>
              <a:rPr sz="2400" dirty="0">
                <a:latin typeface="Verdana"/>
                <a:cs typeface="Verdana"/>
              </a:rPr>
              <a:t>log</a:t>
            </a:r>
            <a:r>
              <a:rPr sz="2400" spc="-160" dirty="0">
                <a:latin typeface="Verdana"/>
                <a:cs typeface="Verdana"/>
              </a:rPr>
              <a:t> </a:t>
            </a:r>
            <a:r>
              <a:rPr sz="2400" spc="-110" dirty="0">
                <a:latin typeface="Verdana"/>
                <a:cs typeface="Verdana"/>
              </a:rPr>
              <a:t>transforming</a:t>
            </a:r>
            <a:r>
              <a:rPr sz="2400" spc="-160" dirty="0">
                <a:latin typeface="Verdana"/>
                <a:cs typeface="Verdana"/>
              </a:rPr>
              <a:t> </a:t>
            </a:r>
            <a:r>
              <a:rPr sz="2400" spc="-40" dirty="0">
                <a:latin typeface="Verdana"/>
                <a:cs typeface="Verdana"/>
              </a:rPr>
              <a:t>the</a:t>
            </a:r>
            <a:r>
              <a:rPr sz="2400" spc="-155" dirty="0">
                <a:latin typeface="Verdana"/>
                <a:cs typeface="Verdana"/>
              </a:rPr>
              <a:t> </a:t>
            </a:r>
            <a:r>
              <a:rPr sz="2400" spc="95" dirty="0">
                <a:latin typeface="Verdana"/>
                <a:cs typeface="Verdana"/>
              </a:rPr>
              <a:t>data</a:t>
            </a:r>
            <a:r>
              <a:rPr sz="2400" spc="-165" dirty="0">
                <a:latin typeface="Verdana"/>
                <a:cs typeface="Verdana"/>
              </a:rPr>
              <a:t> </a:t>
            </a:r>
            <a:r>
              <a:rPr sz="2400" spc="-215" dirty="0">
                <a:latin typeface="Verdana"/>
                <a:cs typeface="Verdana"/>
              </a:rPr>
              <a:t>first</a:t>
            </a:r>
            <a:r>
              <a:rPr sz="2400" spc="-160" dirty="0">
                <a:latin typeface="Verdana"/>
                <a:cs typeface="Verdana"/>
              </a:rPr>
              <a:t> </a:t>
            </a:r>
            <a:r>
              <a:rPr sz="2400" dirty="0">
                <a:latin typeface="Verdana"/>
                <a:cs typeface="Verdana"/>
              </a:rPr>
              <a:t>before</a:t>
            </a:r>
            <a:r>
              <a:rPr sz="2400" spc="-155" dirty="0">
                <a:latin typeface="Verdana"/>
                <a:cs typeface="Verdana"/>
              </a:rPr>
              <a:t> </a:t>
            </a:r>
            <a:r>
              <a:rPr sz="2400" spc="-114" dirty="0">
                <a:latin typeface="Verdana"/>
                <a:cs typeface="Verdana"/>
              </a:rPr>
              <a:t>using</a:t>
            </a:r>
            <a:r>
              <a:rPr sz="2400" spc="-160" dirty="0">
                <a:latin typeface="Verdana"/>
                <a:cs typeface="Verdana"/>
              </a:rPr>
              <a:t> </a:t>
            </a:r>
            <a:r>
              <a:rPr sz="2400" spc="-10" dirty="0">
                <a:latin typeface="Verdana"/>
                <a:cs typeface="Verdana"/>
              </a:rPr>
              <a:t>certain decomposition</a:t>
            </a:r>
            <a:r>
              <a:rPr sz="2400" spc="-130" dirty="0">
                <a:latin typeface="Verdana"/>
                <a:cs typeface="Verdana"/>
              </a:rPr>
              <a:t> </a:t>
            </a:r>
            <a:r>
              <a:rPr sz="2400" spc="80" dirty="0">
                <a:latin typeface="Verdana"/>
                <a:cs typeface="Verdana"/>
              </a:rPr>
              <a:t>and</a:t>
            </a:r>
            <a:r>
              <a:rPr sz="2400" spc="-125" dirty="0">
                <a:latin typeface="Verdana"/>
                <a:cs typeface="Verdana"/>
              </a:rPr>
              <a:t> </a:t>
            </a:r>
            <a:r>
              <a:rPr sz="2400" spc="-35" dirty="0">
                <a:latin typeface="Verdana"/>
                <a:cs typeface="Verdana"/>
              </a:rPr>
              <a:t>forecasting</a:t>
            </a:r>
            <a:r>
              <a:rPr sz="2400" spc="-140" dirty="0">
                <a:latin typeface="Verdana"/>
                <a:cs typeface="Verdana"/>
              </a:rPr>
              <a:t> </a:t>
            </a:r>
            <a:r>
              <a:rPr sz="2400" spc="-10" dirty="0">
                <a:latin typeface="Verdana"/>
                <a:cs typeface="Verdana"/>
              </a:rPr>
              <a:t>methods.</a:t>
            </a:r>
            <a:endParaRPr sz="2400">
              <a:latin typeface="Verdana"/>
              <a:cs typeface="Verdan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080508" y="644419"/>
            <a:ext cx="6289040" cy="2687955"/>
            <a:chOff x="5080508" y="644419"/>
            <a:chExt cx="6289040" cy="2687955"/>
          </a:xfrm>
        </p:grpSpPr>
        <p:sp>
          <p:nvSpPr>
            <p:cNvPr id="3" name="object 3"/>
            <p:cNvSpPr/>
            <p:nvPr/>
          </p:nvSpPr>
          <p:spPr>
            <a:xfrm>
              <a:off x="5093208" y="657119"/>
              <a:ext cx="6263640" cy="2662555"/>
            </a:xfrm>
            <a:custGeom>
              <a:avLst/>
              <a:gdLst/>
              <a:ahLst/>
              <a:cxnLst/>
              <a:rect l="l" t="t" r="r" b="b"/>
              <a:pathLst>
                <a:path w="6263640" h="2662554">
                  <a:moveTo>
                    <a:pt x="5819910" y="0"/>
                  </a:moveTo>
                  <a:lnTo>
                    <a:pt x="443729" y="0"/>
                  </a:lnTo>
                  <a:lnTo>
                    <a:pt x="395380" y="2603"/>
                  </a:lnTo>
                  <a:lnTo>
                    <a:pt x="348538" y="10234"/>
                  </a:lnTo>
                  <a:lnTo>
                    <a:pt x="303476" y="22621"/>
                  </a:lnTo>
                  <a:lnTo>
                    <a:pt x="260463" y="39494"/>
                  </a:lnTo>
                  <a:lnTo>
                    <a:pt x="219770" y="60582"/>
                  </a:lnTo>
                  <a:lnTo>
                    <a:pt x="181668" y="85614"/>
                  </a:lnTo>
                  <a:lnTo>
                    <a:pt x="146428" y="114319"/>
                  </a:lnTo>
                  <a:lnTo>
                    <a:pt x="114319" y="146428"/>
                  </a:lnTo>
                  <a:lnTo>
                    <a:pt x="85614" y="181668"/>
                  </a:lnTo>
                  <a:lnTo>
                    <a:pt x="60582" y="219770"/>
                  </a:lnTo>
                  <a:lnTo>
                    <a:pt x="39494" y="260463"/>
                  </a:lnTo>
                  <a:lnTo>
                    <a:pt x="22621" y="303476"/>
                  </a:lnTo>
                  <a:lnTo>
                    <a:pt x="10234" y="348538"/>
                  </a:lnTo>
                  <a:lnTo>
                    <a:pt x="2603" y="395380"/>
                  </a:lnTo>
                  <a:lnTo>
                    <a:pt x="0" y="443729"/>
                  </a:lnTo>
                  <a:lnTo>
                    <a:pt x="0" y="2218606"/>
                  </a:lnTo>
                  <a:lnTo>
                    <a:pt x="2603" y="2266955"/>
                  </a:lnTo>
                  <a:lnTo>
                    <a:pt x="10234" y="2313796"/>
                  </a:lnTo>
                  <a:lnTo>
                    <a:pt x="22621" y="2358858"/>
                  </a:lnTo>
                  <a:lnTo>
                    <a:pt x="39494" y="2401871"/>
                  </a:lnTo>
                  <a:lnTo>
                    <a:pt x="60582" y="2442564"/>
                  </a:lnTo>
                  <a:lnTo>
                    <a:pt x="85614" y="2480666"/>
                  </a:lnTo>
                  <a:lnTo>
                    <a:pt x="114319" y="2515907"/>
                  </a:lnTo>
                  <a:lnTo>
                    <a:pt x="146428" y="2548015"/>
                  </a:lnTo>
                  <a:lnTo>
                    <a:pt x="181668" y="2576721"/>
                  </a:lnTo>
                  <a:lnTo>
                    <a:pt x="219770" y="2601753"/>
                  </a:lnTo>
                  <a:lnTo>
                    <a:pt x="260463" y="2622840"/>
                  </a:lnTo>
                  <a:lnTo>
                    <a:pt x="303476" y="2639713"/>
                  </a:lnTo>
                  <a:lnTo>
                    <a:pt x="348538" y="2652100"/>
                  </a:lnTo>
                  <a:lnTo>
                    <a:pt x="395380" y="2659731"/>
                  </a:lnTo>
                  <a:lnTo>
                    <a:pt x="443729" y="2662335"/>
                  </a:lnTo>
                  <a:lnTo>
                    <a:pt x="5819910" y="2662335"/>
                  </a:lnTo>
                  <a:lnTo>
                    <a:pt x="5868259" y="2659731"/>
                  </a:lnTo>
                  <a:lnTo>
                    <a:pt x="5915101" y="2652100"/>
                  </a:lnTo>
                  <a:lnTo>
                    <a:pt x="5960163" y="2639713"/>
                  </a:lnTo>
                  <a:lnTo>
                    <a:pt x="6003176" y="2622840"/>
                  </a:lnTo>
                  <a:lnTo>
                    <a:pt x="6043869" y="2601753"/>
                  </a:lnTo>
                  <a:lnTo>
                    <a:pt x="6081971" y="2576721"/>
                  </a:lnTo>
                  <a:lnTo>
                    <a:pt x="6117211" y="2548015"/>
                  </a:lnTo>
                  <a:lnTo>
                    <a:pt x="6149320" y="2515907"/>
                  </a:lnTo>
                  <a:lnTo>
                    <a:pt x="6178025" y="2480666"/>
                  </a:lnTo>
                  <a:lnTo>
                    <a:pt x="6203057" y="2442564"/>
                  </a:lnTo>
                  <a:lnTo>
                    <a:pt x="6224145" y="2401871"/>
                  </a:lnTo>
                  <a:lnTo>
                    <a:pt x="6241018" y="2358858"/>
                  </a:lnTo>
                  <a:lnTo>
                    <a:pt x="6253405" y="2313796"/>
                  </a:lnTo>
                  <a:lnTo>
                    <a:pt x="6261036" y="2266955"/>
                  </a:lnTo>
                  <a:lnTo>
                    <a:pt x="6263640" y="2218606"/>
                  </a:lnTo>
                  <a:lnTo>
                    <a:pt x="6263640" y="443729"/>
                  </a:lnTo>
                  <a:lnTo>
                    <a:pt x="6261036" y="395380"/>
                  </a:lnTo>
                  <a:lnTo>
                    <a:pt x="6253405" y="348538"/>
                  </a:lnTo>
                  <a:lnTo>
                    <a:pt x="6241018" y="303476"/>
                  </a:lnTo>
                  <a:lnTo>
                    <a:pt x="6224145" y="260463"/>
                  </a:lnTo>
                  <a:lnTo>
                    <a:pt x="6203057" y="219770"/>
                  </a:lnTo>
                  <a:lnTo>
                    <a:pt x="6178025" y="181668"/>
                  </a:lnTo>
                  <a:lnTo>
                    <a:pt x="6149320" y="146428"/>
                  </a:lnTo>
                  <a:lnTo>
                    <a:pt x="6117211" y="114319"/>
                  </a:lnTo>
                  <a:lnTo>
                    <a:pt x="6081971" y="85614"/>
                  </a:lnTo>
                  <a:lnTo>
                    <a:pt x="6043869" y="60582"/>
                  </a:lnTo>
                  <a:lnTo>
                    <a:pt x="6003176" y="39494"/>
                  </a:lnTo>
                  <a:lnTo>
                    <a:pt x="5960163" y="22621"/>
                  </a:lnTo>
                  <a:lnTo>
                    <a:pt x="5915101" y="10234"/>
                  </a:lnTo>
                  <a:lnTo>
                    <a:pt x="5868259" y="2603"/>
                  </a:lnTo>
                  <a:lnTo>
                    <a:pt x="5819910" y="0"/>
                  </a:lnTo>
                  <a:close/>
                </a:path>
              </a:pathLst>
            </a:custGeom>
            <a:solidFill>
              <a:srgbClr val="4F81BD"/>
            </a:solidFill>
          </p:spPr>
          <p:txBody>
            <a:bodyPr wrap="square" lIns="0" tIns="0" rIns="0" bIns="0" rtlCol="0"/>
            <a:lstStyle/>
            <a:p>
              <a:endParaRPr/>
            </a:p>
          </p:txBody>
        </p:sp>
        <p:sp>
          <p:nvSpPr>
            <p:cNvPr id="4" name="object 4"/>
            <p:cNvSpPr/>
            <p:nvPr/>
          </p:nvSpPr>
          <p:spPr>
            <a:xfrm>
              <a:off x="5093208" y="657119"/>
              <a:ext cx="6263640" cy="2662555"/>
            </a:xfrm>
            <a:custGeom>
              <a:avLst/>
              <a:gdLst/>
              <a:ahLst/>
              <a:cxnLst/>
              <a:rect l="l" t="t" r="r" b="b"/>
              <a:pathLst>
                <a:path w="6263640" h="2662554">
                  <a:moveTo>
                    <a:pt x="0" y="443729"/>
                  </a:moveTo>
                  <a:lnTo>
                    <a:pt x="2603" y="395380"/>
                  </a:lnTo>
                  <a:lnTo>
                    <a:pt x="10234" y="348539"/>
                  </a:lnTo>
                  <a:lnTo>
                    <a:pt x="22621" y="303476"/>
                  </a:lnTo>
                  <a:lnTo>
                    <a:pt x="39494" y="260463"/>
                  </a:lnTo>
                  <a:lnTo>
                    <a:pt x="60582" y="219770"/>
                  </a:lnTo>
                  <a:lnTo>
                    <a:pt x="85614" y="181668"/>
                  </a:lnTo>
                  <a:lnTo>
                    <a:pt x="114319" y="146427"/>
                  </a:lnTo>
                  <a:lnTo>
                    <a:pt x="146427" y="114319"/>
                  </a:lnTo>
                  <a:lnTo>
                    <a:pt x="181668" y="85614"/>
                  </a:lnTo>
                  <a:lnTo>
                    <a:pt x="219770" y="60582"/>
                  </a:lnTo>
                  <a:lnTo>
                    <a:pt x="260463" y="39494"/>
                  </a:lnTo>
                  <a:lnTo>
                    <a:pt x="303476" y="22621"/>
                  </a:lnTo>
                  <a:lnTo>
                    <a:pt x="348538" y="10234"/>
                  </a:lnTo>
                  <a:lnTo>
                    <a:pt x="395380" y="2603"/>
                  </a:lnTo>
                  <a:lnTo>
                    <a:pt x="443729" y="0"/>
                  </a:lnTo>
                  <a:lnTo>
                    <a:pt x="5819911" y="0"/>
                  </a:lnTo>
                  <a:lnTo>
                    <a:pt x="5868260" y="2603"/>
                  </a:lnTo>
                  <a:lnTo>
                    <a:pt x="5915101" y="10234"/>
                  </a:lnTo>
                  <a:lnTo>
                    <a:pt x="5960163" y="22621"/>
                  </a:lnTo>
                  <a:lnTo>
                    <a:pt x="6003176" y="39494"/>
                  </a:lnTo>
                  <a:lnTo>
                    <a:pt x="6043869" y="60582"/>
                  </a:lnTo>
                  <a:lnTo>
                    <a:pt x="6081971" y="85614"/>
                  </a:lnTo>
                  <a:lnTo>
                    <a:pt x="6117211" y="114319"/>
                  </a:lnTo>
                  <a:lnTo>
                    <a:pt x="6149320" y="146427"/>
                  </a:lnTo>
                  <a:lnTo>
                    <a:pt x="6178025" y="181668"/>
                  </a:lnTo>
                  <a:lnTo>
                    <a:pt x="6203057" y="219770"/>
                  </a:lnTo>
                  <a:lnTo>
                    <a:pt x="6224145" y="260463"/>
                  </a:lnTo>
                  <a:lnTo>
                    <a:pt x="6241018" y="303476"/>
                  </a:lnTo>
                  <a:lnTo>
                    <a:pt x="6253405" y="348539"/>
                  </a:lnTo>
                  <a:lnTo>
                    <a:pt x="6261036" y="395380"/>
                  </a:lnTo>
                  <a:lnTo>
                    <a:pt x="6263640" y="443729"/>
                  </a:lnTo>
                  <a:lnTo>
                    <a:pt x="6263640" y="2218606"/>
                  </a:lnTo>
                  <a:lnTo>
                    <a:pt x="6261036" y="2266955"/>
                  </a:lnTo>
                  <a:lnTo>
                    <a:pt x="6253405" y="2313796"/>
                  </a:lnTo>
                  <a:lnTo>
                    <a:pt x="6241018" y="2358858"/>
                  </a:lnTo>
                  <a:lnTo>
                    <a:pt x="6224145" y="2401871"/>
                  </a:lnTo>
                  <a:lnTo>
                    <a:pt x="6203057" y="2442564"/>
                  </a:lnTo>
                  <a:lnTo>
                    <a:pt x="6178025" y="2480666"/>
                  </a:lnTo>
                  <a:lnTo>
                    <a:pt x="6149320" y="2515907"/>
                  </a:lnTo>
                  <a:lnTo>
                    <a:pt x="6117211" y="2548015"/>
                  </a:lnTo>
                  <a:lnTo>
                    <a:pt x="6081971" y="2576721"/>
                  </a:lnTo>
                  <a:lnTo>
                    <a:pt x="6043869" y="2601753"/>
                  </a:lnTo>
                  <a:lnTo>
                    <a:pt x="6003176" y="2622840"/>
                  </a:lnTo>
                  <a:lnTo>
                    <a:pt x="5960163" y="2639713"/>
                  </a:lnTo>
                  <a:lnTo>
                    <a:pt x="5915101" y="2652100"/>
                  </a:lnTo>
                  <a:lnTo>
                    <a:pt x="5868260" y="2659731"/>
                  </a:lnTo>
                  <a:lnTo>
                    <a:pt x="5819911" y="2662335"/>
                  </a:lnTo>
                  <a:lnTo>
                    <a:pt x="443729" y="2662335"/>
                  </a:lnTo>
                  <a:lnTo>
                    <a:pt x="395380" y="2659731"/>
                  </a:lnTo>
                  <a:lnTo>
                    <a:pt x="348538" y="2652100"/>
                  </a:lnTo>
                  <a:lnTo>
                    <a:pt x="303476" y="2639713"/>
                  </a:lnTo>
                  <a:lnTo>
                    <a:pt x="260463" y="2622840"/>
                  </a:lnTo>
                  <a:lnTo>
                    <a:pt x="219770" y="2601753"/>
                  </a:lnTo>
                  <a:lnTo>
                    <a:pt x="181668" y="2576721"/>
                  </a:lnTo>
                  <a:lnTo>
                    <a:pt x="146427" y="2548015"/>
                  </a:lnTo>
                  <a:lnTo>
                    <a:pt x="114319" y="2515907"/>
                  </a:lnTo>
                  <a:lnTo>
                    <a:pt x="85614" y="2480666"/>
                  </a:lnTo>
                  <a:lnTo>
                    <a:pt x="60582" y="2442564"/>
                  </a:lnTo>
                  <a:lnTo>
                    <a:pt x="39494" y="2401871"/>
                  </a:lnTo>
                  <a:lnTo>
                    <a:pt x="22621" y="2358858"/>
                  </a:lnTo>
                  <a:lnTo>
                    <a:pt x="10234" y="2313796"/>
                  </a:lnTo>
                  <a:lnTo>
                    <a:pt x="2603" y="2266955"/>
                  </a:lnTo>
                  <a:lnTo>
                    <a:pt x="0" y="2218606"/>
                  </a:lnTo>
                  <a:lnTo>
                    <a:pt x="0" y="443729"/>
                  </a:lnTo>
                  <a:close/>
                </a:path>
              </a:pathLst>
            </a:custGeom>
            <a:ln w="25400">
              <a:solidFill>
                <a:srgbClr val="4F81BD"/>
              </a:solidFill>
            </a:ln>
          </p:spPr>
          <p:txBody>
            <a:bodyPr wrap="square" lIns="0" tIns="0" rIns="0" bIns="0" rtlCol="0"/>
            <a:lstStyle/>
            <a:p>
              <a:endParaRPr/>
            </a:p>
          </p:txBody>
        </p:sp>
      </p:grpSp>
      <p:sp>
        <p:nvSpPr>
          <p:cNvPr id="5" name="object 5"/>
          <p:cNvSpPr txBox="1">
            <a:spLocks noGrp="1"/>
          </p:cNvSpPr>
          <p:nvPr>
            <p:ph type="title"/>
          </p:nvPr>
        </p:nvSpPr>
        <p:spPr>
          <a:xfrm>
            <a:off x="5351442" y="1148079"/>
            <a:ext cx="5721350" cy="1616710"/>
          </a:xfrm>
          <a:prstGeom prst="rect">
            <a:avLst/>
          </a:prstGeom>
        </p:spPr>
        <p:txBody>
          <a:bodyPr vert="horz" wrap="square" lIns="0" tIns="62865" rIns="0" bIns="0" rtlCol="0">
            <a:spAutoFit/>
          </a:bodyPr>
          <a:lstStyle/>
          <a:p>
            <a:pPr marL="12700" marR="5080">
              <a:lnSpc>
                <a:spcPct val="91100"/>
              </a:lnSpc>
              <a:spcBef>
                <a:spcPts val="495"/>
              </a:spcBef>
            </a:pPr>
            <a:r>
              <a:rPr sz="3700" b="0" spc="-210" dirty="0">
                <a:solidFill>
                  <a:srgbClr val="FFFFFF"/>
                </a:solidFill>
                <a:latin typeface="Verdana"/>
                <a:cs typeface="Verdana"/>
              </a:rPr>
              <a:t>The</a:t>
            </a:r>
            <a:r>
              <a:rPr sz="3700" b="0" spc="-254" dirty="0">
                <a:solidFill>
                  <a:srgbClr val="FFFFFF"/>
                </a:solidFill>
                <a:latin typeface="Verdana"/>
                <a:cs typeface="Verdana"/>
              </a:rPr>
              <a:t> </a:t>
            </a:r>
            <a:r>
              <a:rPr sz="3700" b="0" dirty="0">
                <a:solidFill>
                  <a:srgbClr val="FFFFFF"/>
                </a:solidFill>
                <a:latin typeface="Verdana"/>
                <a:cs typeface="Verdana"/>
              </a:rPr>
              <a:t>log</a:t>
            </a:r>
            <a:r>
              <a:rPr sz="3700" b="0" spc="-254" dirty="0">
                <a:solidFill>
                  <a:srgbClr val="FFFFFF"/>
                </a:solidFill>
                <a:latin typeface="Verdana"/>
                <a:cs typeface="Verdana"/>
              </a:rPr>
              <a:t> </a:t>
            </a:r>
            <a:r>
              <a:rPr sz="3700" b="0" spc="-180" dirty="0">
                <a:solidFill>
                  <a:srgbClr val="FFFFFF"/>
                </a:solidFill>
                <a:latin typeface="Verdana"/>
                <a:cs typeface="Verdana"/>
              </a:rPr>
              <a:t>transform</a:t>
            </a:r>
            <a:r>
              <a:rPr sz="3700" b="0" spc="-254" dirty="0">
                <a:solidFill>
                  <a:srgbClr val="FFFFFF"/>
                </a:solidFill>
                <a:latin typeface="Verdana"/>
                <a:cs typeface="Verdana"/>
              </a:rPr>
              <a:t> </a:t>
            </a:r>
            <a:r>
              <a:rPr sz="3700" b="0" spc="215" dirty="0">
                <a:solidFill>
                  <a:srgbClr val="FFFFFF"/>
                </a:solidFill>
                <a:latin typeface="Verdana"/>
                <a:cs typeface="Verdana"/>
              </a:rPr>
              <a:t>can</a:t>
            </a:r>
            <a:r>
              <a:rPr sz="3700" b="0" spc="-254" dirty="0">
                <a:solidFill>
                  <a:srgbClr val="FFFFFF"/>
                </a:solidFill>
                <a:latin typeface="Verdana"/>
                <a:cs typeface="Verdana"/>
              </a:rPr>
              <a:t> </a:t>
            </a:r>
            <a:r>
              <a:rPr sz="3700" b="0" spc="175" dirty="0">
                <a:solidFill>
                  <a:srgbClr val="FFFFFF"/>
                </a:solidFill>
                <a:latin typeface="Verdana"/>
                <a:cs typeface="Verdana"/>
              </a:rPr>
              <a:t>be </a:t>
            </a:r>
            <a:r>
              <a:rPr sz="3700" b="0" spc="-50" dirty="0">
                <a:solidFill>
                  <a:srgbClr val="FFFFFF"/>
                </a:solidFill>
                <a:latin typeface="Verdana"/>
                <a:cs typeface="Verdana"/>
              </a:rPr>
              <a:t>used</a:t>
            </a:r>
            <a:r>
              <a:rPr sz="3700" b="0" spc="-280" dirty="0">
                <a:solidFill>
                  <a:srgbClr val="FFFFFF"/>
                </a:solidFill>
                <a:latin typeface="Verdana"/>
                <a:cs typeface="Verdana"/>
              </a:rPr>
              <a:t> </a:t>
            </a:r>
            <a:r>
              <a:rPr sz="3700" b="0" spc="-20" dirty="0">
                <a:solidFill>
                  <a:srgbClr val="FFFFFF"/>
                </a:solidFill>
                <a:latin typeface="Verdana"/>
                <a:cs typeface="Verdana"/>
              </a:rPr>
              <a:t>to</a:t>
            </a:r>
            <a:r>
              <a:rPr sz="3700" b="0" spc="-275" dirty="0">
                <a:solidFill>
                  <a:srgbClr val="FFFFFF"/>
                </a:solidFill>
                <a:latin typeface="Verdana"/>
                <a:cs typeface="Verdana"/>
              </a:rPr>
              <a:t> </a:t>
            </a:r>
            <a:r>
              <a:rPr sz="3700" b="0" spc="-140" dirty="0">
                <a:solidFill>
                  <a:srgbClr val="FFFFFF"/>
                </a:solidFill>
                <a:latin typeface="Verdana"/>
                <a:cs typeface="Verdana"/>
              </a:rPr>
              <a:t>stabilize</a:t>
            </a:r>
            <a:r>
              <a:rPr sz="3700" b="0" spc="-275" dirty="0">
                <a:solidFill>
                  <a:srgbClr val="FFFFFF"/>
                </a:solidFill>
                <a:latin typeface="Verdana"/>
                <a:cs typeface="Verdana"/>
              </a:rPr>
              <a:t> </a:t>
            </a:r>
            <a:r>
              <a:rPr sz="3700" b="0" spc="-25" dirty="0">
                <a:solidFill>
                  <a:srgbClr val="FFFFFF"/>
                </a:solidFill>
                <a:latin typeface="Verdana"/>
                <a:cs typeface="Verdana"/>
              </a:rPr>
              <a:t>the </a:t>
            </a:r>
            <a:r>
              <a:rPr sz="3700" b="0" dirty="0">
                <a:solidFill>
                  <a:srgbClr val="FFFFFF"/>
                </a:solidFill>
                <a:latin typeface="Verdana"/>
                <a:cs typeface="Verdana"/>
              </a:rPr>
              <a:t>variance</a:t>
            </a:r>
            <a:r>
              <a:rPr sz="3700" b="0" spc="-225" dirty="0">
                <a:solidFill>
                  <a:srgbClr val="FFFFFF"/>
                </a:solidFill>
                <a:latin typeface="Verdana"/>
                <a:cs typeface="Verdana"/>
              </a:rPr>
              <a:t> </a:t>
            </a:r>
            <a:r>
              <a:rPr sz="3700" b="0" dirty="0">
                <a:solidFill>
                  <a:srgbClr val="FFFFFF"/>
                </a:solidFill>
                <a:latin typeface="Verdana"/>
                <a:cs typeface="Verdana"/>
              </a:rPr>
              <a:t>of</a:t>
            </a:r>
            <a:r>
              <a:rPr sz="3700" b="0" spc="-210" dirty="0">
                <a:solidFill>
                  <a:srgbClr val="FFFFFF"/>
                </a:solidFill>
                <a:latin typeface="Verdana"/>
                <a:cs typeface="Verdana"/>
              </a:rPr>
              <a:t> </a:t>
            </a:r>
            <a:r>
              <a:rPr sz="3700" b="0" spc="285" dirty="0">
                <a:solidFill>
                  <a:srgbClr val="FFFFFF"/>
                </a:solidFill>
                <a:latin typeface="Verdana"/>
                <a:cs typeface="Verdana"/>
              </a:rPr>
              <a:t>a</a:t>
            </a:r>
            <a:r>
              <a:rPr sz="3700" b="0" spc="-210" dirty="0">
                <a:solidFill>
                  <a:srgbClr val="FFFFFF"/>
                </a:solidFill>
                <a:latin typeface="Verdana"/>
                <a:cs typeface="Verdana"/>
              </a:rPr>
              <a:t> </a:t>
            </a:r>
            <a:r>
              <a:rPr sz="3700" b="0" spc="-114" dirty="0">
                <a:solidFill>
                  <a:srgbClr val="FFFFFF"/>
                </a:solidFill>
                <a:latin typeface="Verdana"/>
                <a:cs typeface="Verdana"/>
              </a:rPr>
              <a:t>time</a:t>
            </a:r>
            <a:r>
              <a:rPr sz="3700" b="0" spc="-210" dirty="0">
                <a:solidFill>
                  <a:srgbClr val="FFFFFF"/>
                </a:solidFill>
                <a:latin typeface="Verdana"/>
                <a:cs typeface="Verdana"/>
              </a:rPr>
              <a:t> </a:t>
            </a:r>
            <a:r>
              <a:rPr sz="3700" b="0" spc="-185" dirty="0">
                <a:solidFill>
                  <a:srgbClr val="FFFFFF"/>
                </a:solidFill>
                <a:latin typeface="Verdana"/>
                <a:cs typeface="Verdana"/>
              </a:rPr>
              <a:t>series.</a:t>
            </a:r>
            <a:endParaRPr sz="3700">
              <a:latin typeface="Verdana"/>
              <a:cs typeface="Verdana"/>
            </a:endParaRPr>
          </a:p>
        </p:txBody>
      </p:sp>
      <p:grpSp>
        <p:nvGrpSpPr>
          <p:cNvPr id="6" name="object 6"/>
          <p:cNvGrpSpPr/>
          <p:nvPr/>
        </p:nvGrpSpPr>
        <p:grpSpPr>
          <a:xfrm>
            <a:off x="5080508" y="3413315"/>
            <a:ext cx="6289040" cy="2687955"/>
            <a:chOff x="5080508" y="3413315"/>
            <a:chExt cx="6289040" cy="2687955"/>
          </a:xfrm>
        </p:grpSpPr>
        <p:sp>
          <p:nvSpPr>
            <p:cNvPr id="7" name="object 7"/>
            <p:cNvSpPr/>
            <p:nvPr/>
          </p:nvSpPr>
          <p:spPr>
            <a:xfrm>
              <a:off x="5093208" y="3426015"/>
              <a:ext cx="6263640" cy="2662555"/>
            </a:xfrm>
            <a:custGeom>
              <a:avLst/>
              <a:gdLst/>
              <a:ahLst/>
              <a:cxnLst/>
              <a:rect l="l" t="t" r="r" b="b"/>
              <a:pathLst>
                <a:path w="6263640" h="2662554">
                  <a:moveTo>
                    <a:pt x="5819910" y="0"/>
                  </a:moveTo>
                  <a:lnTo>
                    <a:pt x="443729" y="0"/>
                  </a:lnTo>
                  <a:lnTo>
                    <a:pt x="395380" y="2603"/>
                  </a:lnTo>
                  <a:lnTo>
                    <a:pt x="348538" y="10234"/>
                  </a:lnTo>
                  <a:lnTo>
                    <a:pt x="303476" y="22621"/>
                  </a:lnTo>
                  <a:lnTo>
                    <a:pt x="260463" y="39494"/>
                  </a:lnTo>
                  <a:lnTo>
                    <a:pt x="219770" y="60582"/>
                  </a:lnTo>
                  <a:lnTo>
                    <a:pt x="181668" y="85614"/>
                  </a:lnTo>
                  <a:lnTo>
                    <a:pt x="146428" y="114319"/>
                  </a:lnTo>
                  <a:lnTo>
                    <a:pt x="114319" y="146428"/>
                  </a:lnTo>
                  <a:lnTo>
                    <a:pt x="85614" y="181668"/>
                  </a:lnTo>
                  <a:lnTo>
                    <a:pt x="60582" y="219771"/>
                  </a:lnTo>
                  <a:lnTo>
                    <a:pt x="39494" y="260464"/>
                  </a:lnTo>
                  <a:lnTo>
                    <a:pt x="22621" y="303477"/>
                  </a:lnTo>
                  <a:lnTo>
                    <a:pt x="10234" y="348539"/>
                  </a:lnTo>
                  <a:lnTo>
                    <a:pt x="2603" y="395381"/>
                  </a:lnTo>
                  <a:lnTo>
                    <a:pt x="0" y="443730"/>
                  </a:lnTo>
                  <a:lnTo>
                    <a:pt x="0" y="2218606"/>
                  </a:lnTo>
                  <a:lnTo>
                    <a:pt x="2603" y="2266955"/>
                  </a:lnTo>
                  <a:lnTo>
                    <a:pt x="10234" y="2313796"/>
                  </a:lnTo>
                  <a:lnTo>
                    <a:pt x="22621" y="2358858"/>
                  </a:lnTo>
                  <a:lnTo>
                    <a:pt x="39494" y="2401871"/>
                  </a:lnTo>
                  <a:lnTo>
                    <a:pt x="60582" y="2442564"/>
                  </a:lnTo>
                  <a:lnTo>
                    <a:pt x="85614" y="2480666"/>
                  </a:lnTo>
                  <a:lnTo>
                    <a:pt x="114319" y="2515907"/>
                  </a:lnTo>
                  <a:lnTo>
                    <a:pt x="146428" y="2548015"/>
                  </a:lnTo>
                  <a:lnTo>
                    <a:pt x="181668" y="2576721"/>
                  </a:lnTo>
                  <a:lnTo>
                    <a:pt x="219770" y="2601753"/>
                  </a:lnTo>
                  <a:lnTo>
                    <a:pt x="260463" y="2622841"/>
                  </a:lnTo>
                  <a:lnTo>
                    <a:pt x="303476" y="2639713"/>
                  </a:lnTo>
                  <a:lnTo>
                    <a:pt x="348538" y="2652100"/>
                  </a:lnTo>
                  <a:lnTo>
                    <a:pt x="395380" y="2659731"/>
                  </a:lnTo>
                  <a:lnTo>
                    <a:pt x="443729" y="2662335"/>
                  </a:lnTo>
                  <a:lnTo>
                    <a:pt x="5819910" y="2662335"/>
                  </a:lnTo>
                  <a:lnTo>
                    <a:pt x="5868259" y="2659731"/>
                  </a:lnTo>
                  <a:lnTo>
                    <a:pt x="5915101" y="2652100"/>
                  </a:lnTo>
                  <a:lnTo>
                    <a:pt x="5960163" y="2639713"/>
                  </a:lnTo>
                  <a:lnTo>
                    <a:pt x="6003176" y="2622841"/>
                  </a:lnTo>
                  <a:lnTo>
                    <a:pt x="6043869" y="2601753"/>
                  </a:lnTo>
                  <a:lnTo>
                    <a:pt x="6081971" y="2576721"/>
                  </a:lnTo>
                  <a:lnTo>
                    <a:pt x="6117211" y="2548015"/>
                  </a:lnTo>
                  <a:lnTo>
                    <a:pt x="6149320" y="2515907"/>
                  </a:lnTo>
                  <a:lnTo>
                    <a:pt x="6178025" y="2480666"/>
                  </a:lnTo>
                  <a:lnTo>
                    <a:pt x="6203057" y="2442564"/>
                  </a:lnTo>
                  <a:lnTo>
                    <a:pt x="6224145" y="2401871"/>
                  </a:lnTo>
                  <a:lnTo>
                    <a:pt x="6241018" y="2358858"/>
                  </a:lnTo>
                  <a:lnTo>
                    <a:pt x="6253405" y="2313796"/>
                  </a:lnTo>
                  <a:lnTo>
                    <a:pt x="6261036" y="2266955"/>
                  </a:lnTo>
                  <a:lnTo>
                    <a:pt x="6263640" y="2218606"/>
                  </a:lnTo>
                  <a:lnTo>
                    <a:pt x="6263640" y="443730"/>
                  </a:lnTo>
                  <a:lnTo>
                    <a:pt x="6261036" y="395381"/>
                  </a:lnTo>
                  <a:lnTo>
                    <a:pt x="6253405" y="348539"/>
                  </a:lnTo>
                  <a:lnTo>
                    <a:pt x="6241018" y="303477"/>
                  </a:lnTo>
                  <a:lnTo>
                    <a:pt x="6224145" y="260464"/>
                  </a:lnTo>
                  <a:lnTo>
                    <a:pt x="6203057" y="219771"/>
                  </a:lnTo>
                  <a:lnTo>
                    <a:pt x="6178025" y="181668"/>
                  </a:lnTo>
                  <a:lnTo>
                    <a:pt x="6149320" y="146428"/>
                  </a:lnTo>
                  <a:lnTo>
                    <a:pt x="6117211" y="114319"/>
                  </a:lnTo>
                  <a:lnTo>
                    <a:pt x="6081971" y="85614"/>
                  </a:lnTo>
                  <a:lnTo>
                    <a:pt x="6043869" y="60582"/>
                  </a:lnTo>
                  <a:lnTo>
                    <a:pt x="6003176" y="39494"/>
                  </a:lnTo>
                  <a:lnTo>
                    <a:pt x="5960163" y="22621"/>
                  </a:lnTo>
                  <a:lnTo>
                    <a:pt x="5915101" y="10234"/>
                  </a:lnTo>
                  <a:lnTo>
                    <a:pt x="5868259" y="2603"/>
                  </a:lnTo>
                  <a:lnTo>
                    <a:pt x="5819910" y="0"/>
                  </a:lnTo>
                  <a:close/>
                </a:path>
              </a:pathLst>
            </a:custGeom>
            <a:solidFill>
              <a:srgbClr val="4F81BD"/>
            </a:solidFill>
          </p:spPr>
          <p:txBody>
            <a:bodyPr wrap="square" lIns="0" tIns="0" rIns="0" bIns="0" rtlCol="0"/>
            <a:lstStyle/>
            <a:p>
              <a:endParaRPr/>
            </a:p>
          </p:txBody>
        </p:sp>
        <p:sp>
          <p:nvSpPr>
            <p:cNvPr id="8" name="object 8"/>
            <p:cNvSpPr/>
            <p:nvPr/>
          </p:nvSpPr>
          <p:spPr>
            <a:xfrm>
              <a:off x="5093208" y="3426015"/>
              <a:ext cx="6263640" cy="2662555"/>
            </a:xfrm>
            <a:custGeom>
              <a:avLst/>
              <a:gdLst/>
              <a:ahLst/>
              <a:cxnLst/>
              <a:rect l="l" t="t" r="r" b="b"/>
              <a:pathLst>
                <a:path w="6263640" h="2662554">
                  <a:moveTo>
                    <a:pt x="0" y="443729"/>
                  </a:moveTo>
                  <a:lnTo>
                    <a:pt x="2603" y="395380"/>
                  </a:lnTo>
                  <a:lnTo>
                    <a:pt x="10234" y="348539"/>
                  </a:lnTo>
                  <a:lnTo>
                    <a:pt x="22621" y="303476"/>
                  </a:lnTo>
                  <a:lnTo>
                    <a:pt x="39494" y="260463"/>
                  </a:lnTo>
                  <a:lnTo>
                    <a:pt x="60582" y="219770"/>
                  </a:lnTo>
                  <a:lnTo>
                    <a:pt x="85614" y="181668"/>
                  </a:lnTo>
                  <a:lnTo>
                    <a:pt x="114319" y="146427"/>
                  </a:lnTo>
                  <a:lnTo>
                    <a:pt x="146427" y="114319"/>
                  </a:lnTo>
                  <a:lnTo>
                    <a:pt x="181668" y="85614"/>
                  </a:lnTo>
                  <a:lnTo>
                    <a:pt x="219770" y="60582"/>
                  </a:lnTo>
                  <a:lnTo>
                    <a:pt x="260463" y="39494"/>
                  </a:lnTo>
                  <a:lnTo>
                    <a:pt x="303476" y="22621"/>
                  </a:lnTo>
                  <a:lnTo>
                    <a:pt x="348538" y="10234"/>
                  </a:lnTo>
                  <a:lnTo>
                    <a:pt x="395380" y="2603"/>
                  </a:lnTo>
                  <a:lnTo>
                    <a:pt x="443729" y="0"/>
                  </a:lnTo>
                  <a:lnTo>
                    <a:pt x="5819911" y="0"/>
                  </a:lnTo>
                  <a:lnTo>
                    <a:pt x="5868260" y="2603"/>
                  </a:lnTo>
                  <a:lnTo>
                    <a:pt x="5915101" y="10234"/>
                  </a:lnTo>
                  <a:lnTo>
                    <a:pt x="5960163" y="22621"/>
                  </a:lnTo>
                  <a:lnTo>
                    <a:pt x="6003176" y="39494"/>
                  </a:lnTo>
                  <a:lnTo>
                    <a:pt x="6043869" y="60582"/>
                  </a:lnTo>
                  <a:lnTo>
                    <a:pt x="6081971" y="85614"/>
                  </a:lnTo>
                  <a:lnTo>
                    <a:pt x="6117211" y="114319"/>
                  </a:lnTo>
                  <a:lnTo>
                    <a:pt x="6149320" y="146427"/>
                  </a:lnTo>
                  <a:lnTo>
                    <a:pt x="6178025" y="181668"/>
                  </a:lnTo>
                  <a:lnTo>
                    <a:pt x="6203057" y="219770"/>
                  </a:lnTo>
                  <a:lnTo>
                    <a:pt x="6224145" y="260463"/>
                  </a:lnTo>
                  <a:lnTo>
                    <a:pt x="6241018" y="303476"/>
                  </a:lnTo>
                  <a:lnTo>
                    <a:pt x="6253405" y="348539"/>
                  </a:lnTo>
                  <a:lnTo>
                    <a:pt x="6261036" y="395380"/>
                  </a:lnTo>
                  <a:lnTo>
                    <a:pt x="6263640" y="443729"/>
                  </a:lnTo>
                  <a:lnTo>
                    <a:pt x="6263640" y="2218606"/>
                  </a:lnTo>
                  <a:lnTo>
                    <a:pt x="6261036" y="2266955"/>
                  </a:lnTo>
                  <a:lnTo>
                    <a:pt x="6253405" y="2313796"/>
                  </a:lnTo>
                  <a:lnTo>
                    <a:pt x="6241018" y="2358858"/>
                  </a:lnTo>
                  <a:lnTo>
                    <a:pt x="6224145" y="2401871"/>
                  </a:lnTo>
                  <a:lnTo>
                    <a:pt x="6203057" y="2442564"/>
                  </a:lnTo>
                  <a:lnTo>
                    <a:pt x="6178025" y="2480666"/>
                  </a:lnTo>
                  <a:lnTo>
                    <a:pt x="6149320" y="2515907"/>
                  </a:lnTo>
                  <a:lnTo>
                    <a:pt x="6117211" y="2548015"/>
                  </a:lnTo>
                  <a:lnTo>
                    <a:pt x="6081971" y="2576721"/>
                  </a:lnTo>
                  <a:lnTo>
                    <a:pt x="6043869" y="2601753"/>
                  </a:lnTo>
                  <a:lnTo>
                    <a:pt x="6003176" y="2622840"/>
                  </a:lnTo>
                  <a:lnTo>
                    <a:pt x="5960163" y="2639713"/>
                  </a:lnTo>
                  <a:lnTo>
                    <a:pt x="5915101" y="2652100"/>
                  </a:lnTo>
                  <a:lnTo>
                    <a:pt x="5868260" y="2659731"/>
                  </a:lnTo>
                  <a:lnTo>
                    <a:pt x="5819911" y="2662335"/>
                  </a:lnTo>
                  <a:lnTo>
                    <a:pt x="443729" y="2662335"/>
                  </a:lnTo>
                  <a:lnTo>
                    <a:pt x="395380" y="2659731"/>
                  </a:lnTo>
                  <a:lnTo>
                    <a:pt x="348538" y="2652100"/>
                  </a:lnTo>
                  <a:lnTo>
                    <a:pt x="303476" y="2639713"/>
                  </a:lnTo>
                  <a:lnTo>
                    <a:pt x="260463" y="2622840"/>
                  </a:lnTo>
                  <a:lnTo>
                    <a:pt x="219770" y="2601753"/>
                  </a:lnTo>
                  <a:lnTo>
                    <a:pt x="181668" y="2576721"/>
                  </a:lnTo>
                  <a:lnTo>
                    <a:pt x="146427" y="2548015"/>
                  </a:lnTo>
                  <a:lnTo>
                    <a:pt x="114319" y="2515907"/>
                  </a:lnTo>
                  <a:lnTo>
                    <a:pt x="85614" y="2480666"/>
                  </a:lnTo>
                  <a:lnTo>
                    <a:pt x="60582" y="2442564"/>
                  </a:lnTo>
                  <a:lnTo>
                    <a:pt x="39494" y="2401871"/>
                  </a:lnTo>
                  <a:lnTo>
                    <a:pt x="22621" y="2358858"/>
                  </a:lnTo>
                  <a:lnTo>
                    <a:pt x="10234" y="2313796"/>
                  </a:lnTo>
                  <a:lnTo>
                    <a:pt x="2603" y="2266955"/>
                  </a:lnTo>
                  <a:lnTo>
                    <a:pt x="0" y="2218606"/>
                  </a:lnTo>
                  <a:lnTo>
                    <a:pt x="0" y="443729"/>
                  </a:lnTo>
                  <a:close/>
                </a:path>
              </a:pathLst>
            </a:custGeom>
            <a:ln w="25400">
              <a:solidFill>
                <a:srgbClr val="EEECE1"/>
              </a:solidFill>
            </a:ln>
          </p:spPr>
          <p:txBody>
            <a:bodyPr wrap="square" lIns="0" tIns="0" rIns="0" bIns="0" rtlCol="0"/>
            <a:lstStyle/>
            <a:p>
              <a:endParaRPr/>
            </a:p>
          </p:txBody>
        </p:sp>
      </p:grpSp>
      <p:sp>
        <p:nvSpPr>
          <p:cNvPr id="9" name="object 9"/>
          <p:cNvSpPr txBox="1"/>
          <p:nvPr/>
        </p:nvSpPr>
        <p:spPr>
          <a:xfrm>
            <a:off x="1006824" y="2920491"/>
            <a:ext cx="10053320" cy="2874010"/>
          </a:xfrm>
          <a:prstGeom prst="rect">
            <a:avLst/>
          </a:prstGeom>
        </p:spPr>
        <p:txBody>
          <a:bodyPr vert="horz" wrap="square" lIns="0" tIns="12700" rIns="0" bIns="0" rtlCol="0">
            <a:spAutoFit/>
          </a:bodyPr>
          <a:lstStyle/>
          <a:p>
            <a:pPr marL="12700">
              <a:lnSpc>
                <a:spcPts val="6020"/>
              </a:lnSpc>
              <a:spcBef>
                <a:spcPts val="100"/>
              </a:spcBef>
            </a:pPr>
            <a:r>
              <a:rPr sz="5200" b="1" spc="-630" dirty="0">
                <a:latin typeface="Verdana"/>
                <a:cs typeface="Verdana"/>
              </a:rPr>
              <a:t>Summary</a:t>
            </a:r>
            <a:endParaRPr sz="5200">
              <a:latin typeface="Verdana"/>
              <a:cs typeface="Verdana"/>
            </a:endParaRPr>
          </a:p>
          <a:p>
            <a:pPr marL="4356735" marR="5080">
              <a:lnSpc>
                <a:spcPct val="91500"/>
              </a:lnSpc>
              <a:spcBef>
                <a:spcPts val="155"/>
              </a:spcBef>
            </a:pPr>
            <a:r>
              <a:rPr sz="3700" spc="-210" dirty="0">
                <a:solidFill>
                  <a:srgbClr val="FFFFFF"/>
                </a:solidFill>
                <a:latin typeface="Verdana"/>
                <a:cs typeface="Verdana"/>
              </a:rPr>
              <a:t>The</a:t>
            </a:r>
            <a:r>
              <a:rPr sz="3700" spc="-250" dirty="0">
                <a:solidFill>
                  <a:srgbClr val="FFFFFF"/>
                </a:solidFill>
                <a:latin typeface="Verdana"/>
                <a:cs typeface="Verdana"/>
              </a:rPr>
              <a:t> </a:t>
            </a:r>
            <a:r>
              <a:rPr sz="3700" dirty="0">
                <a:solidFill>
                  <a:srgbClr val="FFFFFF"/>
                </a:solidFill>
                <a:latin typeface="Verdana"/>
                <a:cs typeface="Verdana"/>
              </a:rPr>
              <a:t>log</a:t>
            </a:r>
            <a:r>
              <a:rPr sz="3700" spc="-245" dirty="0">
                <a:solidFill>
                  <a:srgbClr val="FFFFFF"/>
                </a:solidFill>
                <a:latin typeface="Verdana"/>
                <a:cs typeface="Verdana"/>
              </a:rPr>
              <a:t> </a:t>
            </a:r>
            <a:r>
              <a:rPr sz="3700" spc="-180" dirty="0">
                <a:solidFill>
                  <a:srgbClr val="FFFFFF"/>
                </a:solidFill>
                <a:latin typeface="Verdana"/>
                <a:cs typeface="Verdana"/>
              </a:rPr>
              <a:t>transform</a:t>
            </a:r>
            <a:r>
              <a:rPr sz="3700" spc="-250" dirty="0">
                <a:solidFill>
                  <a:srgbClr val="FFFFFF"/>
                </a:solidFill>
                <a:latin typeface="Verdana"/>
                <a:cs typeface="Verdana"/>
              </a:rPr>
              <a:t> </a:t>
            </a:r>
            <a:r>
              <a:rPr sz="3700" spc="190" dirty="0">
                <a:solidFill>
                  <a:srgbClr val="FFFFFF"/>
                </a:solidFill>
                <a:latin typeface="Verdana"/>
                <a:cs typeface="Verdana"/>
              </a:rPr>
              <a:t>can </a:t>
            </a:r>
            <a:r>
              <a:rPr sz="3700" spc="-20" dirty="0">
                <a:solidFill>
                  <a:srgbClr val="FFFFFF"/>
                </a:solidFill>
                <a:latin typeface="Verdana"/>
                <a:cs typeface="Verdana"/>
              </a:rPr>
              <a:t>convert</a:t>
            </a:r>
            <a:r>
              <a:rPr sz="3700" spc="-280" dirty="0">
                <a:solidFill>
                  <a:srgbClr val="FFFFFF"/>
                </a:solidFill>
                <a:latin typeface="Verdana"/>
                <a:cs typeface="Verdana"/>
              </a:rPr>
              <a:t> </a:t>
            </a:r>
            <a:r>
              <a:rPr sz="3700" spc="285" dirty="0">
                <a:solidFill>
                  <a:srgbClr val="FFFFFF"/>
                </a:solidFill>
                <a:latin typeface="Verdana"/>
                <a:cs typeface="Verdana"/>
              </a:rPr>
              <a:t>a</a:t>
            </a:r>
            <a:r>
              <a:rPr sz="3700" spc="-265" dirty="0">
                <a:solidFill>
                  <a:srgbClr val="FFFFFF"/>
                </a:solidFill>
                <a:latin typeface="Verdana"/>
                <a:cs typeface="Verdana"/>
              </a:rPr>
              <a:t> </a:t>
            </a:r>
            <a:r>
              <a:rPr sz="3700" spc="-10" dirty="0">
                <a:solidFill>
                  <a:srgbClr val="FFFFFF"/>
                </a:solidFill>
                <a:latin typeface="Verdana"/>
                <a:cs typeface="Verdana"/>
              </a:rPr>
              <a:t>multiplicative </a:t>
            </a:r>
            <a:r>
              <a:rPr sz="3700" spc="-114" dirty="0">
                <a:solidFill>
                  <a:srgbClr val="FFFFFF"/>
                </a:solidFill>
                <a:latin typeface="Verdana"/>
                <a:cs typeface="Verdana"/>
              </a:rPr>
              <a:t>time</a:t>
            </a:r>
            <a:r>
              <a:rPr sz="3700" spc="-270" dirty="0">
                <a:solidFill>
                  <a:srgbClr val="FFFFFF"/>
                </a:solidFill>
                <a:latin typeface="Verdana"/>
                <a:cs typeface="Verdana"/>
              </a:rPr>
              <a:t> </a:t>
            </a:r>
            <a:r>
              <a:rPr sz="3700" spc="-235" dirty="0">
                <a:solidFill>
                  <a:srgbClr val="FFFFFF"/>
                </a:solidFill>
                <a:latin typeface="Verdana"/>
                <a:cs typeface="Verdana"/>
              </a:rPr>
              <a:t>series</a:t>
            </a:r>
            <a:r>
              <a:rPr sz="3700" spc="-265" dirty="0">
                <a:solidFill>
                  <a:srgbClr val="FFFFFF"/>
                </a:solidFill>
                <a:latin typeface="Verdana"/>
                <a:cs typeface="Verdana"/>
              </a:rPr>
              <a:t> </a:t>
            </a:r>
            <a:r>
              <a:rPr sz="3700" spc="-20" dirty="0">
                <a:solidFill>
                  <a:srgbClr val="FFFFFF"/>
                </a:solidFill>
                <a:latin typeface="Verdana"/>
                <a:cs typeface="Verdana"/>
              </a:rPr>
              <a:t>to</a:t>
            </a:r>
            <a:r>
              <a:rPr sz="3700" spc="-265" dirty="0">
                <a:solidFill>
                  <a:srgbClr val="FFFFFF"/>
                </a:solidFill>
                <a:latin typeface="Verdana"/>
                <a:cs typeface="Verdana"/>
              </a:rPr>
              <a:t> </a:t>
            </a:r>
            <a:r>
              <a:rPr sz="3700" spc="95" dirty="0">
                <a:solidFill>
                  <a:srgbClr val="FFFFFF"/>
                </a:solidFill>
                <a:latin typeface="Verdana"/>
                <a:cs typeface="Verdana"/>
              </a:rPr>
              <a:t>an</a:t>
            </a:r>
            <a:r>
              <a:rPr sz="3700" spc="-265" dirty="0">
                <a:solidFill>
                  <a:srgbClr val="FFFFFF"/>
                </a:solidFill>
                <a:latin typeface="Verdana"/>
                <a:cs typeface="Verdana"/>
              </a:rPr>
              <a:t> </a:t>
            </a:r>
            <a:r>
              <a:rPr sz="3700" spc="-10" dirty="0">
                <a:solidFill>
                  <a:srgbClr val="FFFFFF"/>
                </a:solidFill>
                <a:latin typeface="Verdana"/>
                <a:cs typeface="Verdana"/>
              </a:rPr>
              <a:t>additive </a:t>
            </a:r>
            <a:r>
              <a:rPr sz="3700" spc="-20" dirty="0">
                <a:solidFill>
                  <a:srgbClr val="FFFFFF"/>
                </a:solidFill>
                <a:latin typeface="Verdana"/>
                <a:cs typeface="Verdana"/>
              </a:rPr>
              <a:t>one.</a:t>
            </a:r>
            <a:endParaRPr sz="3700">
              <a:latin typeface="Verdana"/>
              <a:cs typeface="Verdana"/>
            </a:endParaRPr>
          </a:p>
        </p:txBody>
      </p:sp>
      <p:sp>
        <p:nvSpPr>
          <p:cNvPr id="10" name="object 10"/>
          <p:cNvSpPr txBox="1"/>
          <p:nvPr/>
        </p:nvSpPr>
        <p:spPr>
          <a:xfrm>
            <a:off x="11164252" y="6432927"/>
            <a:ext cx="109855" cy="212725"/>
          </a:xfrm>
          <a:prstGeom prst="rect">
            <a:avLst/>
          </a:prstGeom>
        </p:spPr>
        <p:txBody>
          <a:bodyPr vert="horz" wrap="square" lIns="0" tIns="13335" rIns="0" bIns="0" rtlCol="0">
            <a:spAutoFit/>
          </a:bodyPr>
          <a:lstStyle/>
          <a:p>
            <a:pPr marL="12700">
              <a:lnSpc>
                <a:spcPct val="100000"/>
              </a:lnSpc>
              <a:spcBef>
                <a:spcPts val="105"/>
              </a:spcBef>
            </a:pPr>
            <a:r>
              <a:rPr sz="1200" spc="-50" dirty="0">
                <a:solidFill>
                  <a:srgbClr val="898989"/>
                </a:solidFill>
                <a:latin typeface="Verdana"/>
                <a:cs typeface="Verdana"/>
              </a:rPr>
              <a:t>7</a:t>
            </a:r>
            <a:endParaRPr sz="1200">
              <a:latin typeface="Verdana"/>
              <a:cs typeface="Verdan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038860" rIns="0" bIns="0" rtlCol="0">
            <a:spAutoFit/>
          </a:bodyPr>
          <a:lstStyle/>
          <a:p>
            <a:pPr marL="161925">
              <a:lnSpc>
                <a:spcPct val="100000"/>
              </a:lnSpc>
              <a:spcBef>
                <a:spcPts val="100"/>
              </a:spcBef>
            </a:pPr>
            <a:r>
              <a:rPr sz="8000" spc="-925" dirty="0"/>
              <a:t>Box</a:t>
            </a:r>
            <a:r>
              <a:rPr sz="8000" spc="-500" dirty="0"/>
              <a:t> </a:t>
            </a:r>
            <a:r>
              <a:rPr sz="8000" spc="-300" dirty="0"/>
              <a:t>Cox</a:t>
            </a:r>
            <a:r>
              <a:rPr sz="8000" spc="-495" dirty="0"/>
              <a:t> </a:t>
            </a:r>
            <a:r>
              <a:rPr sz="8000" spc="-1005" dirty="0"/>
              <a:t>transform</a:t>
            </a:r>
            <a:endParaRPr sz="8000"/>
          </a:p>
        </p:txBody>
      </p:sp>
      <p:sp>
        <p:nvSpPr>
          <p:cNvPr id="3" name="object 3"/>
          <p:cNvSpPr txBox="1"/>
          <p:nvPr/>
        </p:nvSpPr>
        <p:spPr>
          <a:xfrm>
            <a:off x="8281351" y="4600955"/>
            <a:ext cx="2985770" cy="946150"/>
          </a:xfrm>
          <a:prstGeom prst="rect">
            <a:avLst/>
          </a:prstGeom>
        </p:spPr>
        <p:txBody>
          <a:bodyPr vert="horz" wrap="square" lIns="0" tIns="72390" rIns="0" bIns="0" rtlCol="0">
            <a:spAutoFit/>
          </a:bodyPr>
          <a:lstStyle/>
          <a:p>
            <a:pPr marL="12700" marR="5080" indent="828675">
              <a:lnSpc>
                <a:spcPts val="3410"/>
              </a:lnSpc>
              <a:spcBef>
                <a:spcPts val="570"/>
              </a:spcBef>
            </a:pPr>
            <a:r>
              <a:rPr sz="3200" b="1" spc="-420" dirty="0">
                <a:solidFill>
                  <a:srgbClr val="898989"/>
                </a:solidFill>
                <a:latin typeface="Verdana"/>
                <a:cs typeface="Verdana"/>
              </a:rPr>
              <a:t>Time</a:t>
            </a:r>
            <a:r>
              <a:rPr sz="3200" b="1" spc="-195" dirty="0">
                <a:solidFill>
                  <a:srgbClr val="898989"/>
                </a:solidFill>
                <a:latin typeface="Verdana"/>
                <a:cs typeface="Verdana"/>
              </a:rPr>
              <a:t> </a:t>
            </a:r>
            <a:r>
              <a:rPr sz="3200" b="1" spc="-360" dirty="0">
                <a:solidFill>
                  <a:srgbClr val="898989"/>
                </a:solidFill>
                <a:latin typeface="Verdana"/>
                <a:cs typeface="Verdana"/>
              </a:rPr>
              <a:t>series </a:t>
            </a:r>
            <a:r>
              <a:rPr sz="3200" b="1" spc="-240" dirty="0">
                <a:solidFill>
                  <a:srgbClr val="898989"/>
                </a:solidFill>
                <a:latin typeface="Verdana"/>
                <a:cs typeface="Verdana"/>
              </a:rPr>
              <a:t>decomposition</a:t>
            </a:r>
            <a:endParaRPr sz="3200">
              <a:latin typeface="Verdana"/>
              <a:cs typeface="Verdana"/>
            </a:endParaRPr>
          </a:p>
        </p:txBody>
      </p:sp>
      <p:grpSp>
        <p:nvGrpSpPr>
          <p:cNvPr id="4" name="object 4"/>
          <p:cNvGrpSpPr/>
          <p:nvPr/>
        </p:nvGrpSpPr>
        <p:grpSpPr>
          <a:xfrm>
            <a:off x="841247" y="4294795"/>
            <a:ext cx="10506710" cy="55244"/>
            <a:chOff x="841247" y="4294795"/>
            <a:chExt cx="10506710" cy="55244"/>
          </a:xfrm>
        </p:grpSpPr>
        <p:sp>
          <p:nvSpPr>
            <p:cNvPr id="5" name="object 5"/>
            <p:cNvSpPr/>
            <p:nvPr/>
          </p:nvSpPr>
          <p:spPr>
            <a:xfrm>
              <a:off x="841247" y="4331166"/>
              <a:ext cx="6560184" cy="18415"/>
            </a:xfrm>
            <a:custGeom>
              <a:avLst/>
              <a:gdLst/>
              <a:ahLst/>
              <a:cxnLst/>
              <a:rect l="l" t="t" r="r" b="b"/>
              <a:pathLst>
                <a:path w="6560184" h="18414">
                  <a:moveTo>
                    <a:pt x="0" y="18287"/>
                  </a:moveTo>
                  <a:lnTo>
                    <a:pt x="6559675" y="18287"/>
                  </a:lnTo>
                  <a:lnTo>
                    <a:pt x="6559675" y="0"/>
                  </a:lnTo>
                  <a:lnTo>
                    <a:pt x="0" y="0"/>
                  </a:lnTo>
                  <a:lnTo>
                    <a:pt x="0" y="18287"/>
                  </a:lnTo>
                  <a:close/>
                </a:path>
              </a:pathLst>
            </a:custGeom>
            <a:solidFill>
              <a:srgbClr val="D5D5D5"/>
            </a:solidFill>
          </p:spPr>
          <p:txBody>
            <a:bodyPr wrap="square" lIns="0" tIns="0" rIns="0" bIns="0" rtlCol="0"/>
            <a:lstStyle/>
            <a:p>
              <a:endParaRPr/>
            </a:p>
          </p:txBody>
        </p:sp>
        <p:sp>
          <p:nvSpPr>
            <p:cNvPr id="6" name="object 6"/>
            <p:cNvSpPr/>
            <p:nvPr/>
          </p:nvSpPr>
          <p:spPr>
            <a:xfrm>
              <a:off x="7400923" y="4294795"/>
              <a:ext cx="3947160" cy="55244"/>
            </a:xfrm>
            <a:custGeom>
              <a:avLst/>
              <a:gdLst/>
              <a:ahLst/>
              <a:cxnLst/>
              <a:rect l="l" t="t" r="r" b="b"/>
              <a:pathLst>
                <a:path w="3947159" h="55245">
                  <a:moveTo>
                    <a:pt x="3946779" y="0"/>
                  </a:moveTo>
                  <a:lnTo>
                    <a:pt x="0" y="0"/>
                  </a:lnTo>
                  <a:lnTo>
                    <a:pt x="0" y="54863"/>
                  </a:lnTo>
                  <a:lnTo>
                    <a:pt x="3946779" y="54863"/>
                  </a:lnTo>
                  <a:lnTo>
                    <a:pt x="3946779" y="0"/>
                  </a:lnTo>
                  <a:close/>
                </a:path>
              </a:pathLst>
            </a:custGeom>
            <a:solidFill>
              <a:srgbClr val="C0504D"/>
            </a:solidFill>
          </p:spPr>
          <p:txBody>
            <a:bodyPr wrap="square" lIns="0" tIns="0" rIns="0" bIns="0" rtlCol="0"/>
            <a:lstStyle/>
            <a:p>
              <a:endParaRPr/>
            </a:p>
          </p:txBody>
        </p:sp>
      </p:grpSp>
      <p:sp>
        <p:nvSpPr>
          <p:cNvPr id="7" name="object 7"/>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1</a:t>
            </a:r>
            <a:endParaRPr sz="1200">
              <a:latin typeface="Verdana"/>
              <a:cs typeface="Verdan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90306" y="792987"/>
            <a:ext cx="2211070" cy="635000"/>
          </a:xfrm>
          <a:prstGeom prst="rect">
            <a:avLst/>
          </a:prstGeom>
        </p:spPr>
        <p:txBody>
          <a:bodyPr vert="horz" wrap="square" lIns="0" tIns="12700" rIns="0" bIns="0" rtlCol="0">
            <a:spAutoFit/>
          </a:bodyPr>
          <a:lstStyle/>
          <a:p>
            <a:pPr marL="12700">
              <a:lnSpc>
                <a:spcPct val="100000"/>
              </a:lnSpc>
              <a:spcBef>
                <a:spcPts val="100"/>
              </a:spcBef>
            </a:pPr>
            <a:r>
              <a:rPr sz="4000" spc="-380" dirty="0"/>
              <a:t>Contents</a:t>
            </a:r>
            <a:endParaRPr sz="4000"/>
          </a:p>
        </p:txBody>
      </p:sp>
      <p:grpSp>
        <p:nvGrpSpPr>
          <p:cNvPr id="3" name="object 3"/>
          <p:cNvGrpSpPr/>
          <p:nvPr/>
        </p:nvGrpSpPr>
        <p:grpSpPr>
          <a:xfrm>
            <a:off x="2883000" y="2201293"/>
            <a:ext cx="2196465" cy="2196465"/>
            <a:chOff x="2883000" y="2201293"/>
            <a:chExt cx="2196465" cy="2196465"/>
          </a:xfrm>
        </p:grpSpPr>
        <p:sp>
          <p:nvSpPr>
            <p:cNvPr id="4" name="object 4"/>
            <p:cNvSpPr/>
            <p:nvPr/>
          </p:nvSpPr>
          <p:spPr>
            <a:xfrm>
              <a:off x="2883000" y="2201293"/>
              <a:ext cx="2196465" cy="2196465"/>
            </a:xfrm>
            <a:custGeom>
              <a:avLst/>
              <a:gdLst/>
              <a:ahLst/>
              <a:cxnLst/>
              <a:rect l="l" t="t" r="r" b="b"/>
              <a:pathLst>
                <a:path w="2196465" h="2196465">
                  <a:moveTo>
                    <a:pt x="2196000" y="0"/>
                  </a:moveTo>
                  <a:lnTo>
                    <a:pt x="652805" y="0"/>
                  </a:lnTo>
                  <a:lnTo>
                    <a:pt x="604085" y="1790"/>
                  </a:lnTo>
                  <a:lnTo>
                    <a:pt x="556338" y="7078"/>
                  </a:lnTo>
                  <a:lnTo>
                    <a:pt x="509689" y="15736"/>
                  </a:lnTo>
                  <a:lnTo>
                    <a:pt x="464266" y="27639"/>
                  </a:lnTo>
                  <a:lnTo>
                    <a:pt x="420193" y="42660"/>
                  </a:lnTo>
                  <a:lnTo>
                    <a:pt x="377598" y="60673"/>
                  </a:lnTo>
                  <a:lnTo>
                    <a:pt x="336607" y="81552"/>
                  </a:lnTo>
                  <a:lnTo>
                    <a:pt x="297345" y="105170"/>
                  </a:lnTo>
                  <a:lnTo>
                    <a:pt x="259940" y="131402"/>
                  </a:lnTo>
                  <a:lnTo>
                    <a:pt x="224516" y="160121"/>
                  </a:lnTo>
                  <a:lnTo>
                    <a:pt x="191201" y="191201"/>
                  </a:lnTo>
                  <a:lnTo>
                    <a:pt x="160121" y="224516"/>
                  </a:lnTo>
                  <a:lnTo>
                    <a:pt x="131402" y="259940"/>
                  </a:lnTo>
                  <a:lnTo>
                    <a:pt x="105170"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3" y="2195998"/>
                  </a:lnTo>
                  <a:lnTo>
                    <a:pt x="1591913" y="2194208"/>
                  </a:lnTo>
                  <a:lnTo>
                    <a:pt x="1639660" y="2188920"/>
                  </a:lnTo>
                  <a:lnTo>
                    <a:pt x="1686309" y="2180262"/>
                  </a:lnTo>
                  <a:lnTo>
                    <a:pt x="1731732" y="2168359"/>
                  </a:lnTo>
                  <a:lnTo>
                    <a:pt x="1775805" y="2153338"/>
                  </a:lnTo>
                  <a:lnTo>
                    <a:pt x="1818400" y="2135325"/>
                  </a:lnTo>
                  <a:lnTo>
                    <a:pt x="1859391" y="2114446"/>
                  </a:lnTo>
                  <a:lnTo>
                    <a:pt x="1898653" y="2090828"/>
                  </a:lnTo>
                  <a:lnTo>
                    <a:pt x="1936059" y="2064596"/>
                  </a:lnTo>
                  <a:lnTo>
                    <a:pt x="1971482" y="2035877"/>
                  </a:lnTo>
                  <a:lnTo>
                    <a:pt x="2004797" y="2004796"/>
                  </a:lnTo>
                  <a:lnTo>
                    <a:pt x="2035877" y="1971482"/>
                  </a:lnTo>
                  <a:lnTo>
                    <a:pt x="2064596"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5" name="object 5"/>
            <p:cNvPicPr/>
            <p:nvPr/>
          </p:nvPicPr>
          <p:blipFill>
            <a:blip r:embed="rId2" cstate="print"/>
            <a:stretch>
              <a:fillRect/>
            </a:stretch>
          </p:blipFill>
          <p:spPr>
            <a:xfrm>
              <a:off x="3349752" y="2667000"/>
              <a:ext cx="1261872" cy="1264920"/>
            </a:xfrm>
            <a:prstGeom prst="rect">
              <a:avLst/>
            </a:prstGeom>
          </p:spPr>
        </p:pic>
      </p:grpSp>
      <p:sp>
        <p:nvSpPr>
          <p:cNvPr id="6" name="object 6"/>
          <p:cNvSpPr txBox="1"/>
          <p:nvPr/>
        </p:nvSpPr>
        <p:spPr>
          <a:xfrm>
            <a:off x="2324315" y="5068316"/>
            <a:ext cx="3314065" cy="391160"/>
          </a:xfrm>
          <a:prstGeom prst="rect">
            <a:avLst/>
          </a:prstGeom>
        </p:spPr>
        <p:txBody>
          <a:bodyPr vert="horz" wrap="square" lIns="0" tIns="12700" rIns="0" bIns="0" rtlCol="0">
            <a:spAutoFit/>
          </a:bodyPr>
          <a:lstStyle/>
          <a:p>
            <a:pPr marL="12700">
              <a:lnSpc>
                <a:spcPct val="100000"/>
              </a:lnSpc>
              <a:spcBef>
                <a:spcPts val="100"/>
              </a:spcBef>
            </a:pPr>
            <a:r>
              <a:rPr sz="2400" spc="-105" dirty="0">
                <a:solidFill>
                  <a:srgbClr val="4F81BD"/>
                </a:solidFill>
                <a:latin typeface="Verdana"/>
                <a:cs typeface="Verdana"/>
              </a:rPr>
              <a:t>BOX</a:t>
            </a:r>
            <a:r>
              <a:rPr sz="2400" spc="-165" dirty="0">
                <a:solidFill>
                  <a:srgbClr val="4F81BD"/>
                </a:solidFill>
                <a:latin typeface="Verdana"/>
                <a:cs typeface="Verdana"/>
              </a:rPr>
              <a:t> </a:t>
            </a:r>
            <a:r>
              <a:rPr sz="2400" spc="80" dirty="0">
                <a:solidFill>
                  <a:srgbClr val="4F81BD"/>
                </a:solidFill>
                <a:latin typeface="Verdana"/>
                <a:cs typeface="Verdana"/>
              </a:rPr>
              <a:t>COX</a:t>
            </a:r>
            <a:r>
              <a:rPr sz="2400" spc="-160" dirty="0">
                <a:solidFill>
                  <a:srgbClr val="4F81BD"/>
                </a:solidFill>
                <a:latin typeface="Verdana"/>
                <a:cs typeface="Verdana"/>
              </a:rPr>
              <a:t> </a:t>
            </a:r>
            <a:r>
              <a:rPr sz="2400" spc="-114" dirty="0">
                <a:solidFill>
                  <a:srgbClr val="4F81BD"/>
                </a:solidFill>
                <a:latin typeface="Verdana"/>
                <a:cs typeface="Verdana"/>
              </a:rPr>
              <a:t>TRANSFORM</a:t>
            </a:r>
            <a:endParaRPr sz="2400">
              <a:latin typeface="Verdana"/>
              <a:cs typeface="Verdana"/>
            </a:endParaRPr>
          </a:p>
        </p:txBody>
      </p:sp>
      <p:grpSp>
        <p:nvGrpSpPr>
          <p:cNvPr id="7" name="object 7"/>
          <p:cNvGrpSpPr/>
          <p:nvPr/>
        </p:nvGrpSpPr>
        <p:grpSpPr>
          <a:xfrm>
            <a:off x="7112999" y="2201293"/>
            <a:ext cx="2196465" cy="2196465"/>
            <a:chOff x="7112999" y="2201293"/>
            <a:chExt cx="2196465" cy="2196465"/>
          </a:xfrm>
        </p:grpSpPr>
        <p:sp>
          <p:nvSpPr>
            <p:cNvPr id="8" name="object 8"/>
            <p:cNvSpPr/>
            <p:nvPr/>
          </p:nvSpPr>
          <p:spPr>
            <a:xfrm>
              <a:off x="7112999" y="2201293"/>
              <a:ext cx="2196465" cy="2196465"/>
            </a:xfrm>
            <a:custGeom>
              <a:avLst/>
              <a:gdLst/>
              <a:ahLst/>
              <a:cxnLst/>
              <a:rect l="l" t="t" r="r" b="b"/>
              <a:pathLst>
                <a:path w="2196465" h="2196465">
                  <a:moveTo>
                    <a:pt x="2196000" y="0"/>
                  </a:moveTo>
                  <a:lnTo>
                    <a:pt x="652805" y="0"/>
                  </a:lnTo>
                  <a:lnTo>
                    <a:pt x="604085" y="1790"/>
                  </a:lnTo>
                  <a:lnTo>
                    <a:pt x="556338" y="7078"/>
                  </a:lnTo>
                  <a:lnTo>
                    <a:pt x="509690" y="15736"/>
                  </a:lnTo>
                  <a:lnTo>
                    <a:pt x="464266" y="27639"/>
                  </a:lnTo>
                  <a:lnTo>
                    <a:pt x="420194" y="42660"/>
                  </a:lnTo>
                  <a:lnTo>
                    <a:pt x="377599" y="60673"/>
                  </a:lnTo>
                  <a:lnTo>
                    <a:pt x="336607" y="81552"/>
                  </a:lnTo>
                  <a:lnTo>
                    <a:pt x="297346" y="105170"/>
                  </a:lnTo>
                  <a:lnTo>
                    <a:pt x="259940" y="131402"/>
                  </a:lnTo>
                  <a:lnTo>
                    <a:pt x="224517" y="160121"/>
                  </a:lnTo>
                  <a:lnTo>
                    <a:pt x="191202" y="191201"/>
                  </a:lnTo>
                  <a:lnTo>
                    <a:pt x="160122" y="224516"/>
                  </a:lnTo>
                  <a:lnTo>
                    <a:pt x="131403" y="259940"/>
                  </a:lnTo>
                  <a:lnTo>
                    <a:pt x="105171"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4" y="2195998"/>
                  </a:lnTo>
                  <a:lnTo>
                    <a:pt x="1591914" y="2194208"/>
                  </a:lnTo>
                  <a:lnTo>
                    <a:pt x="1639661" y="2188920"/>
                  </a:lnTo>
                  <a:lnTo>
                    <a:pt x="1686309" y="2180262"/>
                  </a:lnTo>
                  <a:lnTo>
                    <a:pt x="1731733" y="2168359"/>
                  </a:lnTo>
                  <a:lnTo>
                    <a:pt x="1775805" y="2153338"/>
                  </a:lnTo>
                  <a:lnTo>
                    <a:pt x="1818400" y="2135325"/>
                  </a:lnTo>
                  <a:lnTo>
                    <a:pt x="1859392" y="2114446"/>
                  </a:lnTo>
                  <a:lnTo>
                    <a:pt x="1898653" y="2090828"/>
                  </a:lnTo>
                  <a:lnTo>
                    <a:pt x="1936059" y="2064596"/>
                  </a:lnTo>
                  <a:lnTo>
                    <a:pt x="1971482" y="2035877"/>
                  </a:lnTo>
                  <a:lnTo>
                    <a:pt x="2004797" y="2004796"/>
                  </a:lnTo>
                  <a:lnTo>
                    <a:pt x="2035877" y="1971482"/>
                  </a:lnTo>
                  <a:lnTo>
                    <a:pt x="2064597"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9" name="object 9"/>
            <p:cNvPicPr/>
            <p:nvPr/>
          </p:nvPicPr>
          <p:blipFill>
            <a:blip r:embed="rId3" cstate="print"/>
            <a:stretch>
              <a:fillRect/>
            </a:stretch>
          </p:blipFill>
          <p:spPr>
            <a:xfrm>
              <a:off x="7580375" y="2667000"/>
              <a:ext cx="1261872" cy="1264920"/>
            </a:xfrm>
            <a:prstGeom prst="rect">
              <a:avLst/>
            </a:prstGeom>
          </p:spPr>
        </p:pic>
      </p:grpSp>
      <p:sp>
        <p:nvSpPr>
          <p:cNvPr id="10" name="object 10"/>
          <p:cNvSpPr txBox="1"/>
          <p:nvPr/>
        </p:nvSpPr>
        <p:spPr>
          <a:xfrm>
            <a:off x="6431284" y="5068316"/>
            <a:ext cx="3559810" cy="391160"/>
          </a:xfrm>
          <a:prstGeom prst="rect">
            <a:avLst/>
          </a:prstGeom>
        </p:spPr>
        <p:txBody>
          <a:bodyPr vert="horz" wrap="square" lIns="0" tIns="12700" rIns="0" bIns="0" rtlCol="0">
            <a:spAutoFit/>
          </a:bodyPr>
          <a:lstStyle/>
          <a:p>
            <a:pPr marL="12700">
              <a:lnSpc>
                <a:spcPct val="100000"/>
              </a:lnSpc>
              <a:spcBef>
                <a:spcPts val="100"/>
              </a:spcBef>
            </a:pPr>
            <a:r>
              <a:rPr sz="2400" spc="-265" dirty="0">
                <a:solidFill>
                  <a:srgbClr val="4F81BD"/>
                </a:solidFill>
                <a:latin typeface="Verdana"/>
                <a:cs typeface="Verdana"/>
              </a:rPr>
              <a:t>DISCUSS</a:t>
            </a:r>
            <a:r>
              <a:rPr sz="2400" spc="-170" dirty="0">
                <a:solidFill>
                  <a:srgbClr val="4F81BD"/>
                </a:solidFill>
                <a:latin typeface="Verdana"/>
                <a:cs typeface="Verdana"/>
              </a:rPr>
              <a:t> </a:t>
            </a:r>
            <a:r>
              <a:rPr sz="2400" spc="-140" dirty="0">
                <a:solidFill>
                  <a:srgbClr val="4F81BD"/>
                </a:solidFill>
                <a:latin typeface="Verdana"/>
                <a:cs typeface="Verdana"/>
              </a:rPr>
              <a:t>WHEN</a:t>
            </a:r>
            <a:r>
              <a:rPr sz="2400" spc="-165" dirty="0">
                <a:solidFill>
                  <a:srgbClr val="4F81BD"/>
                </a:solidFill>
                <a:latin typeface="Verdana"/>
                <a:cs typeface="Verdana"/>
              </a:rPr>
              <a:t> </a:t>
            </a:r>
            <a:r>
              <a:rPr sz="2400" spc="-140" dirty="0">
                <a:solidFill>
                  <a:srgbClr val="4F81BD"/>
                </a:solidFill>
                <a:latin typeface="Verdana"/>
                <a:cs typeface="Verdana"/>
              </a:rPr>
              <a:t>TO</a:t>
            </a:r>
            <a:r>
              <a:rPr sz="2400" spc="-165" dirty="0">
                <a:solidFill>
                  <a:srgbClr val="4F81BD"/>
                </a:solidFill>
                <a:latin typeface="Verdana"/>
                <a:cs typeface="Verdana"/>
              </a:rPr>
              <a:t> </a:t>
            </a:r>
            <a:r>
              <a:rPr sz="2400" spc="-295" dirty="0">
                <a:solidFill>
                  <a:srgbClr val="4F81BD"/>
                </a:solidFill>
                <a:latin typeface="Verdana"/>
                <a:cs typeface="Verdana"/>
              </a:rPr>
              <a:t>USE</a:t>
            </a:r>
            <a:r>
              <a:rPr sz="2400" spc="-165" dirty="0">
                <a:solidFill>
                  <a:srgbClr val="4F81BD"/>
                </a:solidFill>
                <a:latin typeface="Verdana"/>
                <a:cs typeface="Verdana"/>
              </a:rPr>
              <a:t> </a:t>
            </a:r>
            <a:r>
              <a:rPr sz="2400" spc="-500" dirty="0">
                <a:solidFill>
                  <a:srgbClr val="4F81BD"/>
                </a:solidFill>
                <a:latin typeface="Verdana"/>
                <a:cs typeface="Verdana"/>
              </a:rPr>
              <a:t>IT</a:t>
            </a:r>
            <a:endParaRPr sz="2400">
              <a:latin typeface="Verdana"/>
              <a:cs typeface="Verdana"/>
            </a:endParaRPr>
          </a:p>
        </p:txBody>
      </p:sp>
      <p:sp>
        <p:nvSpPr>
          <p:cNvPr id="11" name="object 11"/>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2</a:t>
            </a:r>
            <a:endParaRPr sz="1200">
              <a:latin typeface="Verdana"/>
              <a:cs typeface="Verdan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4097654">
              <a:lnSpc>
                <a:spcPct val="100000"/>
              </a:lnSpc>
              <a:spcBef>
                <a:spcPts val="100"/>
              </a:spcBef>
            </a:pPr>
            <a:r>
              <a:rPr sz="4000" spc="-370" dirty="0"/>
              <a:t>Motivation</a:t>
            </a:r>
            <a:endParaRPr sz="4000"/>
          </a:p>
        </p:txBody>
      </p:sp>
      <p:sp>
        <p:nvSpPr>
          <p:cNvPr id="3" name="object 3"/>
          <p:cNvSpPr txBox="1"/>
          <p:nvPr/>
        </p:nvSpPr>
        <p:spPr>
          <a:xfrm>
            <a:off x="688340" y="1633220"/>
            <a:ext cx="5317490" cy="3524885"/>
          </a:xfrm>
          <a:prstGeom prst="rect">
            <a:avLst/>
          </a:prstGeom>
        </p:spPr>
        <p:txBody>
          <a:bodyPr vert="horz" wrap="square" lIns="0" tIns="15240" rIns="0" bIns="0" rtlCol="0">
            <a:spAutoFit/>
          </a:bodyPr>
          <a:lstStyle/>
          <a:p>
            <a:pPr marL="355600" marR="5080" indent="-342900">
              <a:lnSpc>
                <a:spcPct val="98900"/>
              </a:lnSpc>
              <a:spcBef>
                <a:spcPts val="120"/>
              </a:spcBef>
              <a:buFont typeface="Arial MT"/>
              <a:buChar char="•"/>
              <a:tabLst>
                <a:tab pos="355600" algn="l"/>
              </a:tabLst>
            </a:pPr>
            <a:r>
              <a:rPr sz="1800" spc="-70" dirty="0">
                <a:latin typeface="Verdana"/>
                <a:cs typeface="Verdana"/>
              </a:rPr>
              <a:t>Some</a:t>
            </a:r>
            <a:r>
              <a:rPr sz="1800" spc="-100" dirty="0">
                <a:latin typeface="Verdana"/>
                <a:cs typeface="Verdana"/>
              </a:rPr>
              <a:t> </a:t>
            </a:r>
            <a:r>
              <a:rPr sz="1800" spc="-25" dirty="0">
                <a:latin typeface="Verdana"/>
                <a:cs typeface="Verdana"/>
              </a:rPr>
              <a:t>forecasting</a:t>
            </a:r>
            <a:r>
              <a:rPr sz="1800" spc="-105" dirty="0">
                <a:latin typeface="Verdana"/>
                <a:cs typeface="Verdana"/>
              </a:rPr>
              <a:t> </a:t>
            </a:r>
            <a:r>
              <a:rPr sz="1800" dirty="0">
                <a:latin typeface="Verdana"/>
                <a:cs typeface="Verdana"/>
              </a:rPr>
              <a:t>&amp;</a:t>
            </a:r>
            <a:r>
              <a:rPr sz="1800" spc="-100" dirty="0">
                <a:latin typeface="Verdana"/>
                <a:cs typeface="Verdana"/>
              </a:rPr>
              <a:t> </a:t>
            </a:r>
            <a:r>
              <a:rPr sz="1800" dirty="0">
                <a:latin typeface="Verdana"/>
                <a:cs typeface="Verdana"/>
              </a:rPr>
              <a:t>decomposition</a:t>
            </a:r>
            <a:r>
              <a:rPr sz="1800" spc="-105" dirty="0">
                <a:latin typeface="Verdana"/>
                <a:cs typeface="Verdana"/>
              </a:rPr>
              <a:t> </a:t>
            </a:r>
            <a:r>
              <a:rPr sz="1800" spc="-10" dirty="0">
                <a:latin typeface="Verdana"/>
                <a:cs typeface="Verdana"/>
              </a:rPr>
              <a:t>methods </a:t>
            </a:r>
            <a:r>
              <a:rPr sz="1800" spc="-55" dirty="0">
                <a:latin typeface="Verdana"/>
                <a:cs typeface="Verdana"/>
              </a:rPr>
              <a:t>perform</a:t>
            </a:r>
            <a:r>
              <a:rPr sz="1800" spc="-110" dirty="0">
                <a:latin typeface="Verdana"/>
                <a:cs typeface="Verdana"/>
              </a:rPr>
              <a:t> </a:t>
            </a:r>
            <a:r>
              <a:rPr sz="1800" spc="-35" dirty="0">
                <a:latin typeface="Verdana"/>
                <a:cs typeface="Verdana"/>
              </a:rPr>
              <a:t>better</a:t>
            </a:r>
            <a:r>
              <a:rPr sz="1800" spc="-114" dirty="0">
                <a:latin typeface="Verdana"/>
                <a:cs typeface="Verdana"/>
              </a:rPr>
              <a:t> if </a:t>
            </a:r>
            <a:r>
              <a:rPr sz="1800" spc="-20" dirty="0">
                <a:latin typeface="Verdana"/>
                <a:cs typeface="Verdana"/>
              </a:rPr>
              <a:t>the</a:t>
            </a:r>
            <a:r>
              <a:rPr sz="1800" spc="-105" dirty="0">
                <a:latin typeface="Verdana"/>
                <a:cs typeface="Verdana"/>
              </a:rPr>
              <a:t> </a:t>
            </a:r>
            <a:r>
              <a:rPr sz="1800" dirty="0">
                <a:latin typeface="Verdana"/>
                <a:cs typeface="Verdana"/>
              </a:rPr>
              <a:t>variance</a:t>
            </a:r>
            <a:r>
              <a:rPr sz="1800" spc="-105" dirty="0">
                <a:latin typeface="Verdana"/>
                <a:cs typeface="Verdana"/>
              </a:rPr>
              <a:t> </a:t>
            </a:r>
            <a:r>
              <a:rPr sz="1800" dirty="0">
                <a:latin typeface="Verdana"/>
                <a:cs typeface="Verdana"/>
              </a:rPr>
              <a:t>of</a:t>
            </a:r>
            <a:r>
              <a:rPr sz="1800" spc="-110" dirty="0">
                <a:latin typeface="Verdana"/>
                <a:cs typeface="Verdana"/>
              </a:rPr>
              <a:t> </a:t>
            </a:r>
            <a:r>
              <a:rPr sz="1800" spc="-20" dirty="0">
                <a:latin typeface="Verdana"/>
                <a:cs typeface="Verdana"/>
              </a:rPr>
              <a:t>the</a:t>
            </a:r>
            <a:r>
              <a:rPr sz="1800" spc="-105" dirty="0">
                <a:latin typeface="Verdana"/>
                <a:cs typeface="Verdana"/>
              </a:rPr>
              <a:t> </a:t>
            </a:r>
            <a:r>
              <a:rPr sz="1800" spc="-20" dirty="0">
                <a:latin typeface="Verdana"/>
                <a:cs typeface="Verdana"/>
              </a:rPr>
              <a:t>time </a:t>
            </a:r>
            <a:r>
              <a:rPr sz="1800" spc="-114" dirty="0">
                <a:latin typeface="Verdana"/>
                <a:cs typeface="Verdana"/>
              </a:rPr>
              <a:t>series</a:t>
            </a:r>
            <a:r>
              <a:rPr sz="1800" spc="-125" dirty="0">
                <a:latin typeface="Verdana"/>
                <a:cs typeface="Verdana"/>
              </a:rPr>
              <a:t> </a:t>
            </a:r>
            <a:r>
              <a:rPr sz="1800" dirty="0">
                <a:latin typeface="Verdana"/>
                <a:cs typeface="Verdana"/>
              </a:rPr>
              <a:t>does</a:t>
            </a:r>
            <a:r>
              <a:rPr sz="1800" spc="-120" dirty="0">
                <a:latin typeface="Verdana"/>
                <a:cs typeface="Verdana"/>
              </a:rPr>
              <a:t> </a:t>
            </a:r>
            <a:r>
              <a:rPr sz="1800" spc="-30" dirty="0">
                <a:latin typeface="Verdana"/>
                <a:cs typeface="Verdana"/>
              </a:rPr>
              <a:t>not</a:t>
            </a:r>
            <a:r>
              <a:rPr sz="1800" spc="-120" dirty="0">
                <a:latin typeface="Verdana"/>
                <a:cs typeface="Verdana"/>
              </a:rPr>
              <a:t> </a:t>
            </a:r>
            <a:r>
              <a:rPr sz="1800" spc="75" dirty="0">
                <a:latin typeface="Verdana"/>
                <a:cs typeface="Verdana"/>
              </a:rPr>
              <a:t>change</a:t>
            </a:r>
            <a:r>
              <a:rPr sz="1800" spc="-114" dirty="0">
                <a:latin typeface="Verdana"/>
                <a:cs typeface="Verdana"/>
              </a:rPr>
              <a:t> </a:t>
            </a:r>
            <a:r>
              <a:rPr sz="1800" spc="-70" dirty="0">
                <a:latin typeface="Verdana"/>
                <a:cs typeface="Verdana"/>
              </a:rPr>
              <a:t>with</a:t>
            </a:r>
            <a:r>
              <a:rPr sz="1800" spc="-120" dirty="0">
                <a:latin typeface="Verdana"/>
                <a:cs typeface="Verdana"/>
              </a:rPr>
              <a:t> </a:t>
            </a:r>
            <a:r>
              <a:rPr sz="1800" spc="-20" dirty="0">
                <a:latin typeface="Verdana"/>
                <a:cs typeface="Verdana"/>
              </a:rPr>
              <a:t>the</a:t>
            </a:r>
            <a:r>
              <a:rPr sz="1800" spc="-114" dirty="0">
                <a:latin typeface="Verdana"/>
                <a:cs typeface="Verdana"/>
              </a:rPr>
              <a:t> </a:t>
            </a:r>
            <a:r>
              <a:rPr sz="1800" spc="-35" dirty="0">
                <a:latin typeface="Verdana"/>
                <a:cs typeface="Verdana"/>
              </a:rPr>
              <a:t>level</a:t>
            </a:r>
            <a:r>
              <a:rPr sz="1800" spc="-120" dirty="0">
                <a:latin typeface="Verdana"/>
                <a:cs typeface="Verdana"/>
              </a:rPr>
              <a:t> </a:t>
            </a:r>
            <a:r>
              <a:rPr sz="1800" dirty="0">
                <a:latin typeface="Verdana"/>
                <a:cs typeface="Verdana"/>
              </a:rPr>
              <a:t>of</a:t>
            </a:r>
            <a:r>
              <a:rPr sz="1800" spc="-120" dirty="0">
                <a:latin typeface="Verdana"/>
                <a:cs typeface="Verdana"/>
              </a:rPr>
              <a:t> </a:t>
            </a:r>
            <a:r>
              <a:rPr sz="1800" spc="-25" dirty="0">
                <a:latin typeface="Verdana"/>
                <a:cs typeface="Verdana"/>
              </a:rPr>
              <a:t>the </a:t>
            </a:r>
            <a:r>
              <a:rPr sz="1800" spc="-70" dirty="0">
                <a:latin typeface="Verdana"/>
                <a:cs typeface="Verdana"/>
              </a:rPr>
              <a:t>time</a:t>
            </a:r>
            <a:r>
              <a:rPr sz="1800" spc="-110" dirty="0">
                <a:latin typeface="Verdana"/>
                <a:cs typeface="Verdana"/>
              </a:rPr>
              <a:t> </a:t>
            </a:r>
            <a:r>
              <a:rPr sz="1800" spc="-114" dirty="0">
                <a:latin typeface="Verdana"/>
                <a:cs typeface="Verdana"/>
              </a:rPr>
              <a:t>series </a:t>
            </a:r>
            <a:r>
              <a:rPr sz="1800" spc="-80" dirty="0">
                <a:latin typeface="Verdana"/>
                <a:cs typeface="Verdana"/>
              </a:rPr>
              <a:t>(e.g.,</a:t>
            </a:r>
            <a:r>
              <a:rPr sz="1800" spc="-114" dirty="0">
                <a:latin typeface="Verdana"/>
                <a:cs typeface="Verdana"/>
              </a:rPr>
              <a:t> </a:t>
            </a:r>
            <a:r>
              <a:rPr sz="1800" spc="-10" dirty="0">
                <a:latin typeface="Verdana"/>
                <a:cs typeface="Verdana"/>
              </a:rPr>
              <a:t>ARIMA).</a:t>
            </a:r>
            <a:endParaRPr sz="1800">
              <a:latin typeface="Verdana"/>
              <a:cs typeface="Verdana"/>
            </a:endParaRPr>
          </a:p>
          <a:p>
            <a:pPr>
              <a:lnSpc>
                <a:spcPct val="100000"/>
              </a:lnSpc>
              <a:spcBef>
                <a:spcPts val="840"/>
              </a:spcBef>
              <a:buFont typeface="Arial MT"/>
              <a:buChar char="•"/>
            </a:pPr>
            <a:endParaRPr sz="1800">
              <a:latin typeface="Verdana"/>
              <a:cs typeface="Verdana"/>
            </a:endParaRPr>
          </a:p>
          <a:p>
            <a:pPr marL="355600" marR="158115" indent="-342900">
              <a:lnSpc>
                <a:spcPct val="100000"/>
              </a:lnSpc>
              <a:buFont typeface="Arial MT"/>
              <a:buChar char="•"/>
              <a:tabLst>
                <a:tab pos="355600" algn="l"/>
              </a:tabLst>
            </a:pPr>
            <a:r>
              <a:rPr sz="1800" spc="-114" dirty="0">
                <a:latin typeface="Verdana"/>
                <a:cs typeface="Verdana"/>
              </a:rPr>
              <a:t>The </a:t>
            </a:r>
            <a:r>
              <a:rPr sz="1800" dirty="0">
                <a:latin typeface="Verdana"/>
                <a:cs typeface="Verdana"/>
              </a:rPr>
              <a:t>log</a:t>
            </a:r>
            <a:r>
              <a:rPr sz="1800" spc="-120" dirty="0">
                <a:latin typeface="Verdana"/>
                <a:cs typeface="Verdana"/>
              </a:rPr>
              <a:t> </a:t>
            </a:r>
            <a:r>
              <a:rPr sz="1800" spc="-90" dirty="0">
                <a:latin typeface="Verdana"/>
                <a:cs typeface="Verdana"/>
              </a:rPr>
              <a:t>transform</a:t>
            </a:r>
            <a:r>
              <a:rPr sz="1800" spc="-114" dirty="0">
                <a:latin typeface="Verdana"/>
                <a:cs typeface="Verdana"/>
              </a:rPr>
              <a:t> </a:t>
            </a:r>
            <a:r>
              <a:rPr sz="1800" dirty="0">
                <a:latin typeface="Verdana"/>
                <a:cs typeface="Verdana"/>
              </a:rPr>
              <a:t>does</a:t>
            </a:r>
            <a:r>
              <a:rPr sz="1800" spc="-120" dirty="0">
                <a:latin typeface="Verdana"/>
                <a:cs typeface="Verdana"/>
              </a:rPr>
              <a:t> </a:t>
            </a:r>
            <a:r>
              <a:rPr sz="1800" spc="-20" dirty="0">
                <a:latin typeface="Verdana"/>
                <a:cs typeface="Verdana"/>
              </a:rPr>
              <a:t>not</a:t>
            </a:r>
            <a:r>
              <a:rPr sz="1800" spc="-114" dirty="0">
                <a:latin typeface="Verdana"/>
                <a:cs typeface="Verdana"/>
              </a:rPr>
              <a:t> </a:t>
            </a:r>
            <a:r>
              <a:rPr sz="1800" spc="-35" dirty="0">
                <a:latin typeface="Verdana"/>
                <a:cs typeface="Verdana"/>
              </a:rPr>
              <a:t>always</a:t>
            </a:r>
            <a:r>
              <a:rPr sz="1800" spc="-114" dirty="0">
                <a:latin typeface="Verdana"/>
                <a:cs typeface="Verdana"/>
              </a:rPr>
              <a:t> </a:t>
            </a:r>
            <a:r>
              <a:rPr sz="1800" spc="-10" dirty="0">
                <a:latin typeface="Verdana"/>
                <a:cs typeface="Verdana"/>
              </a:rPr>
              <a:t>stabilize </a:t>
            </a:r>
            <a:r>
              <a:rPr sz="1800" spc="-20" dirty="0">
                <a:latin typeface="Verdana"/>
                <a:cs typeface="Verdana"/>
              </a:rPr>
              <a:t>the</a:t>
            </a:r>
            <a:r>
              <a:rPr sz="1800" spc="-80" dirty="0">
                <a:latin typeface="Verdana"/>
                <a:cs typeface="Verdana"/>
              </a:rPr>
              <a:t> </a:t>
            </a:r>
            <a:r>
              <a:rPr sz="1800" dirty="0">
                <a:latin typeface="Verdana"/>
                <a:cs typeface="Verdana"/>
              </a:rPr>
              <a:t>variance</a:t>
            </a:r>
            <a:r>
              <a:rPr sz="1800" spc="-75" dirty="0">
                <a:latin typeface="Verdana"/>
                <a:cs typeface="Verdana"/>
              </a:rPr>
              <a:t> </a:t>
            </a:r>
            <a:r>
              <a:rPr sz="1800" dirty="0">
                <a:latin typeface="Verdana"/>
                <a:cs typeface="Verdana"/>
              </a:rPr>
              <a:t>of</a:t>
            </a:r>
            <a:r>
              <a:rPr sz="1800" spc="-90" dirty="0">
                <a:latin typeface="Verdana"/>
                <a:cs typeface="Verdana"/>
              </a:rPr>
              <a:t> </a:t>
            </a:r>
            <a:r>
              <a:rPr sz="1800" spc="150" dirty="0">
                <a:latin typeface="Verdana"/>
                <a:cs typeface="Verdana"/>
              </a:rPr>
              <a:t>a</a:t>
            </a:r>
            <a:r>
              <a:rPr sz="1800" spc="-90" dirty="0">
                <a:latin typeface="Verdana"/>
                <a:cs typeface="Verdana"/>
              </a:rPr>
              <a:t> </a:t>
            </a:r>
            <a:r>
              <a:rPr sz="1800" spc="-70" dirty="0">
                <a:latin typeface="Verdana"/>
                <a:cs typeface="Verdana"/>
              </a:rPr>
              <a:t>time</a:t>
            </a:r>
            <a:r>
              <a:rPr sz="1800" spc="-75" dirty="0">
                <a:latin typeface="Verdana"/>
                <a:cs typeface="Verdana"/>
              </a:rPr>
              <a:t> </a:t>
            </a:r>
            <a:r>
              <a:rPr sz="1800" spc="-125" dirty="0">
                <a:latin typeface="Verdana"/>
                <a:cs typeface="Verdana"/>
              </a:rPr>
              <a:t>series.</a:t>
            </a:r>
            <a:r>
              <a:rPr sz="1800" spc="-85" dirty="0">
                <a:latin typeface="Verdana"/>
                <a:cs typeface="Verdana"/>
              </a:rPr>
              <a:t> </a:t>
            </a:r>
            <a:r>
              <a:rPr sz="1800" spc="-240" dirty="0">
                <a:latin typeface="Verdana"/>
                <a:cs typeface="Verdana"/>
              </a:rPr>
              <a:t>It</a:t>
            </a:r>
            <a:r>
              <a:rPr sz="1800" spc="-85" dirty="0">
                <a:latin typeface="Verdana"/>
                <a:cs typeface="Verdana"/>
              </a:rPr>
              <a:t> </a:t>
            </a:r>
            <a:r>
              <a:rPr sz="1800" dirty="0">
                <a:latin typeface="Verdana"/>
                <a:cs typeface="Verdana"/>
              </a:rPr>
              <a:t>depends</a:t>
            </a:r>
            <a:r>
              <a:rPr sz="1800" spc="-80" dirty="0">
                <a:latin typeface="Verdana"/>
                <a:cs typeface="Verdana"/>
              </a:rPr>
              <a:t> </a:t>
            </a:r>
            <a:r>
              <a:rPr sz="1800" spc="-25" dirty="0">
                <a:latin typeface="Verdana"/>
                <a:cs typeface="Verdana"/>
              </a:rPr>
              <a:t>on </a:t>
            </a:r>
            <a:r>
              <a:rPr sz="1800" spc="-20" dirty="0">
                <a:latin typeface="Verdana"/>
                <a:cs typeface="Verdana"/>
              </a:rPr>
              <a:t>the</a:t>
            </a:r>
            <a:r>
              <a:rPr sz="1800" spc="-114" dirty="0">
                <a:latin typeface="Verdana"/>
                <a:cs typeface="Verdana"/>
              </a:rPr>
              <a:t> </a:t>
            </a:r>
            <a:r>
              <a:rPr sz="1800" spc="-70" dirty="0">
                <a:latin typeface="Verdana"/>
                <a:cs typeface="Verdana"/>
              </a:rPr>
              <a:t>time</a:t>
            </a:r>
            <a:r>
              <a:rPr sz="1800" spc="-110" dirty="0">
                <a:latin typeface="Verdana"/>
                <a:cs typeface="Verdana"/>
              </a:rPr>
              <a:t> </a:t>
            </a:r>
            <a:r>
              <a:rPr sz="1800" spc="-10" dirty="0">
                <a:latin typeface="Verdana"/>
                <a:cs typeface="Verdana"/>
              </a:rPr>
              <a:t>series.</a:t>
            </a:r>
            <a:endParaRPr sz="1800">
              <a:latin typeface="Verdana"/>
              <a:cs typeface="Verdana"/>
            </a:endParaRPr>
          </a:p>
          <a:p>
            <a:pPr>
              <a:lnSpc>
                <a:spcPct val="100000"/>
              </a:lnSpc>
              <a:spcBef>
                <a:spcPts val="844"/>
              </a:spcBef>
              <a:buFont typeface="Arial MT"/>
              <a:buChar char="•"/>
            </a:pPr>
            <a:endParaRPr sz="1800">
              <a:latin typeface="Verdana"/>
              <a:cs typeface="Verdana"/>
            </a:endParaRPr>
          </a:p>
          <a:p>
            <a:pPr marL="355600" marR="287655" indent="-342900">
              <a:lnSpc>
                <a:spcPct val="99400"/>
              </a:lnSpc>
              <a:spcBef>
                <a:spcPts val="5"/>
              </a:spcBef>
              <a:buFont typeface="Arial MT"/>
              <a:buChar char="•"/>
              <a:tabLst>
                <a:tab pos="355600" algn="l"/>
              </a:tabLst>
            </a:pPr>
            <a:r>
              <a:rPr sz="1800" spc="-114" dirty="0">
                <a:latin typeface="Verdana"/>
                <a:cs typeface="Verdana"/>
              </a:rPr>
              <a:t>The</a:t>
            </a:r>
            <a:r>
              <a:rPr sz="1800" spc="-105" dirty="0">
                <a:latin typeface="Verdana"/>
                <a:cs typeface="Verdana"/>
              </a:rPr>
              <a:t> </a:t>
            </a:r>
            <a:r>
              <a:rPr sz="1800" spc="-114" dirty="0">
                <a:latin typeface="Verdana"/>
                <a:cs typeface="Verdana"/>
              </a:rPr>
              <a:t>Box</a:t>
            </a:r>
            <a:r>
              <a:rPr sz="1800" spc="-110" dirty="0">
                <a:latin typeface="Verdana"/>
                <a:cs typeface="Verdana"/>
              </a:rPr>
              <a:t> </a:t>
            </a:r>
            <a:r>
              <a:rPr sz="1800" dirty="0">
                <a:latin typeface="Verdana"/>
                <a:cs typeface="Verdana"/>
              </a:rPr>
              <a:t>Cox</a:t>
            </a:r>
            <a:r>
              <a:rPr sz="1800" spc="-105" dirty="0">
                <a:latin typeface="Verdana"/>
                <a:cs typeface="Verdana"/>
              </a:rPr>
              <a:t> </a:t>
            </a:r>
            <a:r>
              <a:rPr sz="1800" spc="-90" dirty="0">
                <a:latin typeface="Verdana"/>
                <a:cs typeface="Verdana"/>
              </a:rPr>
              <a:t>transform</a:t>
            </a:r>
            <a:r>
              <a:rPr sz="1800" spc="-110" dirty="0">
                <a:latin typeface="Verdana"/>
                <a:cs typeface="Verdana"/>
              </a:rPr>
              <a:t> </a:t>
            </a:r>
            <a:r>
              <a:rPr sz="1800" spc="-200" dirty="0">
                <a:latin typeface="Verdana"/>
                <a:cs typeface="Verdana"/>
              </a:rPr>
              <a:t>is</a:t>
            </a:r>
            <a:r>
              <a:rPr sz="1800" spc="-105" dirty="0">
                <a:latin typeface="Verdana"/>
                <a:cs typeface="Verdana"/>
              </a:rPr>
              <a:t> </a:t>
            </a:r>
            <a:r>
              <a:rPr sz="1800" spc="150" dirty="0">
                <a:latin typeface="Verdana"/>
                <a:cs typeface="Verdana"/>
              </a:rPr>
              <a:t>a</a:t>
            </a:r>
            <a:r>
              <a:rPr sz="1800" spc="-114" dirty="0">
                <a:latin typeface="Verdana"/>
                <a:cs typeface="Verdana"/>
              </a:rPr>
              <a:t> </a:t>
            </a:r>
            <a:r>
              <a:rPr sz="1800" spc="-45" dirty="0">
                <a:latin typeface="Verdana"/>
                <a:cs typeface="Verdana"/>
              </a:rPr>
              <a:t>more</a:t>
            </a:r>
            <a:r>
              <a:rPr sz="1800" spc="-100" dirty="0">
                <a:latin typeface="Verdana"/>
                <a:cs typeface="Verdana"/>
              </a:rPr>
              <a:t> </a:t>
            </a:r>
            <a:r>
              <a:rPr sz="1800" spc="-10" dirty="0">
                <a:latin typeface="Verdana"/>
                <a:cs typeface="Verdana"/>
              </a:rPr>
              <a:t>general </a:t>
            </a:r>
            <a:r>
              <a:rPr sz="1800" spc="-90" dirty="0">
                <a:latin typeface="Verdana"/>
                <a:cs typeface="Verdana"/>
              </a:rPr>
              <a:t>transform</a:t>
            </a:r>
            <a:r>
              <a:rPr sz="1800" spc="-125" dirty="0">
                <a:latin typeface="Verdana"/>
                <a:cs typeface="Verdana"/>
              </a:rPr>
              <a:t> </a:t>
            </a:r>
            <a:r>
              <a:rPr sz="1800" spc="-30" dirty="0">
                <a:latin typeface="Verdana"/>
                <a:cs typeface="Verdana"/>
              </a:rPr>
              <a:t>that</a:t>
            </a:r>
            <a:r>
              <a:rPr sz="1800" spc="-120" dirty="0">
                <a:latin typeface="Verdana"/>
                <a:cs typeface="Verdana"/>
              </a:rPr>
              <a:t> </a:t>
            </a:r>
            <a:r>
              <a:rPr sz="1800" spc="105" dirty="0">
                <a:latin typeface="Verdana"/>
                <a:cs typeface="Verdana"/>
              </a:rPr>
              <a:t>can</a:t>
            </a:r>
            <a:r>
              <a:rPr sz="1800" spc="-120" dirty="0">
                <a:latin typeface="Verdana"/>
                <a:cs typeface="Verdana"/>
              </a:rPr>
              <a:t> </a:t>
            </a:r>
            <a:r>
              <a:rPr sz="1800" spc="90" dirty="0">
                <a:latin typeface="Verdana"/>
                <a:cs typeface="Verdana"/>
              </a:rPr>
              <a:t>be</a:t>
            </a:r>
            <a:r>
              <a:rPr sz="1800" spc="-120" dirty="0">
                <a:latin typeface="Verdana"/>
                <a:cs typeface="Verdana"/>
              </a:rPr>
              <a:t> </a:t>
            </a:r>
            <a:r>
              <a:rPr sz="1800" spc="-25" dirty="0">
                <a:latin typeface="Verdana"/>
                <a:cs typeface="Verdana"/>
              </a:rPr>
              <a:t>used</a:t>
            </a:r>
            <a:r>
              <a:rPr sz="1800" spc="-114" dirty="0">
                <a:latin typeface="Verdana"/>
                <a:cs typeface="Verdana"/>
              </a:rPr>
              <a:t> </a:t>
            </a:r>
            <a:r>
              <a:rPr sz="1800" dirty="0">
                <a:latin typeface="Verdana"/>
                <a:cs typeface="Verdana"/>
              </a:rPr>
              <a:t>to</a:t>
            </a:r>
            <a:r>
              <a:rPr sz="1800" spc="-125" dirty="0">
                <a:latin typeface="Verdana"/>
                <a:cs typeface="Verdana"/>
              </a:rPr>
              <a:t> </a:t>
            </a:r>
            <a:r>
              <a:rPr sz="1800" spc="-75" dirty="0">
                <a:latin typeface="Verdana"/>
                <a:cs typeface="Verdana"/>
              </a:rPr>
              <a:t>stabilize</a:t>
            </a:r>
            <a:r>
              <a:rPr sz="1800" spc="-114" dirty="0">
                <a:latin typeface="Verdana"/>
                <a:cs typeface="Verdana"/>
              </a:rPr>
              <a:t> </a:t>
            </a:r>
            <a:r>
              <a:rPr sz="1800" spc="-25" dirty="0">
                <a:latin typeface="Verdana"/>
                <a:cs typeface="Verdana"/>
              </a:rPr>
              <a:t>the </a:t>
            </a:r>
            <a:r>
              <a:rPr sz="1800" dirty="0">
                <a:latin typeface="Verdana"/>
                <a:cs typeface="Verdana"/>
              </a:rPr>
              <a:t>variance</a:t>
            </a:r>
            <a:r>
              <a:rPr sz="1800" spc="-95" dirty="0">
                <a:latin typeface="Verdana"/>
                <a:cs typeface="Verdana"/>
              </a:rPr>
              <a:t> </a:t>
            </a:r>
            <a:r>
              <a:rPr sz="1800" dirty="0">
                <a:latin typeface="Verdana"/>
                <a:cs typeface="Verdana"/>
              </a:rPr>
              <a:t>of</a:t>
            </a:r>
            <a:r>
              <a:rPr sz="1800" spc="-100" dirty="0">
                <a:latin typeface="Verdana"/>
                <a:cs typeface="Verdana"/>
              </a:rPr>
              <a:t> </a:t>
            </a:r>
            <a:r>
              <a:rPr sz="1800" spc="150" dirty="0">
                <a:latin typeface="Verdana"/>
                <a:cs typeface="Verdana"/>
              </a:rPr>
              <a:t>a</a:t>
            </a:r>
            <a:r>
              <a:rPr sz="1800" spc="-105" dirty="0">
                <a:latin typeface="Verdana"/>
                <a:cs typeface="Verdana"/>
              </a:rPr>
              <a:t> </a:t>
            </a:r>
            <a:r>
              <a:rPr sz="1800" spc="-70" dirty="0">
                <a:latin typeface="Verdana"/>
                <a:cs typeface="Verdana"/>
              </a:rPr>
              <a:t>time</a:t>
            </a:r>
            <a:r>
              <a:rPr sz="1800" spc="-90" dirty="0">
                <a:latin typeface="Verdana"/>
                <a:cs typeface="Verdana"/>
              </a:rPr>
              <a:t> </a:t>
            </a:r>
            <a:r>
              <a:rPr sz="1800" spc="-10" dirty="0">
                <a:latin typeface="Verdana"/>
                <a:cs typeface="Verdana"/>
              </a:rPr>
              <a:t>series.</a:t>
            </a:r>
            <a:endParaRPr sz="1800">
              <a:latin typeface="Verdana"/>
              <a:cs typeface="Verdana"/>
            </a:endParaRPr>
          </a:p>
        </p:txBody>
      </p:sp>
      <p:pic>
        <p:nvPicPr>
          <p:cNvPr id="4" name="object 4"/>
          <p:cNvPicPr/>
          <p:nvPr/>
        </p:nvPicPr>
        <p:blipFill>
          <a:blip r:embed="rId2" cstate="print"/>
          <a:stretch>
            <a:fillRect/>
          </a:stretch>
        </p:blipFill>
        <p:spPr>
          <a:xfrm>
            <a:off x="6629400" y="1417637"/>
            <a:ext cx="4787900" cy="4787900"/>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3</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123950">
              <a:lnSpc>
                <a:spcPct val="100000"/>
              </a:lnSpc>
              <a:spcBef>
                <a:spcPts val="100"/>
              </a:spcBef>
            </a:pPr>
            <a:r>
              <a:rPr sz="4000" spc="-515" dirty="0"/>
              <a:t>What</a:t>
            </a:r>
            <a:r>
              <a:rPr sz="4000" spc="-235" dirty="0"/>
              <a:t> </a:t>
            </a:r>
            <a:r>
              <a:rPr sz="4000" spc="-355" dirty="0"/>
              <a:t>kind</a:t>
            </a:r>
            <a:r>
              <a:rPr sz="4000" spc="-229" dirty="0"/>
              <a:t> </a:t>
            </a:r>
            <a:r>
              <a:rPr sz="4000" spc="-385" dirty="0"/>
              <a:t>of</a:t>
            </a:r>
            <a:r>
              <a:rPr sz="4000" spc="-225" dirty="0"/>
              <a:t> </a:t>
            </a:r>
            <a:r>
              <a:rPr sz="4000" spc="-515" dirty="0"/>
              <a:t>transforms</a:t>
            </a:r>
            <a:r>
              <a:rPr sz="4000" spc="-225" dirty="0"/>
              <a:t> </a:t>
            </a:r>
            <a:r>
              <a:rPr sz="4000" spc="-300" dirty="0"/>
              <a:t>are</a:t>
            </a:r>
            <a:r>
              <a:rPr sz="4000" spc="-229" dirty="0"/>
              <a:t> </a:t>
            </a:r>
            <a:r>
              <a:rPr sz="4000" spc="-425" dirty="0"/>
              <a:t>useful?</a:t>
            </a:r>
            <a:endParaRPr sz="4000"/>
          </a:p>
        </p:txBody>
      </p:sp>
      <p:sp>
        <p:nvSpPr>
          <p:cNvPr id="16" name="object 16"/>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4</a:t>
            </a:r>
          </a:p>
        </p:txBody>
      </p:sp>
      <p:pic>
        <p:nvPicPr>
          <p:cNvPr id="18" name="Picture 17">
            <a:extLst>
              <a:ext uri="{FF2B5EF4-FFF2-40B4-BE49-F238E27FC236}">
                <a16:creationId xmlns:a16="http://schemas.microsoft.com/office/drawing/2014/main" id="{0D32CDF8-5A0A-40A3-9B4F-5273BE6FFA34}"/>
              </a:ext>
            </a:extLst>
          </p:cNvPr>
          <p:cNvPicPr>
            <a:picLocks noChangeAspect="1"/>
          </p:cNvPicPr>
          <p:nvPr/>
        </p:nvPicPr>
        <p:blipFill>
          <a:blip r:embed="rId2"/>
          <a:stretch>
            <a:fillRect/>
          </a:stretch>
        </p:blipFill>
        <p:spPr>
          <a:xfrm>
            <a:off x="-1" y="1150619"/>
            <a:ext cx="12192000" cy="5242466"/>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123950">
              <a:lnSpc>
                <a:spcPct val="100000"/>
              </a:lnSpc>
              <a:spcBef>
                <a:spcPts val="100"/>
              </a:spcBef>
            </a:pPr>
            <a:r>
              <a:rPr sz="4000" spc="-515" dirty="0"/>
              <a:t>What</a:t>
            </a:r>
            <a:r>
              <a:rPr sz="4000" spc="-235" dirty="0"/>
              <a:t> </a:t>
            </a:r>
            <a:r>
              <a:rPr sz="4000" spc="-355" dirty="0"/>
              <a:t>kind</a:t>
            </a:r>
            <a:r>
              <a:rPr sz="4000" spc="-229" dirty="0"/>
              <a:t> </a:t>
            </a:r>
            <a:r>
              <a:rPr sz="4000" spc="-385" dirty="0"/>
              <a:t>of</a:t>
            </a:r>
            <a:r>
              <a:rPr sz="4000" spc="-225" dirty="0"/>
              <a:t> </a:t>
            </a:r>
            <a:r>
              <a:rPr sz="4000" spc="-515" dirty="0"/>
              <a:t>transforms</a:t>
            </a:r>
            <a:r>
              <a:rPr sz="4000" spc="-225" dirty="0"/>
              <a:t> </a:t>
            </a:r>
            <a:r>
              <a:rPr sz="4000" spc="-300" dirty="0"/>
              <a:t>are</a:t>
            </a:r>
            <a:r>
              <a:rPr sz="4000" spc="-229" dirty="0"/>
              <a:t> </a:t>
            </a:r>
            <a:r>
              <a:rPr sz="4000" spc="-425" dirty="0"/>
              <a:t>useful?</a:t>
            </a:r>
            <a:endParaRPr sz="4000"/>
          </a:p>
        </p:txBody>
      </p:sp>
      <p:sp>
        <p:nvSpPr>
          <p:cNvPr id="3" name="object 3"/>
          <p:cNvSpPr/>
          <p:nvPr/>
        </p:nvSpPr>
        <p:spPr>
          <a:xfrm>
            <a:off x="9284422" y="2909884"/>
            <a:ext cx="358775" cy="212090"/>
          </a:xfrm>
          <a:custGeom>
            <a:avLst/>
            <a:gdLst/>
            <a:ahLst/>
            <a:cxnLst/>
            <a:rect l="l" t="t" r="r" b="b"/>
            <a:pathLst>
              <a:path w="358775" h="212089">
                <a:moveTo>
                  <a:pt x="290629" y="0"/>
                </a:moveTo>
                <a:lnTo>
                  <a:pt x="287615" y="8595"/>
                </a:lnTo>
                <a:lnTo>
                  <a:pt x="299873" y="13914"/>
                </a:lnTo>
                <a:lnTo>
                  <a:pt x="310414" y="21277"/>
                </a:lnTo>
                <a:lnTo>
                  <a:pt x="331817" y="55409"/>
                </a:lnTo>
                <a:lnTo>
                  <a:pt x="338849" y="104811"/>
                </a:lnTo>
                <a:lnTo>
                  <a:pt x="338065" y="123487"/>
                </a:lnTo>
                <a:lnTo>
                  <a:pt x="326293" y="169217"/>
                </a:lnTo>
                <a:lnTo>
                  <a:pt x="300016" y="197806"/>
                </a:lnTo>
                <a:lnTo>
                  <a:pt x="287950" y="203150"/>
                </a:lnTo>
                <a:lnTo>
                  <a:pt x="290629" y="211744"/>
                </a:lnTo>
                <a:lnTo>
                  <a:pt x="331085" y="187708"/>
                </a:lnTo>
                <a:lnTo>
                  <a:pt x="353807" y="143335"/>
                </a:lnTo>
                <a:lnTo>
                  <a:pt x="358160" y="105928"/>
                </a:lnTo>
                <a:lnTo>
                  <a:pt x="357068" y="86516"/>
                </a:lnTo>
                <a:lnTo>
                  <a:pt x="340691" y="37114"/>
                </a:lnTo>
                <a:lnTo>
                  <a:pt x="305981" y="5542"/>
                </a:lnTo>
                <a:lnTo>
                  <a:pt x="290629" y="0"/>
                </a:lnTo>
                <a:close/>
              </a:path>
              <a:path w="358775" h="212089">
                <a:moveTo>
                  <a:pt x="67530" y="0"/>
                </a:moveTo>
                <a:lnTo>
                  <a:pt x="27148" y="24099"/>
                </a:lnTo>
                <a:lnTo>
                  <a:pt x="4367" y="68577"/>
                </a:lnTo>
                <a:lnTo>
                  <a:pt x="0" y="105928"/>
                </a:lnTo>
                <a:lnTo>
                  <a:pt x="1088" y="125381"/>
                </a:lnTo>
                <a:lnTo>
                  <a:pt x="17412" y="174743"/>
                </a:lnTo>
                <a:lnTo>
                  <a:pt x="52134" y="206209"/>
                </a:lnTo>
                <a:lnTo>
                  <a:pt x="67530" y="211744"/>
                </a:lnTo>
                <a:lnTo>
                  <a:pt x="70209" y="203150"/>
                </a:lnTo>
                <a:lnTo>
                  <a:pt x="58143" y="197806"/>
                </a:lnTo>
                <a:lnTo>
                  <a:pt x="47731" y="190369"/>
                </a:lnTo>
                <a:lnTo>
                  <a:pt x="26373" y="155690"/>
                </a:lnTo>
                <a:lnTo>
                  <a:pt x="19310" y="104811"/>
                </a:lnTo>
                <a:lnTo>
                  <a:pt x="20095" y="86747"/>
                </a:lnTo>
                <a:lnTo>
                  <a:pt x="31866" y="42137"/>
                </a:lnTo>
                <a:lnTo>
                  <a:pt x="58332" y="13914"/>
                </a:lnTo>
                <a:lnTo>
                  <a:pt x="70544" y="8595"/>
                </a:lnTo>
                <a:lnTo>
                  <a:pt x="67530" y="0"/>
                </a:lnTo>
                <a:close/>
              </a:path>
            </a:pathLst>
          </a:custGeom>
          <a:solidFill>
            <a:srgbClr val="000000"/>
          </a:solidFill>
        </p:spPr>
        <p:txBody>
          <a:bodyPr wrap="square" lIns="0" tIns="0" rIns="0" bIns="0" rtlCol="0"/>
          <a:lstStyle/>
          <a:p>
            <a:endParaRPr/>
          </a:p>
        </p:txBody>
      </p:sp>
      <p:sp>
        <p:nvSpPr>
          <p:cNvPr id="4" name="object 4"/>
          <p:cNvSpPr txBox="1"/>
          <p:nvPr/>
        </p:nvSpPr>
        <p:spPr>
          <a:xfrm>
            <a:off x="650238" y="1633220"/>
            <a:ext cx="10624185" cy="1506855"/>
          </a:xfrm>
          <a:prstGeom prst="rect">
            <a:avLst/>
          </a:prstGeom>
        </p:spPr>
        <p:txBody>
          <a:bodyPr vert="horz" wrap="square" lIns="0" tIns="28575" rIns="0" bIns="0" rtlCol="0">
            <a:spAutoFit/>
          </a:bodyPr>
          <a:lstStyle/>
          <a:p>
            <a:pPr marL="393700" marR="159385" indent="-342900">
              <a:lnSpc>
                <a:spcPts val="2090"/>
              </a:lnSpc>
              <a:spcBef>
                <a:spcPts val="225"/>
              </a:spcBef>
              <a:buFont typeface="Arial MT"/>
              <a:buChar char="•"/>
              <a:tabLst>
                <a:tab pos="393700" algn="l"/>
              </a:tabLst>
            </a:pPr>
            <a:r>
              <a:rPr sz="1800" spc="-10" dirty="0">
                <a:latin typeface="Verdana"/>
                <a:cs typeface="Verdana"/>
              </a:rPr>
              <a:t>What</a:t>
            </a:r>
            <a:r>
              <a:rPr sz="1800" spc="-95" dirty="0">
                <a:latin typeface="Verdana"/>
                <a:cs typeface="Verdana"/>
              </a:rPr>
              <a:t> </a:t>
            </a:r>
            <a:r>
              <a:rPr sz="1800" spc="-75" dirty="0">
                <a:latin typeface="Verdana"/>
                <a:cs typeface="Verdana"/>
              </a:rPr>
              <a:t>kind</a:t>
            </a:r>
            <a:r>
              <a:rPr sz="1800" spc="-90" dirty="0">
                <a:latin typeface="Verdana"/>
                <a:cs typeface="Verdana"/>
              </a:rPr>
              <a:t> </a:t>
            </a:r>
            <a:r>
              <a:rPr sz="1800" dirty="0">
                <a:latin typeface="Verdana"/>
                <a:cs typeface="Verdana"/>
              </a:rPr>
              <a:t>of</a:t>
            </a:r>
            <a:r>
              <a:rPr sz="1800" spc="-95" dirty="0">
                <a:latin typeface="Verdana"/>
                <a:cs typeface="Verdana"/>
              </a:rPr>
              <a:t> </a:t>
            </a:r>
            <a:r>
              <a:rPr sz="1800" spc="-90" dirty="0">
                <a:latin typeface="Verdana"/>
                <a:cs typeface="Verdana"/>
              </a:rPr>
              <a:t>transform</a:t>
            </a:r>
            <a:r>
              <a:rPr sz="1800" spc="-95" dirty="0">
                <a:latin typeface="Verdana"/>
                <a:cs typeface="Verdana"/>
              </a:rPr>
              <a:t> </a:t>
            </a:r>
            <a:r>
              <a:rPr sz="1800" dirty="0">
                <a:latin typeface="Verdana"/>
                <a:cs typeface="Verdana"/>
              </a:rPr>
              <a:t>of</a:t>
            </a:r>
            <a:r>
              <a:rPr sz="1800" spc="-100" dirty="0">
                <a:latin typeface="Verdana"/>
                <a:cs typeface="Verdana"/>
              </a:rPr>
              <a:t> </a:t>
            </a:r>
            <a:r>
              <a:rPr sz="1800" spc="-60" dirty="0">
                <a:latin typeface="Verdana"/>
                <a:cs typeface="Verdana"/>
              </a:rPr>
              <a:t>our</a:t>
            </a:r>
            <a:r>
              <a:rPr sz="1800" spc="-100" dirty="0">
                <a:latin typeface="Verdana"/>
                <a:cs typeface="Verdana"/>
              </a:rPr>
              <a:t> </a:t>
            </a:r>
            <a:r>
              <a:rPr sz="1800" spc="-60" dirty="0">
                <a:latin typeface="Verdana"/>
                <a:cs typeface="Verdana"/>
              </a:rPr>
              <a:t>time</a:t>
            </a:r>
            <a:r>
              <a:rPr sz="1800" spc="-90" dirty="0">
                <a:latin typeface="Verdana"/>
                <a:cs typeface="Verdana"/>
              </a:rPr>
              <a:t> </a:t>
            </a:r>
            <a:r>
              <a:rPr sz="1800" spc="-125" dirty="0">
                <a:latin typeface="Verdana"/>
                <a:cs typeface="Verdana"/>
              </a:rPr>
              <a:t>series,</a:t>
            </a:r>
            <a:r>
              <a:rPr sz="1800" spc="-100" dirty="0">
                <a:latin typeface="Verdana"/>
                <a:cs typeface="Verdana"/>
              </a:rPr>
              <a:t> </a:t>
            </a:r>
            <a:r>
              <a:rPr sz="1800" dirty="0">
                <a:latin typeface="Cambria Math"/>
                <a:cs typeface="Cambria Math"/>
              </a:rPr>
              <a:t>𝑓(𝑦</a:t>
            </a:r>
            <a:r>
              <a:rPr sz="1950" baseline="-14957" dirty="0">
                <a:latin typeface="Cambria Math"/>
                <a:cs typeface="Cambria Math"/>
              </a:rPr>
              <a:t>𝑡</a:t>
            </a:r>
            <a:r>
              <a:rPr sz="1800" dirty="0">
                <a:latin typeface="Cambria Math"/>
                <a:cs typeface="Cambria Math"/>
              </a:rPr>
              <a:t>)</a:t>
            </a:r>
            <a:r>
              <a:rPr sz="1800" dirty="0">
                <a:latin typeface="Verdana"/>
                <a:cs typeface="Verdana"/>
              </a:rPr>
              <a:t>,</a:t>
            </a:r>
            <a:r>
              <a:rPr sz="1800" spc="-100" dirty="0">
                <a:latin typeface="Verdana"/>
                <a:cs typeface="Verdana"/>
              </a:rPr>
              <a:t> </a:t>
            </a:r>
            <a:r>
              <a:rPr sz="1800" dirty="0">
                <a:latin typeface="Verdana"/>
                <a:cs typeface="Verdana"/>
              </a:rPr>
              <a:t>could</a:t>
            </a:r>
            <a:r>
              <a:rPr sz="1800" spc="-90" dirty="0">
                <a:latin typeface="Verdana"/>
                <a:cs typeface="Verdana"/>
              </a:rPr>
              <a:t> </a:t>
            </a:r>
            <a:r>
              <a:rPr sz="1800" spc="90" dirty="0">
                <a:latin typeface="Verdana"/>
                <a:cs typeface="Verdana"/>
              </a:rPr>
              <a:t>be</a:t>
            </a:r>
            <a:r>
              <a:rPr sz="1800" spc="-90" dirty="0">
                <a:latin typeface="Verdana"/>
                <a:cs typeface="Verdana"/>
              </a:rPr>
              <a:t> </a:t>
            </a:r>
            <a:r>
              <a:rPr sz="1800" spc="-80" dirty="0">
                <a:latin typeface="Verdana"/>
                <a:cs typeface="Verdana"/>
              </a:rPr>
              <a:t>useful</a:t>
            </a:r>
            <a:r>
              <a:rPr sz="1800" spc="-90" dirty="0">
                <a:latin typeface="Verdana"/>
                <a:cs typeface="Verdana"/>
              </a:rPr>
              <a:t> </a:t>
            </a:r>
            <a:r>
              <a:rPr sz="1800" spc="-100" dirty="0">
                <a:latin typeface="Verdana"/>
                <a:cs typeface="Verdana"/>
              </a:rPr>
              <a:t>in </a:t>
            </a:r>
            <a:r>
              <a:rPr sz="1800" spc="-85" dirty="0">
                <a:latin typeface="Verdana"/>
                <a:cs typeface="Verdana"/>
              </a:rPr>
              <a:t>stabilising</a:t>
            </a:r>
            <a:r>
              <a:rPr sz="1800" spc="-95" dirty="0">
                <a:latin typeface="Verdana"/>
                <a:cs typeface="Verdana"/>
              </a:rPr>
              <a:t> </a:t>
            </a:r>
            <a:r>
              <a:rPr sz="1800" spc="-20" dirty="0">
                <a:latin typeface="Verdana"/>
                <a:cs typeface="Verdana"/>
              </a:rPr>
              <a:t>the</a:t>
            </a:r>
            <a:r>
              <a:rPr sz="1800" spc="-90" dirty="0">
                <a:latin typeface="Verdana"/>
                <a:cs typeface="Verdana"/>
              </a:rPr>
              <a:t> </a:t>
            </a:r>
            <a:r>
              <a:rPr sz="1800" dirty="0">
                <a:latin typeface="Verdana"/>
                <a:cs typeface="Verdana"/>
              </a:rPr>
              <a:t>variance?</a:t>
            </a:r>
            <a:r>
              <a:rPr sz="1800" spc="-95" dirty="0">
                <a:latin typeface="Verdana"/>
                <a:cs typeface="Verdana"/>
              </a:rPr>
              <a:t> </a:t>
            </a:r>
            <a:r>
              <a:rPr sz="1800" spc="-70" dirty="0">
                <a:latin typeface="Verdana"/>
                <a:cs typeface="Verdana"/>
              </a:rPr>
              <a:t>It </a:t>
            </a:r>
            <a:r>
              <a:rPr sz="1800" dirty="0">
                <a:latin typeface="Verdana"/>
                <a:cs typeface="Verdana"/>
              </a:rPr>
              <a:t>depends</a:t>
            </a:r>
            <a:r>
              <a:rPr sz="1800" spc="-80" dirty="0">
                <a:latin typeface="Verdana"/>
                <a:cs typeface="Verdana"/>
              </a:rPr>
              <a:t> </a:t>
            </a:r>
            <a:r>
              <a:rPr sz="1800" dirty="0">
                <a:latin typeface="Verdana"/>
                <a:cs typeface="Verdana"/>
              </a:rPr>
              <a:t>on</a:t>
            </a:r>
            <a:r>
              <a:rPr sz="1800" spc="-80" dirty="0">
                <a:latin typeface="Verdana"/>
                <a:cs typeface="Verdana"/>
              </a:rPr>
              <a:t> </a:t>
            </a:r>
            <a:r>
              <a:rPr sz="1800" spc="-20" dirty="0">
                <a:latin typeface="Verdana"/>
                <a:cs typeface="Verdana"/>
              </a:rPr>
              <a:t>the</a:t>
            </a:r>
            <a:r>
              <a:rPr sz="1800" spc="-70" dirty="0">
                <a:latin typeface="Verdana"/>
                <a:cs typeface="Verdana"/>
              </a:rPr>
              <a:t> </a:t>
            </a:r>
            <a:r>
              <a:rPr sz="1800" spc="-60" dirty="0">
                <a:latin typeface="Verdana"/>
                <a:cs typeface="Verdana"/>
              </a:rPr>
              <a:t>time</a:t>
            </a:r>
            <a:r>
              <a:rPr sz="1800" spc="-75" dirty="0">
                <a:latin typeface="Verdana"/>
                <a:cs typeface="Verdana"/>
              </a:rPr>
              <a:t> </a:t>
            </a:r>
            <a:r>
              <a:rPr sz="1800" spc="-10" dirty="0">
                <a:latin typeface="Verdana"/>
                <a:cs typeface="Verdana"/>
              </a:rPr>
              <a:t>series.</a:t>
            </a:r>
            <a:endParaRPr sz="1800">
              <a:latin typeface="Verdana"/>
              <a:cs typeface="Verdana"/>
            </a:endParaRPr>
          </a:p>
          <a:p>
            <a:pPr>
              <a:lnSpc>
                <a:spcPct val="100000"/>
              </a:lnSpc>
              <a:spcBef>
                <a:spcPts val="755"/>
              </a:spcBef>
              <a:buFont typeface="Arial MT"/>
              <a:buChar char="•"/>
            </a:pPr>
            <a:endParaRPr sz="1800">
              <a:latin typeface="Verdana"/>
              <a:cs typeface="Verdana"/>
            </a:endParaRPr>
          </a:p>
          <a:p>
            <a:pPr marL="393700" marR="43180" indent="-342900">
              <a:lnSpc>
                <a:spcPct val="102200"/>
              </a:lnSpc>
              <a:buFont typeface="Arial MT"/>
              <a:buChar char="•"/>
              <a:tabLst>
                <a:tab pos="393700" algn="l"/>
                <a:tab pos="9075420" algn="l"/>
              </a:tabLst>
            </a:pPr>
            <a:r>
              <a:rPr sz="1800" spc="-140" dirty="0">
                <a:latin typeface="Verdana"/>
                <a:cs typeface="Verdana"/>
              </a:rPr>
              <a:t>To</a:t>
            </a:r>
            <a:r>
              <a:rPr sz="1800" spc="-105" dirty="0">
                <a:latin typeface="Verdana"/>
                <a:cs typeface="Verdana"/>
              </a:rPr>
              <a:t> </a:t>
            </a:r>
            <a:r>
              <a:rPr sz="1800" spc="-80" dirty="0">
                <a:latin typeface="Verdana"/>
                <a:cs typeface="Verdana"/>
              </a:rPr>
              <a:t>stabilise</a:t>
            </a:r>
            <a:r>
              <a:rPr sz="1800" spc="-95" dirty="0">
                <a:latin typeface="Verdana"/>
                <a:cs typeface="Verdana"/>
              </a:rPr>
              <a:t> </a:t>
            </a:r>
            <a:r>
              <a:rPr sz="1800" spc="-20" dirty="0">
                <a:latin typeface="Verdana"/>
                <a:cs typeface="Verdana"/>
              </a:rPr>
              <a:t>the</a:t>
            </a:r>
            <a:r>
              <a:rPr sz="1800" spc="-95" dirty="0">
                <a:latin typeface="Verdana"/>
                <a:cs typeface="Verdana"/>
              </a:rPr>
              <a:t> </a:t>
            </a:r>
            <a:r>
              <a:rPr sz="1800" dirty="0">
                <a:latin typeface="Verdana"/>
                <a:cs typeface="Verdana"/>
              </a:rPr>
              <a:t>variance</a:t>
            </a:r>
            <a:r>
              <a:rPr sz="1800" spc="-95" dirty="0">
                <a:latin typeface="Verdana"/>
                <a:cs typeface="Verdana"/>
              </a:rPr>
              <a:t> </a:t>
            </a:r>
            <a:r>
              <a:rPr sz="1800" spc="50" dirty="0">
                <a:latin typeface="Verdana"/>
                <a:cs typeface="Verdana"/>
              </a:rPr>
              <a:t>we</a:t>
            </a:r>
            <a:r>
              <a:rPr sz="1800" spc="-95" dirty="0">
                <a:latin typeface="Verdana"/>
                <a:cs typeface="Verdana"/>
              </a:rPr>
              <a:t> </a:t>
            </a:r>
            <a:r>
              <a:rPr sz="1800" dirty="0">
                <a:latin typeface="Verdana"/>
                <a:cs typeface="Verdana"/>
              </a:rPr>
              <a:t>want</a:t>
            </a:r>
            <a:r>
              <a:rPr sz="1800" spc="-95" dirty="0">
                <a:latin typeface="Verdana"/>
                <a:cs typeface="Verdana"/>
              </a:rPr>
              <a:t> </a:t>
            </a:r>
            <a:r>
              <a:rPr sz="1800" spc="-20" dirty="0">
                <a:latin typeface="Verdana"/>
                <a:cs typeface="Verdana"/>
              </a:rPr>
              <a:t>the</a:t>
            </a:r>
            <a:r>
              <a:rPr sz="1800" spc="-90" dirty="0">
                <a:latin typeface="Verdana"/>
                <a:cs typeface="Verdana"/>
              </a:rPr>
              <a:t> </a:t>
            </a:r>
            <a:r>
              <a:rPr sz="1800" spc="-65" dirty="0">
                <a:latin typeface="Verdana"/>
                <a:cs typeface="Verdana"/>
              </a:rPr>
              <a:t>transformation</a:t>
            </a:r>
            <a:r>
              <a:rPr sz="1800" spc="-95" dirty="0">
                <a:latin typeface="Verdana"/>
                <a:cs typeface="Verdana"/>
              </a:rPr>
              <a:t> </a:t>
            </a:r>
            <a:r>
              <a:rPr sz="1800" spc="-10" dirty="0">
                <a:latin typeface="Verdana"/>
                <a:cs typeface="Verdana"/>
              </a:rPr>
              <a:t>to</a:t>
            </a:r>
            <a:r>
              <a:rPr sz="1800" spc="-105" dirty="0">
                <a:latin typeface="Verdana"/>
                <a:cs typeface="Verdana"/>
              </a:rPr>
              <a:t> </a:t>
            </a:r>
            <a:r>
              <a:rPr sz="1800" spc="-20" dirty="0">
                <a:latin typeface="Verdana"/>
                <a:cs typeface="Verdana"/>
              </a:rPr>
              <a:t>remove</a:t>
            </a:r>
            <a:r>
              <a:rPr sz="1800" spc="-95" dirty="0">
                <a:latin typeface="Verdana"/>
                <a:cs typeface="Verdana"/>
              </a:rPr>
              <a:t> </a:t>
            </a:r>
            <a:r>
              <a:rPr sz="1800" spc="-20" dirty="0">
                <a:latin typeface="Verdana"/>
                <a:cs typeface="Verdana"/>
              </a:rPr>
              <a:t>the</a:t>
            </a:r>
            <a:r>
              <a:rPr sz="1800" spc="-95" dirty="0">
                <a:latin typeface="Verdana"/>
                <a:cs typeface="Verdana"/>
              </a:rPr>
              <a:t> </a:t>
            </a:r>
            <a:r>
              <a:rPr sz="1800" spc="-30" dirty="0">
                <a:latin typeface="Verdana"/>
                <a:cs typeface="Verdana"/>
              </a:rPr>
              <a:t>interaction</a:t>
            </a:r>
            <a:r>
              <a:rPr sz="1800" spc="-95" dirty="0">
                <a:latin typeface="Verdana"/>
                <a:cs typeface="Verdana"/>
              </a:rPr>
              <a:t> </a:t>
            </a:r>
            <a:r>
              <a:rPr sz="1800" dirty="0">
                <a:latin typeface="Verdana"/>
                <a:cs typeface="Verdana"/>
              </a:rPr>
              <a:t>between</a:t>
            </a:r>
            <a:r>
              <a:rPr sz="1800" spc="-90" dirty="0">
                <a:latin typeface="Verdana"/>
                <a:cs typeface="Verdana"/>
              </a:rPr>
              <a:t> </a:t>
            </a:r>
            <a:r>
              <a:rPr sz="1800" spc="-25" dirty="0">
                <a:latin typeface="Verdana"/>
                <a:cs typeface="Verdana"/>
              </a:rPr>
              <a:t>the </a:t>
            </a:r>
            <a:r>
              <a:rPr sz="1800" spc="-45" dirty="0">
                <a:latin typeface="Verdana"/>
                <a:cs typeface="Verdana"/>
              </a:rPr>
              <a:t>trend</a:t>
            </a:r>
            <a:r>
              <a:rPr sz="1800" spc="-114" dirty="0">
                <a:latin typeface="Verdana"/>
                <a:cs typeface="Verdana"/>
              </a:rPr>
              <a:t> </a:t>
            </a:r>
            <a:r>
              <a:rPr sz="1800" spc="70" dirty="0">
                <a:latin typeface="Verdana"/>
                <a:cs typeface="Verdana"/>
              </a:rPr>
              <a:t>and</a:t>
            </a:r>
            <a:r>
              <a:rPr sz="1800" spc="-114" dirty="0">
                <a:latin typeface="Verdana"/>
                <a:cs typeface="Verdana"/>
              </a:rPr>
              <a:t> </a:t>
            </a:r>
            <a:r>
              <a:rPr sz="1800" dirty="0">
                <a:latin typeface="Verdana"/>
                <a:cs typeface="Verdana"/>
              </a:rPr>
              <a:t>any</a:t>
            </a:r>
            <a:r>
              <a:rPr sz="1800" spc="-120" dirty="0">
                <a:latin typeface="Verdana"/>
                <a:cs typeface="Verdana"/>
              </a:rPr>
              <a:t> </a:t>
            </a:r>
            <a:r>
              <a:rPr sz="1800" spc="-60" dirty="0">
                <a:latin typeface="Verdana"/>
                <a:cs typeface="Verdana"/>
              </a:rPr>
              <a:t>seasonality</a:t>
            </a:r>
            <a:r>
              <a:rPr sz="1800" spc="-125" dirty="0">
                <a:latin typeface="Verdana"/>
                <a:cs typeface="Verdana"/>
              </a:rPr>
              <a:t> </a:t>
            </a:r>
            <a:r>
              <a:rPr sz="1800" spc="-75" dirty="0">
                <a:latin typeface="Verdana"/>
                <a:cs typeface="Verdana"/>
              </a:rPr>
              <a:t>or</a:t>
            </a:r>
            <a:r>
              <a:rPr sz="1800" spc="-125" dirty="0">
                <a:latin typeface="Verdana"/>
                <a:cs typeface="Verdana"/>
              </a:rPr>
              <a:t> </a:t>
            </a:r>
            <a:r>
              <a:rPr sz="1800" spc="-55" dirty="0">
                <a:latin typeface="Verdana"/>
                <a:cs typeface="Verdana"/>
              </a:rPr>
              <a:t>noise</a:t>
            </a:r>
            <a:r>
              <a:rPr sz="1800" spc="-110" dirty="0">
                <a:latin typeface="Verdana"/>
                <a:cs typeface="Verdana"/>
              </a:rPr>
              <a:t> </a:t>
            </a:r>
            <a:r>
              <a:rPr sz="1800" spc="-80" dirty="0">
                <a:latin typeface="Verdana"/>
                <a:cs typeface="Verdana"/>
              </a:rPr>
              <a:t>term</a:t>
            </a:r>
            <a:r>
              <a:rPr sz="1800" spc="-120" dirty="0">
                <a:latin typeface="Verdana"/>
                <a:cs typeface="Verdana"/>
              </a:rPr>
              <a:t> </a:t>
            </a:r>
            <a:r>
              <a:rPr sz="1800" spc="-90" dirty="0">
                <a:latin typeface="Verdana"/>
                <a:cs typeface="Verdana"/>
              </a:rPr>
              <a:t>so</a:t>
            </a:r>
            <a:r>
              <a:rPr sz="1800" spc="-120" dirty="0">
                <a:latin typeface="Verdana"/>
                <a:cs typeface="Verdana"/>
              </a:rPr>
              <a:t> </a:t>
            </a:r>
            <a:r>
              <a:rPr sz="1800" spc="50" dirty="0">
                <a:latin typeface="Verdana"/>
                <a:cs typeface="Verdana"/>
              </a:rPr>
              <a:t>we</a:t>
            </a:r>
            <a:r>
              <a:rPr sz="1800" spc="-114" dirty="0">
                <a:latin typeface="Verdana"/>
                <a:cs typeface="Verdana"/>
              </a:rPr>
              <a:t> </a:t>
            </a:r>
            <a:r>
              <a:rPr sz="1800" spc="105" dirty="0">
                <a:latin typeface="Verdana"/>
                <a:cs typeface="Verdana"/>
              </a:rPr>
              <a:t>can</a:t>
            </a:r>
            <a:r>
              <a:rPr sz="1800" spc="-120" dirty="0">
                <a:latin typeface="Verdana"/>
                <a:cs typeface="Verdana"/>
              </a:rPr>
              <a:t> </a:t>
            </a:r>
            <a:r>
              <a:rPr sz="1800" spc="-75" dirty="0">
                <a:latin typeface="Verdana"/>
                <a:cs typeface="Verdana"/>
              </a:rPr>
              <a:t>write</a:t>
            </a:r>
            <a:r>
              <a:rPr sz="1800" spc="-110" dirty="0">
                <a:latin typeface="Verdana"/>
                <a:cs typeface="Verdana"/>
              </a:rPr>
              <a:t> </a:t>
            </a:r>
            <a:r>
              <a:rPr sz="1800" spc="-35" dirty="0">
                <a:latin typeface="Verdana"/>
                <a:cs typeface="Verdana"/>
              </a:rPr>
              <a:t>them</a:t>
            </a:r>
            <a:r>
              <a:rPr sz="1800" spc="-120" dirty="0">
                <a:latin typeface="Verdana"/>
                <a:cs typeface="Verdana"/>
              </a:rPr>
              <a:t> </a:t>
            </a:r>
            <a:r>
              <a:rPr sz="1800" spc="-60" dirty="0">
                <a:latin typeface="Verdana"/>
                <a:cs typeface="Verdana"/>
              </a:rPr>
              <a:t>additively:</a:t>
            </a:r>
            <a:r>
              <a:rPr sz="1800" spc="-90" dirty="0">
                <a:latin typeface="Verdana"/>
                <a:cs typeface="Verdana"/>
              </a:rPr>
              <a:t> </a:t>
            </a:r>
            <a:r>
              <a:rPr sz="1800" dirty="0">
                <a:latin typeface="Cambria Math"/>
                <a:cs typeface="Cambria Math"/>
              </a:rPr>
              <a:t>𝑓</a:t>
            </a:r>
            <a:r>
              <a:rPr sz="1800" spc="425" dirty="0">
                <a:latin typeface="Cambria Math"/>
                <a:cs typeface="Cambria Math"/>
              </a:rPr>
              <a:t> </a:t>
            </a:r>
            <a:r>
              <a:rPr sz="1800" spc="-25" dirty="0">
                <a:latin typeface="Cambria Math"/>
                <a:cs typeface="Cambria Math"/>
              </a:rPr>
              <a:t>𝑦</a:t>
            </a:r>
            <a:r>
              <a:rPr sz="1950" spc="-37" baseline="-14957" dirty="0">
                <a:latin typeface="Cambria Math"/>
                <a:cs typeface="Cambria Math"/>
              </a:rPr>
              <a:t>𝑡</a:t>
            </a:r>
            <a:r>
              <a:rPr sz="1950" baseline="-14957" dirty="0">
                <a:latin typeface="Cambria Math"/>
                <a:cs typeface="Cambria Math"/>
              </a:rPr>
              <a:t>	</a:t>
            </a:r>
            <a:r>
              <a:rPr sz="1800" dirty="0">
                <a:latin typeface="Cambria Math"/>
                <a:cs typeface="Cambria Math"/>
              </a:rPr>
              <a:t>=</a:t>
            </a:r>
            <a:r>
              <a:rPr sz="1800" spc="55" dirty="0">
                <a:latin typeface="Cambria Math"/>
                <a:cs typeface="Cambria Math"/>
              </a:rPr>
              <a:t> </a:t>
            </a:r>
            <a:r>
              <a:rPr sz="1800" dirty="0">
                <a:latin typeface="Cambria Math"/>
                <a:cs typeface="Cambria Math"/>
              </a:rPr>
              <a:t>𝑇</a:t>
            </a:r>
            <a:r>
              <a:rPr sz="1950" baseline="-14957" dirty="0">
                <a:latin typeface="Cambria Math"/>
                <a:cs typeface="Cambria Math"/>
              </a:rPr>
              <a:t>𝑡</a:t>
            </a:r>
            <a:r>
              <a:rPr sz="1950" spc="262" baseline="-14957" dirty="0">
                <a:latin typeface="Cambria Math"/>
                <a:cs typeface="Cambria Math"/>
              </a:rPr>
              <a:t> </a:t>
            </a:r>
            <a:r>
              <a:rPr sz="1800" dirty="0">
                <a:latin typeface="Cambria Math"/>
                <a:cs typeface="Cambria Math"/>
              </a:rPr>
              <a:t>+</a:t>
            </a:r>
            <a:r>
              <a:rPr sz="1800" spc="-30" dirty="0">
                <a:latin typeface="Cambria Math"/>
                <a:cs typeface="Cambria Math"/>
              </a:rPr>
              <a:t> </a:t>
            </a:r>
            <a:r>
              <a:rPr sz="1800" dirty="0">
                <a:latin typeface="Cambria Math"/>
                <a:cs typeface="Cambria Math"/>
              </a:rPr>
              <a:t>𝑆</a:t>
            </a:r>
            <a:r>
              <a:rPr sz="1950" baseline="-14957" dirty="0">
                <a:latin typeface="Cambria Math"/>
                <a:cs typeface="Cambria Math"/>
              </a:rPr>
              <a:t>𝑡</a:t>
            </a:r>
            <a:r>
              <a:rPr sz="1950" spc="254" baseline="-14957" dirty="0">
                <a:latin typeface="Cambria Math"/>
                <a:cs typeface="Cambria Math"/>
              </a:rPr>
              <a:t> </a:t>
            </a:r>
            <a:r>
              <a:rPr sz="1800" dirty="0">
                <a:latin typeface="Cambria Math"/>
                <a:cs typeface="Cambria Math"/>
              </a:rPr>
              <a:t>+</a:t>
            </a:r>
            <a:r>
              <a:rPr sz="1800" spc="-30" dirty="0">
                <a:latin typeface="Cambria Math"/>
                <a:cs typeface="Cambria Math"/>
              </a:rPr>
              <a:t> </a:t>
            </a:r>
            <a:r>
              <a:rPr sz="1800" spc="-25" dirty="0">
                <a:latin typeface="Cambria Math"/>
                <a:cs typeface="Cambria Math"/>
              </a:rPr>
              <a:t>𝑅</a:t>
            </a:r>
            <a:r>
              <a:rPr sz="1950" spc="-37" baseline="-14957" dirty="0">
                <a:latin typeface="Cambria Math"/>
                <a:cs typeface="Cambria Math"/>
              </a:rPr>
              <a:t>𝑡</a:t>
            </a:r>
            <a:endParaRPr sz="1950" baseline="-14957">
              <a:latin typeface="Cambria Math"/>
              <a:cs typeface="Cambria Math"/>
            </a:endParaRPr>
          </a:p>
        </p:txBody>
      </p:sp>
      <p:sp>
        <p:nvSpPr>
          <p:cNvPr id="5" name="object 5"/>
          <p:cNvSpPr txBox="1"/>
          <p:nvPr/>
        </p:nvSpPr>
        <p:spPr>
          <a:xfrm>
            <a:off x="662938" y="3590035"/>
            <a:ext cx="4682490" cy="299720"/>
          </a:xfrm>
          <a:prstGeom prst="rect">
            <a:avLst/>
          </a:prstGeom>
        </p:spPr>
        <p:txBody>
          <a:bodyPr vert="horz" wrap="square" lIns="0" tIns="12700" rIns="0" bIns="0" rtlCol="0">
            <a:spAutoFit/>
          </a:bodyPr>
          <a:lstStyle/>
          <a:p>
            <a:pPr marL="380365" indent="-342265">
              <a:lnSpc>
                <a:spcPct val="100000"/>
              </a:lnSpc>
              <a:spcBef>
                <a:spcPts val="100"/>
              </a:spcBef>
              <a:buFont typeface="Arial MT"/>
              <a:buChar char="•"/>
              <a:tabLst>
                <a:tab pos="380365" algn="l"/>
              </a:tabLst>
            </a:pPr>
            <a:r>
              <a:rPr sz="1800" spc="-204" dirty="0">
                <a:latin typeface="Verdana"/>
                <a:cs typeface="Verdana"/>
              </a:rPr>
              <a:t>In</a:t>
            </a:r>
            <a:r>
              <a:rPr sz="1800" spc="-125" dirty="0">
                <a:latin typeface="Verdana"/>
                <a:cs typeface="Verdana"/>
              </a:rPr>
              <a:t> </a:t>
            </a:r>
            <a:r>
              <a:rPr sz="1800" spc="-60" dirty="0">
                <a:latin typeface="Verdana"/>
                <a:cs typeface="Verdana"/>
              </a:rPr>
              <a:t>our</a:t>
            </a:r>
            <a:r>
              <a:rPr sz="1800" spc="-135" dirty="0">
                <a:latin typeface="Verdana"/>
                <a:cs typeface="Verdana"/>
              </a:rPr>
              <a:t> </a:t>
            </a:r>
            <a:r>
              <a:rPr sz="1800" spc="-45" dirty="0">
                <a:latin typeface="Verdana"/>
                <a:cs typeface="Verdana"/>
              </a:rPr>
              <a:t>toy</a:t>
            </a:r>
            <a:r>
              <a:rPr sz="1800" spc="-135" dirty="0">
                <a:latin typeface="Verdana"/>
                <a:cs typeface="Verdana"/>
              </a:rPr>
              <a:t> </a:t>
            </a:r>
            <a:r>
              <a:rPr sz="1800" spc="-60" dirty="0">
                <a:latin typeface="Verdana"/>
                <a:cs typeface="Verdana"/>
              </a:rPr>
              <a:t>time</a:t>
            </a:r>
            <a:r>
              <a:rPr sz="1800" spc="-125" dirty="0">
                <a:latin typeface="Verdana"/>
                <a:cs typeface="Verdana"/>
              </a:rPr>
              <a:t> </a:t>
            </a:r>
            <a:r>
              <a:rPr sz="1800" spc="-114" dirty="0">
                <a:latin typeface="Verdana"/>
                <a:cs typeface="Verdana"/>
              </a:rPr>
              <a:t>series</a:t>
            </a:r>
            <a:r>
              <a:rPr sz="1800" spc="-130" dirty="0">
                <a:latin typeface="Verdana"/>
                <a:cs typeface="Verdana"/>
              </a:rPr>
              <a:t> </a:t>
            </a:r>
            <a:r>
              <a:rPr sz="1800" spc="50" dirty="0">
                <a:latin typeface="Verdana"/>
                <a:cs typeface="Verdana"/>
              </a:rPr>
              <a:t>we</a:t>
            </a:r>
            <a:r>
              <a:rPr sz="1800" spc="-125" dirty="0">
                <a:latin typeface="Verdana"/>
                <a:cs typeface="Verdana"/>
              </a:rPr>
              <a:t> </a:t>
            </a:r>
            <a:r>
              <a:rPr sz="1800" spc="-35" dirty="0">
                <a:latin typeface="Verdana"/>
                <a:cs typeface="Verdana"/>
              </a:rPr>
              <a:t>had:</a:t>
            </a:r>
            <a:r>
              <a:rPr sz="1800" spc="-135" dirty="0">
                <a:latin typeface="Verdana"/>
                <a:cs typeface="Verdana"/>
              </a:rPr>
              <a:t> </a:t>
            </a:r>
            <a:r>
              <a:rPr sz="1800" dirty="0">
                <a:latin typeface="Cambria Math"/>
                <a:cs typeface="Cambria Math"/>
              </a:rPr>
              <a:t>𝑦</a:t>
            </a:r>
            <a:r>
              <a:rPr sz="1950" baseline="-14957" dirty="0">
                <a:latin typeface="Cambria Math"/>
                <a:cs typeface="Cambria Math"/>
              </a:rPr>
              <a:t>𝑡</a:t>
            </a:r>
            <a:r>
              <a:rPr sz="1950" spc="487" baseline="-14957" dirty="0">
                <a:latin typeface="Cambria Math"/>
                <a:cs typeface="Cambria Math"/>
              </a:rPr>
              <a:t> </a:t>
            </a:r>
            <a:r>
              <a:rPr sz="1800" dirty="0">
                <a:latin typeface="Cambria Math"/>
                <a:cs typeface="Cambria Math"/>
              </a:rPr>
              <a:t>=</a:t>
            </a:r>
            <a:r>
              <a:rPr sz="1800" spc="110" dirty="0">
                <a:latin typeface="Cambria Math"/>
                <a:cs typeface="Cambria Math"/>
              </a:rPr>
              <a:t> </a:t>
            </a:r>
            <a:r>
              <a:rPr sz="1800" spc="-10" dirty="0">
                <a:latin typeface="Cambria Math"/>
                <a:cs typeface="Cambria Math"/>
              </a:rPr>
              <a:t>(sin</a:t>
            </a:r>
            <a:r>
              <a:rPr sz="1950" spc="-15" baseline="27777" dirty="0">
                <a:latin typeface="Cambria Math"/>
                <a:cs typeface="Cambria Math"/>
              </a:rPr>
              <a:t>2</a:t>
            </a:r>
            <a:endParaRPr sz="1950" baseline="27777">
              <a:latin typeface="Cambria Math"/>
              <a:cs typeface="Cambria Math"/>
            </a:endParaRPr>
          </a:p>
        </p:txBody>
      </p:sp>
      <p:sp>
        <p:nvSpPr>
          <p:cNvPr id="6" name="object 6"/>
          <p:cNvSpPr/>
          <p:nvPr/>
        </p:nvSpPr>
        <p:spPr>
          <a:xfrm>
            <a:off x="5375795" y="3576510"/>
            <a:ext cx="469265" cy="377190"/>
          </a:xfrm>
          <a:custGeom>
            <a:avLst/>
            <a:gdLst/>
            <a:ahLst/>
            <a:cxnLst/>
            <a:rect l="l" t="t" r="r" b="b"/>
            <a:pathLst>
              <a:path w="469264" h="377189">
                <a:moveTo>
                  <a:pt x="85064" y="8928"/>
                </a:moveTo>
                <a:lnTo>
                  <a:pt x="47904" y="26911"/>
                </a:lnTo>
                <a:lnTo>
                  <a:pt x="22047" y="69659"/>
                </a:lnTo>
                <a:lnTo>
                  <a:pt x="5511" y="124688"/>
                </a:lnTo>
                <a:lnTo>
                  <a:pt x="0" y="188417"/>
                </a:lnTo>
                <a:lnTo>
                  <a:pt x="1384" y="221208"/>
                </a:lnTo>
                <a:lnTo>
                  <a:pt x="12407" y="280593"/>
                </a:lnTo>
                <a:lnTo>
                  <a:pt x="34023" y="330720"/>
                </a:lnTo>
                <a:lnTo>
                  <a:pt x="63690" y="365658"/>
                </a:lnTo>
                <a:lnTo>
                  <a:pt x="81381" y="377063"/>
                </a:lnTo>
                <a:lnTo>
                  <a:pt x="85064" y="368134"/>
                </a:lnTo>
                <a:lnTo>
                  <a:pt x="70866" y="356679"/>
                </a:lnTo>
                <a:lnTo>
                  <a:pt x="58331" y="341731"/>
                </a:lnTo>
                <a:lnTo>
                  <a:pt x="38176" y="301383"/>
                </a:lnTo>
                <a:lnTo>
                  <a:pt x="25539" y="249529"/>
                </a:lnTo>
                <a:lnTo>
                  <a:pt x="21323" y="188645"/>
                </a:lnTo>
                <a:lnTo>
                  <a:pt x="22390" y="156565"/>
                </a:lnTo>
                <a:lnTo>
                  <a:pt x="30899" y="99834"/>
                </a:lnTo>
                <a:lnTo>
                  <a:pt x="47650" y="53479"/>
                </a:lnTo>
                <a:lnTo>
                  <a:pt x="71005" y="20358"/>
                </a:lnTo>
                <a:lnTo>
                  <a:pt x="85064" y="8928"/>
                </a:lnTo>
                <a:close/>
              </a:path>
              <a:path w="469264" h="377189">
                <a:moveTo>
                  <a:pt x="367131" y="177609"/>
                </a:moveTo>
                <a:lnTo>
                  <a:pt x="87731" y="177609"/>
                </a:lnTo>
                <a:lnTo>
                  <a:pt x="87731" y="190309"/>
                </a:lnTo>
                <a:lnTo>
                  <a:pt x="367131" y="190309"/>
                </a:lnTo>
                <a:lnTo>
                  <a:pt x="367131" y="177609"/>
                </a:lnTo>
                <a:close/>
              </a:path>
              <a:path w="469264" h="377189">
                <a:moveTo>
                  <a:pt x="468706" y="188417"/>
                </a:moveTo>
                <a:lnTo>
                  <a:pt x="463194" y="124688"/>
                </a:lnTo>
                <a:lnTo>
                  <a:pt x="446659" y="69659"/>
                </a:lnTo>
                <a:lnTo>
                  <a:pt x="420776" y="26911"/>
                </a:lnTo>
                <a:lnTo>
                  <a:pt x="387223" y="0"/>
                </a:lnTo>
                <a:lnTo>
                  <a:pt x="383654" y="8928"/>
                </a:lnTo>
                <a:lnTo>
                  <a:pt x="397700" y="20358"/>
                </a:lnTo>
                <a:lnTo>
                  <a:pt x="410171" y="35204"/>
                </a:lnTo>
                <a:lnTo>
                  <a:pt x="430364" y="75184"/>
                </a:lnTo>
                <a:lnTo>
                  <a:pt x="443128" y="126961"/>
                </a:lnTo>
                <a:lnTo>
                  <a:pt x="447382" y="188645"/>
                </a:lnTo>
                <a:lnTo>
                  <a:pt x="446328" y="220218"/>
                </a:lnTo>
                <a:lnTo>
                  <a:pt x="437870" y="276593"/>
                </a:lnTo>
                <a:lnTo>
                  <a:pt x="421208" y="323303"/>
                </a:lnTo>
                <a:lnTo>
                  <a:pt x="397789" y="356679"/>
                </a:lnTo>
                <a:lnTo>
                  <a:pt x="383654" y="368134"/>
                </a:lnTo>
                <a:lnTo>
                  <a:pt x="387223" y="377063"/>
                </a:lnTo>
                <a:lnTo>
                  <a:pt x="420776" y="350215"/>
                </a:lnTo>
                <a:lnTo>
                  <a:pt x="446659" y="307187"/>
                </a:lnTo>
                <a:lnTo>
                  <a:pt x="463194" y="251929"/>
                </a:lnTo>
                <a:lnTo>
                  <a:pt x="467321" y="221208"/>
                </a:lnTo>
                <a:lnTo>
                  <a:pt x="468706" y="188417"/>
                </a:lnTo>
                <a:close/>
              </a:path>
            </a:pathLst>
          </a:custGeom>
          <a:solidFill>
            <a:srgbClr val="000000"/>
          </a:solidFill>
        </p:spPr>
        <p:txBody>
          <a:bodyPr wrap="square" lIns="0" tIns="0" rIns="0" bIns="0" rtlCol="0"/>
          <a:lstStyle/>
          <a:p>
            <a:endParaRPr/>
          </a:p>
        </p:txBody>
      </p:sp>
      <p:sp>
        <p:nvSpPr>
          <p:cNvPr id="7" name="object 7"/>
          <p:cNvSpPr txBox="1"/>
          <p:nvPr/>
        </p:nvSpPr>
        <p:spPr>
          <a:xfrm>
            <a:off x="5455537" y="3519423"/>
            <a:ext cx="304800" cy="223520"/>
          </a:xfrm>
          <a:prstGeom prst="rect">
            <a:avLst/>
          </a:prstGeom>
        </p:spPr>
        <p:txBody>
          <a:bodyPr vert="horz" wrap="square" lIns="0" tIns="12700" rIns="0" bIns="0" rtlCol="0">
            <a:spAutoFit/>
          </a:bodyPr>
          <a:lstStyle/>
          <a:p>
            <a:pPr marL="12700">
              <a:lnSpc>
                <a:spcPct val="100000"/>
              </a:lnSpc>
              <a:spcBef>
                <a:spcPts val="100"/>
              </a:spcBef>
            </a:pPr>
            <a:r>
              <a:rPr sz="1300" spc="30" dirty="0">
                <a:latin typeface="Cambria Math"/>
                <a:cs typeface="Cambria Math"/>
              </a:rPr>
              <a:t>2𝜋𝑡</a:t>
            </a:r>
            <a:endParaRPr sz="1300">
              <a:latin typeface="Cambria Math"/>
              <a:cs typeface="Cambria Math"/>
            </a:endParaRPr>
          </a:p>
        </p:txBody>
      </p:sp>
      <p:sp>
        <p:nvSpPr>
          <p:cNvPr id="8" name="object 8"/>
          <p:cNvSpPr txBox="1"/>
          <p:nvPr/>
        </p:nvSpPr>
        <p:spPr>
          <a:xfrm>
            <a:off x="5500622" y="3766311"/>
            <a:ext cx="219075" cy="223520"/>
          </a:xfrm>
          <a:prstGeom prst="rect">
            <a:avLst/>
          </a:prstGeom>
        </p:spPr>
        <p:txBody>
          <a:bodyPr vert="horz" wrap="square" lIns="0" tIns="12700" rIns="0" bIns="0" rtlCol="0">
            <a:spAutoFit/>
          </a:bodyPr>
          <a:lstStyle/>
          <a:p>
            <a:pPr marL="12700">
              <a:lnSpc>
                <a:spcPct val="100000"/>
              </a:lnSpc>
              <a:spcBef>
                <a:spcPts val="100"/>
              </a:spcBef>
            </a:pPr>
            <a:r>
              <a:rPr sz="1300" spc="-25" dirty="0">
                <a:latin typeface="Cambria Math"/>
                <a:cs typeface="Cambria Math"/>
              </a:rPr>
              <a:t>10</a:t>
            </a:r>
            <a:endParaRPr sz="1300">
              <a:latin typeface="Cambria Math"/>
              <a:cs typeface="Cambria Math"/>
            </a:endParaRPr>
          </a:p>
        </p:txBody>
      </p:sp>
      <p:sp>
        <p:nvSpPr>
          <p:cNvPr id="9" name="object 9"/>
          <p:cNvSpPr txBox="1"/>
          <p:nvPr/>
        </p:nvSpPr>
        <p:spPr>
          <a:xfrm>
            <a:off x="5864160" y="3590035"/>
            <a:ext cx="534670" cy="299720"/>
          </a:xfrm>
          <a:prstGeom prst="rect">
            <a:avLst/>
          </a:prstGeom>
        </p:spPr>
        <p:txBody>
          <a:bodyPr vert="horz" wrap="square" lIns="0" tIns="12700" rIns="0" bIns="0" rtlCol="0">
            <a:spAutoFit/>
          </a:bodyPr>
          <a:lstStyle/>
          <a:p>
            <a:pPr marL="38100">
              <a:lnSpc>
                <a:spcPct val="100000"/>
              </a:lnSpc>
              <a:spcBef>
                <a:spcPts val="100"/>
              </a:spcBef>
            </a:pPr>
            <a:r>
              <a:rPr sz="1800" spc="-20" dirty="0">
                <a:latin typeface="Cambria Math"/>
                <a:cs typeface="Cambria Math"/>
              </a:rPr>
              <a:t>+𝑡)</a:t>
            </a:r>
            <a:r>
              <a:rPr sz="1950" spc="-30" baseline="27777" dirty="0">
                <a:latin typeface="Cambria Math"/>
                <a:cs typeface="Cambria Math"/>
              </a:rPr>
              <a:t>2</a:t>
            </a:r>
            <a:endParaRPr sz="1950" baseline="27777">
              <a:latin typeface="Cambria Math"/>
              <a:cs typeface="Cambria Math"/>
            </a:endParaRPr>
          </a:p>
        </p:txBody>
      </p:sp>
      <p:sp>
        <p:nvSpPr>
          <p:cNvPr id="10" name="object 10"/>
          <p:cNvSpPr/>
          <p:nvPr/>
        </p:nvSpPr>
        <p:spPr>
          <a:xfrm>
            <a:off x="4161877" y="4383084"/>
            <a:ext cx="819150" cy="212090"/>
          </a:xfrm>
          <a:custGeom>
            <a:avLst/>
            <a:gdLst/>
            <a:ahLst/>
            <a:cxnLst/>
            <a:rect l="l" t="t" r="r" b="b"/>
            <a:pathLst>
              <a:path w="819150" h="212089">
                <a:moveTo>
                  <a:pt x="751513" y="0"/>
                </a:moveTo>
                <a:lnTo>
                  <a:pt x="748499" y="8595"/>
                </a:lnTo>
                <a:lnTo>
                  <a:pt x="760756" y="13914"/>
                </a:lnTo>
                <a:lnTo>
                  <a:pt x="771297" y="21277"/>
                </a:lnTo>
                <a:lnTo>
                  <a:pt x="792701" y="55409"/>
                </a:lnTo>
                <a:lnTo>
                  <a:pt x="799732" y="104811"/>
                </a:lnTo>
                <a:lnTo>
                  <a:pt x="798948" y="123487"/>
                </a:lnTo>
                <a:lnTo>
                  <a:pt x="787176" y="169217"/>
                </a:lnTo>
                <a:lnTo>
                  <a:pt x="760899" y="197806"/>
                </a:lnTo>
                <a:lnTo>
                  <a:pt x="748833" y="203150"/>
                </a:lnTo>
                <a:lnTo>
                  <a:pt x="751513" y="211744"/>
                </a:lnTo>
                <a:lnTo>
                  <a:pt x="791969" y="187708"/>
                </a:lnTo>
                <a:lnTo>
                  <a:pt x="814691" y="143335"/>
                </a:lnTo>
                <a:lnTo>
                  <a:pt x="819044" y="105928"/>
                </a:lnTo>
                <a:lnTo>
                  <a:pt x="817952" y="86516"/>
                </a:lnTo>
                <a:lnTo>
                  <a:pt x="801575" y="37114"/>
                </a:lnTo>
                <a:lnTo>
                  <a:pt x="766864" y="5542"/>
                </a:lnTo>
                <a:lnTo>
                  <a:pt x="751513" y="0"/>
                </a:lnTo>
                <a:close/>
              </a:path>
              <a:path w="819150" h="212089">
                <a:moveTo>
                  <a:pt x="67530" y="0"/>
                </a:moveTo>
                <a:lnTo>
                  <a:pt x="27148" y="24099"/>
                </a:lnTo>
                <a:lnTo>
                  <a:pt x="4367" y="68577"/>
                </a:lnTo>
                <a:lnTo>
                  <a:pt x="0" y="105928"/>
                </a:lnTo>
                <a:lnTo>
                  <a:pt x="1088" y="125381"/>
                </a:lnTo>
                <a:lnTo>
                  <a:pt x="17412" y="174743"/>
                </a:lnTo>
                <a:lnTo>
                  <a:pt x="52134" y="206209"/>
                </a:lnTo>
                <a:lnTo>
                  <a:pt x="67530" y="211744"/>
                </a:lnTo>
                <a:lnTo>
                  <a:pt x="70209" y="203150"/>
                </a:lnTo>
                <a:lnTo>
                  <a:pt x="58144" y="197806"/>
                </a:lnTo>
                <a:lnTo>
                  <a:pt x="47732" y="190369"/>
                </a:lnTo>
                <a:lnTo>
                  <a:pt x="26374" y="155690"/>
                </a:lnTo>
                <a:lnTo>
                  <a:pt x="19310" y="104811"/>
                </a:lnTo>
                <a:lnTo>
                  <a:pt x="20095" y="86747"/>
                </a:lnTo>
                <a:lnTo>
                  <a:pt x="31868" y="42137"/>
                </a:lnTo>
                <a:lnTo>
                  <a:pt x="58332" y="13914"/>
                </a:lnTo>
                <a:lnTo>
                  <a:pt x="70544" y="8595"/>
                </a:lnTo>
                <a:lnTo>
                  <a:pt x="67530" y="0"/>
                </a:lnTo>
                <a:close/>
              </a:path>
            </a:pathLst>
          </a:custGeom>
          <a:solidFill>
            <a:srgbClr val="000000"/>
          </a:solidFill>
        </p:spPr>
        <p:txBody>
          <a:bodyPr wrap="square" lIns="0" tIns="0" rIns="0" bIns="0" rtlCol="0"/>
          <a:lstStyle/>
          <a:p>
            <a:endParaRPr/>
          </a:p>
        </p:txBody>
      </p:sp>
      <p:sp>
        <p:nvSpPr>
          <p:cNvPr id="11" name="object 11"/>
          <p:cNvSpPr txBox="1"/>
          <p:nvPr/>
        </p:nvSpPr>
        <p:spPr>
          <a:xfrm>
            <a:off x="3082860" y="5634735"/>
            <a:ext cx="98425" cy="223520"/>
          </a:xfrm>
          <a:prstGeom prst="rect">
            <a:avLst/>
          </a:prstGeom>
        </p:spPr>
        <p:txBody>
          <a:bodyPr vert="horz" wrap="square" lIns="0" tIns="12700" rIns="0" bIns="0" rtlCol="0">
            <a:spAutoFit/>
          </a:bodyPr>
          <a:lstStyle/>
          <a:p>
            <a:pPr marL="12700">
              <a:lnSpc>
                <a:spcPct val="100000"/>
              </a:lnSpc>
              <a:spcBef>
                <a:spcPts val="100"/>
              </a:spcBef>
            </a:pPr>
            <a:r>
              <a:rPr sz="1300" spc="5" dirty="0">
                <a:latin typeface="Cambria Math"/>
                <a:cs typeface="Cambria Math"/>
              </a:rPr>
              <a:t>𝑡</a:t>
            </a:r>
            <a:endParaRPr sz="1300">
              <a:latin typeface="Cambria Math"/>
              <a:cs typeface="Cambria Math"/>
            </a:endParaRPr>
          </a:p>
        </p:txBody>
      </p:sp>
      <p:sp>
        <p:nvSpPr>
          <p:cNvPr id="12" name="object 12"/>
          <p:cNvSpPr/>
          <p:nvPr/>
        </p:nvSpPr>
        <p:spPr>
          <a:xfrm>
            <a:off x="3126738" y="5519420"/>
            <a:ext cx="76200" cy="12700"/>
          </a:xfrm>
          <a:custGeom>
            <a:avLst/>
            <a:gdLst/>
            <a:ahLst/>
            <a:cxnLst/>
            <a:rect l="l" t="t" r="r" b="b"/>
            <a:pathLst>
              <a:path w="76200" h="12700">
                <a:moveTo>
                  <a:pt x="76200" y="0"/>
                </a:moveTo>
                <a:lnTo>
                  <a:pt x="0" y="0"/>
                </a:lnTo>
                <a:lnTo>
                  <a:pt x="0" y="12699"/>
                </a:lnTo>
                <a:lnTo>
                  <a:pt x="76200" y="12699"/>
                </a:lnTo>
                <a:lnTo>
                  <a:pt x="76200" y="0"/>
                </a:lnTo>
                <a:close/>
              </a:path>
            </a:pathLst>
          </a:custGeom>
          <a:solidFill>
            <a:srgbClr val="000000"/>
          </a:solidFill>
        </p:spPr>
        <p:txBody>
          <a:bodyPr wrap="square" lIns="0" tIns="0" rIns="0" bIns="0" rtlCol="0"/>
          <a:lstStyle/>
          <a:p>
            <a:endParaRPr/>
          </a:p>
        </p:txBody>
      </p:sp>
      <p:sp>
        <p:nvSpPr>
          <p:cNvPr id="13" name="object 13"/>
          <p:cNvSpPr txBox="1"/>
          <p:nvPr/>
        </p:nvSpPr>
        <p:spPr>
          <a:xfrm>
            <a:off x="637538" y="4312411"/>
            <a:ext cx="6024880" cy="1196340"/>
          </a:xfrm>
          <a:prstGeom prst="rect">
            <a:avLst/>
          </a:prstGeom>
        </p:spPr>
        <p:txBody>
          <a:bodyPr vert="horz" wrap="square" lIns="0" tIns="12700" rIns="0" bIns="0" rtlCol="0">
            <a:spAutoFit/>
          </a:bodyPr>
          <a:lstStyle/>
          <a:p>
            <a:pPr marL="405765" indent="-342265">
              <a:lnSpc>
                <a:spcPct val="100000"/>
              </a:lnSpc>
              <a:spcBef>
                <a:spcPts val="100"/>
              </a:spcBef>
              <a:buFont typeface="Arial MT"/>
              <a:buChar char="•"/>
              <a:tabLst>
                <a:tab pos="405765" algn="l"/>
                <a:tab pos="3598545" algn="l"/>
              </a:tabLst>
            </a:pPr>
            <a:r>
              <a:rPr sz="1800" dirty="0">
                <a:latin typeface="Verdana"/>
                <a:cs typeface="Verdana"/>
              </a:rPr>
              <a:t>We</a:t>
            </a:r>
            <a:r>
              <a:rPr sz="1800" spc="-125" dirty="0">
                <a:latin typeface="Verdana"/>
                <a:cs typeface="Verdana"/>
              </a:rPr>
              <a:t> </a:t>
            </a:r>
            <a:r>
              <a:rPr sz="1800" spc="105" dirty="0">
                <a:latin typeface="Verdana"/>
                <a:cs typeface="Verdana"/>
              </a:rPr>
              <a:t>can</a:t>
            </a:r>
            <a:r>
              <a:rPr sz="1800" spc="-125" dirty="0">
                <a:latin typeface="Verdana"/>
                <a:cs typeface="Verdana"/>
              </a:rPr>
              <a:t> </a:t>
            </a:r>
            <a:r>
              <a:rPr sz="1800" spc="-100" dirty="0">
                <a:latin typeface="Verdana"/>
                <a:cs typeface="Verdana"/>
              </a:rPr>
              <a:t>think</a:t>
            </a:r>
            <a:r>
              <a:rPr sz="1800" spc="-130" dirty="0">
                <a:latin typeface="Verdana"/>
                <a:cs typeface="Verdana"/>
              </a:rPr>
              <a:t> </a:t>
            </a:r>
            <a:r>
              <a:rPr sz="1800" dirty="0">
                <a:latin typeface="Verdana"/>
                <a:cs typeface="Verdana"/>
              </a:rPr>
              <a:t>of</a:t>
            </a:r>
            <a:r>
              <a:rPr sz="1800" spc="-130" dirty="0">
                <a:latin typeface="Verdana"/>
                <a:cs typeface="Verdana"/>
              </a:rPr>
              <a:t> </a:t>
            </a:r>
            <a:r>
              <a:rPr sz="1800" spc="-135" dirty="0">
                <a:latin typeface="Verdana"/>
                <a:cs typeface="Verdana"/>
              </a:rPr>
              <a:t>this</a:t>
            </a:r>
            <a:r>
              <a:rPr sz="1800" spc="-125" dirty="0">
                <a:latin typeface="Verdana"/>
                <a:cs typeface="Verdana"/>
              </a:rPr>
              <a:t> </a:t>
            </a:r>
            <a:r>
              <a:rPr sz="1800" spc="-140" dirty="0">
                <a:latin typeface="Verdana"/>
                <a:cs typeface="Verdana"/>
              </a:rPr>
              <a:t>as:</a:t>
            </a:r>
            <a:r>
              <a:rPr sz="1800" spc="-135" dirty="0">
                <a:latin typeface="Verdana"/>
                <a:cs typeface="Verdana"/>
              </a:rPr>
              <a:t> </a:t>
            </a:r>
            <a:r>
              <a:rPr sz="1800" dirty="0">
                <a:latin typeface="Cambria Math"/>
                <a:cs typeface="Cambria Math"/>
              </a:rPr>
              <a:t>𝑦</a:t>
            </a:r>
            <a:r>
              <a:rPr sz="1950" baseline="-14957" dirty="0">
                <a:latin typeface="Cambria Math"/>
                <a:cs typeface="Cambria Math"/>
              </a:rPr>
              <a:t>𝑡</a:t>
            </a:r>
            <a:r>
              <a:rPr sz="1950" spc="494" baseline="-14957" dirty="0">
                <a:latin typeface="Cambria Math"/>
                <a:cs typeface="Cambria Math"/>
              </a:rPr>
              <a:t> </a:t>
            </a:r>
            <a:r>
              <a:rPr sz="1800" spc="-50" dirty="0">
                <a:latin typeface="Cambria Math"/>
                <a:cs typeface="Cambria Math"/>
              </a:rPr>
              <a:t>=</a:t>
            </a:r>
            <a:r>
              <a:rPr sz="1800" dirty="0">
                <a:latin typeface="Cambria Math"/>
                <a:cs typeface="Cambria Math"/>
              </a:rPr>
              <a:t>	𝑆</a:t>
            </a:r>
            <a:r>
              <a:rPr sz="1950" baseline="-14957" dirty="0">
                <a:latin typeface="Cambria Math"/>
                <a:cs typeface="Cambria Math"/>
              </a:rPr>
              <a:t>𝑡</a:t>
            </a:r>
            <a:r>
              <a:rPr sz="1950" spc="247" baseline="-14957" dirty="0">
                <a:latin typeface="Cambria Math"/>
                <a:cs typeface="Cambria Math"/>
              </a:rPr>
              <a:t> </a:t>
            </a:r>
            <a:r>
              <a:rPr sz="1800" dirty="0">
                <a:latin typeface="Cambria Math"/>
                <a:cs typeface="Cambria Math"/>
              </a:rPr>
              <a:t>+</a:t>
            </a:r>
            <a:r>
              <a:rPr sz="1800" spc="-40" dirty="0">
                <a:latin typeface="Cambria Math"/>
                <a:cs typeface="Cambria Math"/>
              </a:rPr>
              <a:t> </a:t>
            </a:r>
            <a:r>
              <a:rPr sz="1800" dirty="0">
                <a:latin typeface="Cambria Math"/>
                <a:cs typeface="Cambria Math"/>
              </a:rPr>
              <a:t>𝑇</a:t>
            </a:r>
            <a:r>
              <a:rPr sz="1950" baseline="-14957" dirty="0">
                <a:latin typeface="Cambria Math"/>
                <a:cs typeface="Cambria Math"/>
              </a:rPr>
              <a:t>𝑡</a:t>
            </a:r>
            <a:r>
              <a:rPr sz="1950" spc="727" baseline="-14957" dirty="0">
                <a:latin typeface="Cambria Math"/>
                <a:cs typeface="Cambria Math"/>
              </a:rPr>
              <a:t> </a:t>
            </a:r>
            <a:r>
              <a:rPr sz="1950" spc="-75" baseline="27777" dirty="0">
                <a:latin typeface="Cambria Math"/>
                <a:cs typeface="Cambria Math"/>
              </a:rPr>
              <a:t>2</a:t>
            </a:r>
            <a:endParaRPr sz="1950" baseline="27777">
              <a:latin typeface="Cambria Math"/>
              <a:cs typeface="Cambria Math"/>
            </a:endParaRPr>
          </a:p>
          <a:p>
            <a:pPr>
              <a:lnSpc>
                <a:spcPct val="100000"/>
              </a:lnSpc>
              <a:spcBef>
                <a:spcPts val="935"/>
              </a:spcBef>
              <a:buFont typeface="Arial MT"/>
              <a:buChar char="•"/>
            </a:pPr>
            <a:endParaRPr sz="1800">
              <a:latin typeface="Cambria Math"/>
              <a:cs typeface="Cambria Math"/>
            </a:endParaRPr>
          </a:p>
          <a:p>
            <a:pPr marL="405765" indent="-342265">
              <a:lnSpc>
                <a:spcPct val="100000"/>
              </a:lnSpc>
              <a:buFont typeface="Arial MT"/>
              <a:buChar char="•"/>
              <a:tabLst>
                <a:tab pos="405765" algn="l"/>
              </a:tabLst>
            </a:pPr>
            <a:r>
              <a:rPr sz="1800" spc="95" dirty="0">
                <a:latin typeface="Verdana"/>
                <a:cs typeface="Verdana"/>
              </a:rPr>
              <a:t>A</a:t>
            </a:r>
            <a:r>
              <a:rPr sz="1800" spc="-120" dirty="0">
                <a:latin typeface="Verdana"/>
                <a:cs typeface="Verdana"/>
              </a:rPr>
              <a:t> </a:t>
            </a:r>
            <a:r>
              <a:rPr sz="1800" spc="-30" dirty="0">
                <a:latin typeface="Verdana"/>
                <a:cs typeface="Verdana"/>
              </a:rPr>
              <a:t>better</a:t>
            </a:r>
            <a:r>
              <a:rPr sz="1800" spc="-125" dirty="0">
                <a:latin typeface="Verdana"/>
                <a:cs typeface="Verdana"/>
              </a:rPr>
              <a:t> </a:t>
            </a:r>
            <a:r>
              <a:rPr sz="1800" spc="-90" dirty="0">
                <a:latin typeface="Verdana"/>
                <a:cs typeface="Verdana"/>
              </a:rPr>
              <a:t>transform</a:t>
            </a:r>
            <a:r>
              <a:rPr sz="1800" spc="-125" dirty="0">
                <a:latin typeface="Verdana"/>
                <a:cs typeface="Verdana"/>
              </a:rPr>
              <a:t> </a:t>
            </a:r>
            <a:r>
              <a:rPr sz="1800" dirty="0">
                <a:latin typeface="Verdana"/>
                <a:cs typeface="Verdana"/>
              </a:rPr>
              <a:t>would</a:t>
            </a:r>
            <a:r>
              <a:rPr sz="1800" spc="-114" dirty="0">
                <a:latin typeface="Verdana"/>
                <a:cs typeface="Verdana"/>
              </a:rPr>
              <a:t> </a:t>
            </a:r>
            <a:r>
              <a:rPr sz="1800" spc="90" dirty="0">
                <a:latin typeface="Verdana"/>
                <a:cs typeface="Verdana"/>
              </a:rPr>
              <a:t>be</a:t>
            </a:r>
            <a:r>
              <a:rPr sz="1800" spc="-114" dirty="0">
                <a:latin typeface="Verdana"/>
                <a:cs typeface="Verdana"/>
              </a:rPr>
              <a:t> </a:t>
            </a:r>
            <a:r>
              <a:rPr sz="1800" spc="-80" dirty="0">
                <a:latin typeface="Verdana"/>
                <a:cs typeface="Verdana"/>
              </a:rPr>
              <a:t>using</a:t>
            </a:r>
            <a:r>
              <a:rPr sz="1800" spc="-125" dirty="0">
                <a:latin typeface="Verdana"/>
                <a:cs typeface="Verdana"/>
              </a:rPr>
              <a:t> </a:t>
            </a:r>
            <a:r>
              <a:rPr sz="1800" spc="-20" dirty="0">
                <a:latin typeface="Verdana"/>
                <a:cs typeface="Verdana"/>
              </a:rPr>
              <a:t>the</a:t>
            </a:r>
            <a:r>
              <a:rPr sz="1800" spc="-114" dirty="0">
                <a:latin typeface="Verdana"/>
                <a:cs typeface="Verdana"/>
              </a:rPr>
              <a:t> </a:t>
            </a:r>
            <a:r>
              <a:rPr sz="1800" spc="-35" dirty="0">
                <a:latin typeface="Verdana"/>
                <a:cs typeface="Verdana"/>
              </a:rPr>
              <a:t>square</a:t>
            </a:r>
            <a:r>
              <a:rPr sz="1800" spc="-114" dirty="0">
                <a:latin typeface="Verdana"/>
                <a:cs typeface="Verdana"/>
              </a:rPr>
              <a:t> </a:t>
            </a:r>
            <a:r>
              <a:rPr sz="1800" spc="-10" dirty="0">
                <a:latin typeface="Verdana"/>
                <a:cs typeface="Verdana"/>
              </a:rPr>
              <a:t>root!</a:t>
            </a:r>
            <a:endParaRPr sz="1800">
              <a:latin typeface="Verdana"/>
              <a:cs typeface="Verdana"/>
            </a:endParaRPr>
          </a:p>
          <a:p>
            <a:pPr marR="955040" algn="ctr">
              <a:lnSpc>
                <a:spcPct val="100000"/>
              </a:lnSpc>
              <a:spcBef>
                <a:spcPts val="535"/>
              </a:spcBef>
            </a:pPr>
            <a:r>
              <a:rPr sz="1100" spc="-50" dirty="0">
                <a:latin typeface="Cambria Math"/>
                <a:cs typeface="Cambria Math"/>
              </a:rPr>
              <a:t>1</a:t>
            </a:r>
            <a:endParaRPr sz="1100">
              <a:latin typeface="Cambria Math"/>
              <a:cs typeface="Cambria Math"/>
            </a:endParaRPr>
          </a:p>
        </p:txBody>
      </p:sp>
      <p:sp>
        <p:nvSpPr>
          <p:cNvPr id="14" name="object 14"/>
          <p:cNvSpPr txBox="1"/>
          <p:nvPr/>
        </p:nvSpPr>
        <p:spPr>
          <a:xfrm>
            <a:off x="2948938" y="5495035"/>
            <a:ext cx="1260475" cy="299720"/>
          </a:xfrm>
          <a:prstGeom prst="rect">
            <a:avLst/>
          </a:prstGeom>
        </p:spPr>
        <p:txBody>
          <a:bodyPr vert="horz" wrap="square" lIns="0" tIns="12700" rIns="0" bIns="0" rtlCol="0">
            <a:spAutoFit/>
          </a:bodyPr>
          <a:lstStyle/>
          <a:p>
            <a:pPr marL="38100">
              <a:lnSpc>
                <a:spcPct val="100000"/>
              </a:lnSpc>
              <a:spcBef>
                <a:spcPts val="100"/>
              </a:spcBef>
            </a:pPr>
            <a:r>
              <a:rPr sz="1800" spc="55" dirty="0">
                <a:latin typeface="Cambria Math"/>
                <a:cs typeface="Cambria Math"/>
              </a:rPr>
              <a:t>𝑦</a:t>
            </a:r>
            <a:r>
              <a:rPr sz="1650" spc="82" baseline="32828" dirty="0">
                <a:latin typeface="Cambria Math"/>
                <a:cs typeface="Cambria Math"/>
              </a:rPr>
              <a:t>2</a:t>
            </a:r>
            <a:r>
              <a:rPr sz="1650" spc="434" baseline="32828" dirty="0">
                <a:latin typeface="Cambria Math"/>
                <a:cs typeface="Cambria Math"/>
              </a:rPr>
              <a:t> </a:t>
            </a:r>
            <a:r>
              <a:rPr sz="1800" dirty="0">
                <a:latin typeface="Cambria Math"/>
                <a:cs typeface="Cambria Math"/>
              </a:rPr>
              <a:t>=</a:t>
            </a:r>
            <a:r>
              <a:rPr sz="1800" spc="90" dirty="0">
                <a:latin typeface="Cambria Math"/>
                <a:cs typeface="Cambria Math"/>
              </a:rPr>
              <a:t> </a:t>
            </a:r>
            <a:r>
              <a:rPr sz="1800" dirty="0">
                <a:latin typeface="Cambria Math"/>
                <a:cs typeface="Cambria Math"/>
              </a:rPr>
              <a:t>𝑆</a:t>
            </a:r>
            <a:r>
              <a:rPr sz="1950" baseline="-14957" dirty="0">
                <a:latin typeface="Cambria Math"/>
                <a:cs typeface="Cambria Math"/>
              </a:rPr>
              <a:t>𝑡</a:t>
            </a:r>
            <a:r>
              <a:rPr sz="1950" spc="315" baseline="-14957" dirty="0">
                <a:latin typeface="Cambria Math"/>
                <a:cs typeface="Cambria Math"/>
              </a:rPr>
              <a:t> </a:t>
            </a:r>
            <a:r>
              <a:rPr sz="1800" dirty="0">
                <a:latin typeface="Cambria Math"/>
                <a:cs typeface="Cambria Math"/>
              </a:rPr>
              <a:t>+</a:t>
            </a:r>
            <a:r>
              <a:rPr sz="1800" spc="-5" dirty="0">
                <a:latin typeface="Cambria Math"/>
                <a:cs typeface="Cambria Math"/>
              </a:rPr>
              <a:t> </a:t>
            </a:r>
            <a:r>
              <a:rPr sz="1800" spc="-25" dirty="0">
                <a:latin typeface="Cambria Math"/>
                <a:cs typeface="Cambria Math"/>
              </a:rPr>
              <a:t>𝑇</a:t>
            </a:r>
            <a:r>
              <a:rPr sz="1950" spc="-37" baseline="-14957" dirty="0">
                <a:latin typeface="Cambria Math"/>
                <a:cs typeface="Cambria Math"/>
              </a:rPr>
              <a:t>𝑡</a:t>
            </a:r>
            <a:endParaRPr sz="1950" baseline="-14957">
              <a:latin typeface="Cambria Math"/>
              <a:cs typeface="Cambria Math"/>
            </a:endParaRPr>
          </a:p>
        </p:txBody>
      </p:sp>
      <p:sp>
        <p:nvSpPr>
          <p:cNvPr id="15" name="object 15"/>
          <p:cNvSpPr txBox="1"/>
          <p:nvPr/>
        </p:nvSpPr>
        <p:spPr>
          <a:xfrm>
            <a:off x="688338" y="6193028"/>
            <a:ext cx="6015355" cy="29972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1800" dirty="0">
                <a:latin typeface="Verdana"/>
                <a:cs typeface="Verdana"/>
              </a:rPr>
              <a:t>Now</a:t>
            </a:r>
            <a:r>
              <a:rPr sz="1800" spc="-105" dirty="0">
                <a:latin typeface="Verdana"/>
                <a:cs typeface="Verdana"/>
              </a:rPr>
              <a:t> </a:t>
            </a:r>
            <a:r>
              <a:rPr sz="1800" spc="-20" dirty="0">
                <a:latin typeface="Verdana"/>
                <a:cs typeface="Verdana"/>
              </a:rPr>
              <a:t>the</a:t>
            </a:r>
            <a:r>
              <a:rPr sz="1800" spc="-105" dirty="0">
                <a:latin typeface="Verdana"/>
                <a:cs typeface="Verdana"/>
              </a:rPr>
              <a:t> </a:t>
            </a:r>
            <a:r>
              <a:rPr sz="1800" dirty="0">
                <a:latin typeface="Verdana"/>
                <a:cs typeface="Verdana"/>
              </a:rPr>
              <a:t>variance</a:t>
            </a:r>
            <a:r>
              <a:rPr sz="1800" spc="-100" dirty="0">
                <a:latin typeface="Verdana"/>
                <a:cs typeface="Verdana"/>
              </a:rPr>
              <a:t> </a:t>
            </a:r>
            <a:r>
              <a:rPr sz="1800" dirty="0">
                <a:latin typeface="Verdana"/>
                <a:cs typeface="Verdana"/>
              </a:rPr>
              <a:t>does</a:t>
            </a:r>
            <a:r>
              <a:rPr sz="1800" spc="-110" dirty="0">
                <a:latin typeface="Verdana"/>
                <a:cs typeface="Verdana"/>
              </a:rPr>
              <a:t> </a:t>
            </a:r>
            <a:r>
              <a:rPr sz="1800" spc="-30" dirty="0">
                <a:latin typeface="Verdana"/>
                <a:cs typeface="Verdana"/>
              </a:rPr>
              <a:t>not</a:t>
            </a:r>
            <a:r>
              <a:rPr sz="1800" spc="-105" dirty="0">
                <a:latin typeface="Verdana"/>
                <a:cs typeface="Verdana"/>
              </a:rPr>
              <a:t> </a:t>
            </a:r>
            <a:r>
              <a:rPr sz="1800" spc="70" dirty="0">
                <a:latin typeface="Verdana"/>
                <a:cs typeface="Verdana"/>
              </a:rPr>
              <a:t>change</a:t>
            </a:r>
            <a:r>
              <a:rPr sz="1800" spc="-100" dirty="0">
                <a:latin typeface="Verdana"/>
                <a:cs typeface="Verdana"/>
              </a:rPr>
              <a:t> </a:t>
            </a:r>
            <a:r>
              <a:rPr sz="1800" spc="-70" dirty="0">
                <a:latin typeface="Verdana"/>
                <a:cs typeface="Verdana"/>
              </a:rPr>
              <a:t>with</a:t>
            </a:r>
            <a:r>
              <a:rPr sz="1800" spc="-105" dirty="0">
                <a:latin typeface="Verdana"/>
                <a:cs typeface="Verdana"/>
              </a:rPr>
              <a:t> </a:t>
            </a:r>
            <a:r>
              <a:rPr sz="1800" spc="-20" dirty="0">
                <a:latin typeface="Verdana"/>
                <a:cs typeface="Verdana"/>
              </a:rPr>
              <a:t>the</a:t>
            </a:r>
            <a:r>
              <a:rPr sz="1800" spc="-100" dirty="0">
                <a:latin typeface="Verdana"/>
                <a:cs typeface="Verdana"/>
              </a:rPr>
              <a:t> </a:t>
            </a:r>
            <a:r>
              <a:rPr sz="1800" spc="-10" dirty="0">
                <a:latin typeface="Verdana"/>
                <a:cs typeface="Verdana"/>
              </a:rPr>
              <a:t>trend.</a:t>
            </a:r>
            <a:endParaRPr sz="1800">
              <a:latin typeface="Verdana"/>
              <a:cs typeface="Verdana"/>
            </a:endParaRPr>
          </a:p>
        </p:txBody>
      </p:sp>
      <p:pic>
        <p:nvPicPr>
          <p:cNvPr id="16" name="object 16"/>
          <p:cNvPicPr/>
          <p:nvPr/>
        </p:nvPicPr>
        <p:blipFill>
          <a:blip r:embed="rId2" cstate="print"/>
          <a:stretch>
            <a:fillRect/>
          </a:stretch>
        </p:blipFill>
        <p:spPr>
          <a:xfrm>
            <a:off x="6845300" y="3826669"/>
            <a:ext cx="4876800" cy="2438400"/>
          </a:xfrm>
          <a:prstGeom prst="rect">
            <a:avLst/>
          </a:prstGeom>
        </p:spPr>
      </p:pic>
      <p:sp>
        <p:nvSpPr>
          <p:cNvPr id="17" name="object 17"/>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5</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123950">
              <a:lnSpc>
                <a:spcPct val="100000"/>
              </a:lnSpc>
              <a:spcBef>
                <a:spcPts val="100"/>
              </a:spcBef>
            </a:pPr>
            <a:r>
              <a:rPr sz="4000" spc="-515" dirty="0"/>
              <a:t>What</a:t>
            </a:r>
            <a:r>
              <a:rPr sz="4000" spc="-235" dirty="0"/>
              <a:t> </a:t>
            </a:r>
            <a:r>
              <a:rPr sz="4000" spc="-355" dirty="0"/>
              <a:t>kind</a:t>
            </a:r>
            <a:r>
              <a:rPr sz="4000" spc="-229" dirty="0"/>
              <a:t> </a:t>
            </a:r>
            <a:r>
              <a:rPr sz="4000" spc="-385" dirty="0"/>
              <a:t>of</a:t>
            </a:r>
            <a:r>
              <a:rPr sz="4000" spc="-225" dirty="0"/>
              <a:t> </a:t>
            </a:r>
            <a:r>
              <a:rPr sz="4000" spc="-515" dirty="0"/>
              <a:t>transforms</a:t>
            </a:r>
            <a:r>
              <a:rPr sz="4000" spc="-225" dirty="0"/>
              <a:t> </a:t>
            </a:r>
            <a:r>
              <a:rPr sz="4000" spc="-300" dirty="0"/>
              <a:t>are</a:t>
            </a:r>
            <a:r>
              <a:rPr sz="4000" spc="-229" dirty="0"/>
              <a:t> </a:t>
            </a:r>
            <a:r>
              <a:rPr sz="4000" spc="-425" dirty="0"/>
              <a:t>useful?</a:t>
            </a:r>
            <a:endParaRPr sz="4000"/>
          </a:p>
        </p:txBody>
      </p:sp>
      <p:sp>
        <p:nvSpPr>
          <p:cNvPr id="3" name="object 3"/>
          <p:cNvSpPr/>
          <p:nvPr/>
        </p:nvSpPr>
        <p:spPr>
          <a:xfrm>
            <a:off x="1183638" y="1798320"/>
            <a:ext cx="76200" cy="12700"/>
          </a:xfrm>
          <a:custGeom>
            <a:avLst/>
            <a:gdLst/>
            <a:ahLst/>
            <a:cxnLst/>
            <a:rect l="l" t="t" r="r" b="b"/>
            <a:pathLst>
              <a:path w="76200" h="12700">
                <a:moveTo>
                  <a:pt x="76200" y="0"/>
                </a:moveTo>
                <a:lnTo>
                  <a:pt x="0" y="0"/>
                </a:lnTo>
                <a:lnTo>
                  <a:pt x="0" y="12700"/>
                </a:lnTo>
                <a:lnTo>
                  <a:pt x="76200" y="12700"/>
                </a:lnTo>
                <a:lnTo>
                  <a:pt x="76200" y="0"/>
                </a:lnTo>
                <a:close/>
              </a:path>
            </a:pathLst>
          </a:custGeom>
          <a:solidFill>
            <a:srgbClr val="000000"/>
          </a:solidFill>
        </p:spPr>
        <p:txBody>
          <a:bodyPr wrap="square" lIns="0" tIns="0" rIns="0" bIns="0" rtlCol="0"/>
          <a:lstStyle/>
          <a:p>
            <a:endParaRPr/>
          </a:p>
        </p:txBody>
      </p:sp>
      <p:sp>
        <p:nvSpPr>
          <p:cNvPr id="4" name="object 4"/>
          <p:cNvSpPr txBox="1"/>
          <p:nvPr/>
        </p:nvSpPr>
        <p:spPr>
          <a:xfrm>
            <a:off x="1171002" y="1603247"/>
            <a:ext cx="108585" cy="193040"/>
          </a:xfrm>
          <a:prstGeom prst="rect">
            <a:avLst/>
          </a:prstGeom>
        </p:spPr>
        <p:txBody>
          <a:bodyPr vert="horz" wrap="square" lIns="0" tIns="12700" rIns="0" bIns="0" rtlCol="0">
            <a:spAutoFit/>
          </a:bodyPr>
          <a:lstStyle/>
          <a:p>
            <a:pPr marL="12700">
              <a:lnSpc>
                <a:spcPct val="100000"/>
              </a:lnSpc>
              <a:spcBef>
                <a:spcPts val="100"/>
              </a:spcBef>
            </a:pPr>
            <a:r>
              <a:rPr sz="1100" spc="-50" dirty="0">
                <a:latin typeface="Cambria Math"/>
                <a:cs typeface="Cambria Math"/>
              </a:rPr>
              <a:t>1</a:t>
            </a:r>
            <a:endParaRPr sz="1100">
              <a:latin typeface="Cambria Math"/>
              <a:cs typeface="Cambria Math"/>
            </a:endParaRPr>
          </a:p>
        </p:txBody>
      </p:sp>
      <p:sp>
        <p:nvSpPr>
          <p:cNvPr id="5" name="object 5"/>
          <p:cNvSpPr txBox="1"/>
          <p:nvPr/>
        </p:nvSpPr>
        <p:spPr>
          <a:xfrm>
            <a:off x="624838" y="1721611"/>
            <a:ext cx="5370830" cy="3945254"/>
          </a:xfrm>
          <a:prstGeom prst="rect">
            <a:avLst/>
          </a:prstGeom>
        </p:spPr>
        <p:txBody>
          <a:bodyPr vert="horz" wrap="square" lIns="0" tIns="7620" rIns="0" bIns="0" rtlCol="0">
            <a:spAutoFit/>
          </a:bodyPr>
          <a:lstStyle/>
          <a:p>
            <a:pPr marL="419100" marR="130810" indent="-342900">
              <a:lnSpc>
                <a:spcPct val="101699"/>
              </a:lnSpc>
              <a:spcBef>
                <a:spcPts val="60"/>
              </a:spcBef>
              <a:buFont typeface="Arial MT"/>
              <a:buChar char="•"/>
              <a:tabLst>
                <a:tab pos="419100" algn="l"/>
              </a:tabLst>
            </a:pPr>
            <a:r>
              <a:rPr sz="1800" spc="55" dirty="0">
                <a:latin typeface="Cambria Math"/>
                <a:cs typeface="Cambria Math"/>
              </a:rPr>
              <a:t>𝑦</a:t>
            </a:r>
            <a:r>
              <a:rPr sz="1650" spc="82" baseline="10101" dirty="0">
                <a:latin typeface="Cambria Math"/>
                <a:cs typeface="Cambria Math"/>
              </a:rPr>
              <a:t>2</a:t>
            </a:r>
            <a:r>
              <a:rPr sz="1650" spc="509" baseline="10101" dirty="0">
                <a:latin typeface="Cambria Math"/>
                <a:cs typeface="Cambria Math"/>
              </a:rPr>
              <a:t> </a:t>
            </a:r>
            <a:r>
              <a:rPr sz="1800" spc="-200" dirty="0">
                <a:latin typeface="Verdana"/>
                <a:cs typeface="Verdana"/>
              </a:rPr>
              <a:t>is</a:t>
            </a:r>
            <a:r>
              <a:rPr sz="1800" spc="-95" dirty="0">
                <a:latin typeface="Verdana"/>
                <a:cs typeface="Verdana"/>
              </a:rPr>
              <a:t> </a:t>
            </a:r>
            <a:r>
              <a:rPr sz="1800" spc="50" dirty="0">
                <a:latin typeface="Verdana"/>
                <a:cs typeface="Verdana"/>
              </a:rPr>
              <a:t>an</a:t>
            </a:r>
            <a:r>
              <a:rPr sz="1800" spc="-100" dirty="0">
                <a:latin typeface="Verdana"/>
                <a:cs typeface="Verdana"/>
              </a:rPr>
              <a:t> </a:t>
            </a:r>
            <a:r>
              <a:rPr sz="1800" dirty="0">
                <a:latin typeface="Verdana"/>
                <a:cs typeface="Verdana"/>
              </a:rPr>
              <a:t>example</a:t>
            </a:r>
            <a:r>
              <a:rPr sz="1800" spc="-95" dirty="0">
                <a:latin typeface="Verdana"/>
                <a:cs typeface="Verdana"/>
              </a:rPr>
              <a:t> </a:t>
            </a:r>
            <a:r>
              <a:rPr sz="1800" dirty="0">
                <a:latin typeface="Verdana"/>
                <a:cs typeface="Verdana"/>
              </a:rPr>
              <a:t>of</a:t>
            </a:r>
            <a:r>
              <a:rPr sz="1800" spc="-105" dirty="0">
                <a:latin typeface="Verdana"/>
                <a:cs typeface="Verdana"/>
              </a:rPr>
              <a:t> </a:t>
            </a:r>
            <a:r>
              <a:rPr sz="1800" dirty="0">
                <a:latin typeface="Verdana"/>
                <a:cs typeface="Verdana"/>
              </a:rPr>
              <a:t>what</a:t>
            </a:r>
            <a:r>
              <a:rPr sz="1800" spc="-95" dirty="0">
                <a:latin typeface="Verdana"/>
                <a:cs typeface="Verdana"/>
              </a:rPr>
              <a:t> </a:t>
            </a:r>
            <a:r>
              <a:rPr sz="1800" spc="-200" dirty="0">
                <a:latin typeface="Verdana"/>
                <a:cs typeface="Verdana"/>
              </a:rPr>
              <a:t>is</a:t>
            </a:r>
            <a:r>
              <a:rPr sz="1800" spc="-100" dirty="0">
                <a:latin typeface="Verdana"/>
                <a:cs typeface="Verdana"/>
              </a:rPr>
              <a:t> </a:t>
            </a:r>
            <a:r>
              <a:rPr sz="1800" dirty="0">
                <a:latin typeface="Verdana"/>
                <a:cs typeface="Verdana"/>
              </a:rPr>
              <a:t>called</a:t>
            </a:r>
            <a:r>
              <a:rPr sz="1800" spc="-95" dirty="0">
                <a:latin typeface="Verdana"/>
                <a:cs typeface="Verdana"/>
              </a:rPr>
              <a:t> </a:t>
            </a:r>
            <a:r>
              <a:rPr sz="1800" spc="150" dirty="0">
                <a:latin typeface="Verdana"/>
                <a:cs typeface="Verdana"/>
              </a:rPr>
              <a:t>a</a:t>
            </a:r>
            <a:r>
              <a:rPr sz="1800" spc="-105" dirty="0">
                <a:latin typeface="Verdana"/>
                <a:cs typeface="Verdana"/>
              </a:rPr>
              <a:t> </a:t>
            </a:r>
            <a:r>
              <a:rPr sz="1800" spc="-10" dirty="0">
                <a:latin typeface="Verdana"/>
                <a:cs typeface="Verdana"/>
              </a:rPr>
              <a:t>power </a:t>
            </a:r>
            <a:r>
              <a:rPr sz="1800" spc="-95" dirty="0">
                <a:latin typeface="Verdana"/>
                <a:cs typeface="Verdana"/>
              </a:rPr>
              <a:t>transform.</a:t>
            </a:r>
            <a:r>
              <a:rPr sz="1800" spc="-110" dirty="0">
                <a:latin typeface="Verdana"/>
                <a:cs typeface="Verdana"/>
              </a:rPr>
              <a:t> </a:t>
            </a:r>
            <a:r>
              <a:rPr sz="1800" dirty="0">
                <a:latin typeface="Verdana"/>
                <a:cs typeface="Verdana"/>
              </a:rPr>
              <a:t>We</a:t>
            </a:r>
            <a:r>
              <a:rPr sz="1800" spc="-105" dirty="0">
                <a:latin typeface="Verdana"/>
                <a:cs typeface="Verdana"/>
              </a:rPr>
              <a:t> </a:t>
            </a:r>
            <a:r>
              <a:rPr sz="1800" spc="-50" dirty="0">
                <a:latin typeface="Verdana"/>
                <a:cs typeface="Verdana"/>
              </a:rPr>
              <a:t>raised</a:t>
            </a:r>
            <a:r>
              <a:rPr sz="1800" spc="-105" dirty="0">
                <a:latin typeface="Verdana"/>
                <a:cs typeface="Verdana"/>
              </a:rPr>
              <a:t> </a:t>
            </a:r>
            <a:r>
              <a:rPr sz="1800" spc="-20" dirty="0">
                <a:latin typeface="Verdana"/>
                <a:cs typeface="Verdana"/>
              </a:rPr>
              <a:t>the</a:t>
            </a:r>
            <a:r>
              <a:rPr sz="1800" spc="-100" dirty="0">
                <a:latin typeface="Verdana"/>
                <a:cs typeface="Verdana"/>
              </a:rPr>
              <a:t> </a:t>
            </a:r>
            <a:r>
              <a:rPr sz="1800" spc="-50" dirty="0">
                <a:latin typeface="Verdana"/>
                <a:cs typeface="Verdana"/>
              </a:rPr>
              <a:t>original</a:t>
            </a:r>
            <a:r>
              <a:rPr sz="1800" spc="-110" dirty="0">
                <a:latin typeface="Verdana"/>
                <a:cs typeface="Verdana"/>
              </a:rPr>
              <a:t> </a:t>
            </a:r>
            <a:r>
              <a:rPr sz="1800" spc="-20" dirty="0">
                <a:latin typeface="Verdana"/>
                <a:cs typeface="Verdana"/>
              </a:rPr>
              <a:t>variable</a:t>
            </a:r>
            <a:r>
              <a:rPr sz="1800" spc="-105" dirty="0">
                <a:latin typeface="Verdana"/>
                <a:cs typeface="Verdana"/>
              </a:rPr>
              <a:t> </a:t>
            </a:r>
            <a:r>
              <a:rPr sz="1800" spc="-25" dirty="0">
                <a:latin typeface="Verdana"/>
                <a:cs typeface="Verdana"/>
              </a:rPr>
              <a:t>to </a:t>
            </a:r>
            <a:r>
              <a:rPr sz="1800" spc="-40" dirty="0">
                <a:latin typeface="Verdana"/>
                <a:cs typeface="Verdana"/>
              </a:rPr>
              <a:t>some</a:t>
            </a:r>
            <a:r>
              <a:rPr sz="1800" spc="-130" dirty="0">
                <a:latin typeface="Verdana"/>
                <a:cs typeface="Verdana"/>
              </a:rPr>
              <a:t> </a:t>
            </a:r>
            <a:r>
              <a:rPr sz="1800" spc="-10" dirty="0">
                <a:latin typeface="Verdana"/>
                <a:cs typeface="Verdana"/>
              </a:rPr>
              <a:t>power.</a:t>
            </a:r>
            <a:endParaRPr sz="1800">
              <a:latin typeface="Verdana"/>
              <a:cs typeface="Verdana"/>
            </a:endParaRPr>
          </a:p>
          <a:p>
            <a:pPr>
              <a:lnSpc>
                <a:spcPct val="100000"/>
              </a:lnSpc>
              <a:spcBef>
                <a:spcPts val="815"/>
              </a:spcBef>
              <a:buFont typeface="Arial MT"/>
              <a:buChar char="•"/>
            </a:pPr>
            <a:endParaRPr sz="1800">
              <a:latin typeface="Verdana"/>
              <a:cs typeface="Verdana"/>
            </a:endParaRPr>
          </a:p>
          <a:p>
            <a:pPr marL="419100" marR="824230" indent="-342900">
              <a:lnSpc>
                <a:spcPct val="102200"/>
              </a:lnSpc>
              <a:buFont typeface="Arial MT"/>
              <a:buChar char="•"/>
              <a:tabLst>
                <a:tab pos="419100" algn="l"/>
              </a:tabLst>
            </a:pPr>
            <a:r>
              <a:rPr sz="1800" spc="95" dirty="0">
                <a:latin typeface="Verdana"/>
                <a:cs typeface="Verdana"/>
              </a:rPr>
              <a:t>A</a:t>
            </a:r>
            <a:r>
              <a:rPr sz="1800" spc="-114" dirty="0">
                <a:latin typeface="Verdana"/>
                <a:cs typeface="Verdana"/>
              </a:rPr>
              <a:t> </a:t>
            </a:r>
            <a:r>
              <a:rPr sz="1800" spc="-35" dirty="0">
                <a:latin typeface="Verdana"/>
                <a:cs typeface="Verdana"/>
              </a:rPr>
              <a:t>more</a:t>
            </a:r>
            <a:r>
              <a:rPr sz="1800" spc="-114" dirty="0">
                <a:latin typeface="Verdana"/>
                <a:cs typeface="Verdana"/>
              </a:rPr>
              <a:t> </a:t>
            </a:r>
            <a:r>
              <a:rPr sz="1800" dirty="0">
                <a:latin typeface="Verdana"/>
                <a:cs typeface="Verdana"/>
              </a:rPr>
              <a:t>general</a:t>
            </a:r>
            <a:r>
              <a:rPr sz="1800" spc="-120" dirty="0">
                <a:latin typeface="Verdana"/>
                <a:cs typeface="Verdana"/>
              </a:rPr>
              <a:t> </a:t>
            </a:r>
            <a:r>
              <a:rPr sz="1800" dirty="0">
                <a:latin typeface="Verdana"/>
                <a:cs typeface="Verdana"/>
              </a:rPr>
              <a:t>way</a:t>
            </a:r>
            <a:r>
              <a:rPr sz="1800" spc="-120" dirty="0">
                <a:latin typeface="Verdana"/>
                <a:cs typeface="Verdana"/>
              </a:rPr>
              <a:t> </a:t>
            </a:r>
            <a:r>
              <a:rPr sz="1800" dirty="0">
                <a:latin typeface="Verdana"/>
                <a:cs typeface="Verdana"/>
              </a:rPr>
              <a:t>of</a:t>
            </a:r>
            <a:r>
              <a:rPr sz="1800" spc="-125" dirty="0">
                <a:latin typeface="Verdana"/>
                <a:cs typeface="Verdana"/>
              </a:rPr>
              <a:t> </a:t>
            </a:r>
            <a:r>
              <a:rPr sz="1800" spc="-85" dirty="0">
                <a:latin typeface="Verdana"/>
                <a:cs typeface="Verdana"/>
              </a:rPr>
              <a:t>writing</a:t>
            </a:r>
            <a:r>
              <a:rPr sz="1800" spc="-120" dirty="0">
                <a:latin typeface="Verdana"/>
                <a:cs typeface="Verdana"/>
              </a:rPr>
              <a:t> </a:t>
            </a:r>
            <a:r>
              <a:rPr sz="1800" spc="-10" dirty="0">
                <a:latin typeface="Verdana"/>
                <a:cs typeface="Verdana"/>
              </a:rPr>
              <a:t>power </a:t>
            </a:r>
            <a:r>
              <a:rPr sz="1800" spc="-105" dirty="0">
                <a:latin typeface="Verdana"/>
                <a:cs typeface="Verdana"/>
              </a:rPr>
              <a:t>transforms</a:t>
            </a:r>
            <a:r>
              <a:rPr sz="1800" spc="-110" dirty="0">
                <a:latin typeface="Verdana"/>
                <a:cs typeface="Verdana"/>
              </a:rPr>
              <a:t> </a:t>
            </a:r>
            <a:r>
              <a:rPr sz="1800" spc="-80" dirty="0">
                <a:latin typeface="Verdana"/>
                <a:cs typeface="Verdana"/>
              </a:rPr>
              <a:t>are:</a:t>
            </a:r>
            <a:r>
              <a:rPr sz="1800" spc="-105" dirty="0">
                <a:latin typeface="Verdana"/>
                <a:cs typeface="Verdana"/>
              </a:rPr>
              <a:t> </a:t>
            </a:r>
            <a:r>
              <a:rPr sz="1800" spc="75" dirty="0">
                <a:latin typeface="Cambria Math"/>
                <a:cs typeface="Cambria Math"/>
              </a:rPr>
              <a:t>𝑦</a:t>
            </a:r>
            <a:r>
              <a:rPr sz="1950" spc="112" baseline="27777" dirty="0">
                <a:latin typeface="Cambria Math"/>
                <a:cs typeface="Cambria Math"/>
              </a:rPr>
              <a:t>𝜆</a:t>
            </a:r>
            <a:endParaRPr sz="1950" baseline="27777">
              <a:latin typeface="Cambria Math"/>
              <a:cs typeface="Cambria Math"/>
            </a:endParaRPr>
          </a:p>
          <a:p>
            <a:pPr>
              <a:lnSpc>
                <a:spcPct val="100000"/>
              </a:lnSpc>
              <a:spcBef>
                <a:spcPts val="910"/>
              </a:spcBef>
              <a:buFont typeface="Arial MT"/>
              <a:buChar char="•"/>
            </a:pPr>
            <a:endParaRPr sz="1800">
              <a:latin typeface="Cambria Math"/>
              <a:cs typeface="Cambria Math"/>
            </a:endParaRPr>
          </a:p>
          <a:p>
            <a:pPr marL="419100" marR="30480" indent="-342900">
              <a:lnSpc>
                <a:spcPct val="100000"/>
              </a:lnSpc>
              <a:spcBef>
                <a:spcPts val="5"/>
              </a:spcBef>
              <a:buFont typeface="Arial MT"/>
              <a:buChar char="•"/>
              <a:tabLst>
                <a:tab pos="419100" algn="l"/>
              </a:tabLst>
            </a:pPr>
            <a:r>
              <a:rPr sz="1800" spc="-85" dirty="0">
                <a:latin typeface="Verdana"/>
                <a:cs typeface="Verdana"/>
              </a:rPr>
              <a:t>Sometimes</a:t>
            </a:r>
            <a:r>
              <a:rPr sz="1800" spc="-110" dirty="0">
                <a:latin typeface="Verdana"/>
                <a:cs typeface="Verdana"/>
              </a:rPr>
              <a:t> </a:t>
            </a:r>
            <a:r>
              <a:rPr sz="1800" spc="150" dirty="0">
                <a:latin typeface="Verdana"/>
                <a:cs typeface="Verdana"/>
              </a:rPr>
              <a:t>a</a:t>
            </a:r>
            <a:r>
              <a:rPr sz="1800" spc="-114" dirty="0">
                <a:latin typeface="Verdana"/>
                <a:cs typeface="Verdana"/>
              </a:rPr>
              <a:t> </a:t>
            </a:r>
            <a:r>
              <a:rPr sz="1800" dirty="0">
                <a:latin typeface="Verdana"/>
                <a:cs typeface="Verdana"/>
              </a:rPr>
              <a:t>power</a:t>
            </a:r>
            <a:r>
              <a:rPr sz="1800" spc="-114" dirty="0">
                <a:latin typeface="Verdana"/>
                <a:cs typeface="Verdana"/>
              </a:rPr>
              <a:t> </a:t>
            </a:r>
            <a:r>
              <a:rPr sz="1800" spc="-90" dirty="0">
                <a:latin typeface="Verdana"/>
                <a:cs typeface="Verdana"/>
              </a:rPr>
              <a:t>transform</a:t>
            </a:r>
            <a:r>
              <a:rPr sz="1800" spc="-110" dirty="0">
                <a:latin typeface="Verdana"/>
                <a:cs typeface="Verdana"/>
              </a:rPr>
              <a:t> </a:t>
            </a:r>
            <a:r>
              <a:rPr sz="1800" spc="105" dirty="0">
                <a:latin typeface="Verdana"/>
                <a:cs typeface="Verdana"/>
              </a:rPr>
              <a:t>can</a:t>
            </a:r>
            <a:r>
              <a:rPr sz="1800" spc="-105" dirty="0">
                <a:latin typeface="Verdana"/>
                <a:cs typeface="Verdana"/>
              </a:rPr>
              <a:t> </a:t>
            </a:r>
            <a:r>
              <a:rPr sz="1800" spc="90" dirty="0">
                <a:latin typeface="Verdana"/>
                <a:cs typeface="Verdana"/>
              </a:rPr>
              <a:t>be</a:t>
            </a:r>
            <a:r>
              <a:rPr sz="1800" spc="-105" dirty="0">
                <a:latin typeface="Verdana"/>
                <a:cs typeface="Verdana"/>
              </a:rPr>
              <a:t> </a:t>
            </a:r>
            <a:r>
              <a:rPr sz="1800" spc="-10" dirty="0">
                <a:latin typeface="Verdana"/>
                <a:cs typeface="Verdana"/>
              </a:rPr>
              <a:t>better </a:t>
            </a:r>
            <a:r>
              <a:rPr sz="1800" dirty="0">
                <a:latin typeface="Verdana"/>
                <a:cs typeface="Verdana"/>
              </a:rPr>
              <a:t>at</a:t>
            </a:r>
            <a:r>
              <a:rPr sz="1800" spc="-105" dirty="0">
                <a:latin typeface="Verdana"/>
                <a:cs typeface="Verdana"/>
              </a:rPr>
              <a:t> </a:t>
            </a:r>
            <a:r>
              <a:rPr sz="1800" spc="-80" dirty="0">
                <a:latin typeface="Verdana"/>
                <a:cs typeface="Verdana"/>
              </a:rPr>
              <a:t>stabilizing</a:t>
            </a:r>
            <a:r>
              <a:rPr sz="1800" spc="-105" dirty="0">
                <a:latin typeface="Verdana"/>
                <a:cs typeface="Verdana"/>
              </a:rPr>
              <a:t> </a:t>
            </a:r>
            <a:r>
              <a:rPr sz="1800" spc="-20" dirty="0">
                <a:latin typeface="Verdana"/>
                <a:cs typeface="Verdana"/>
              </a:rPr>
              <a:t>the</a:t>
            </a:r>
            <a:r>
              <a:rPr sz="1800" spc="-100" dirty="0">
                <a:latin typeface="Verdana"/>
                <a:cs typeface="Verdana"/>
              </a:rPr>
              <a:t> </a:t>
            </a:r>
            <a:r>
              <a:rPr sz="1800" dirty="0">
                <a:latin typeface="Verdana"/>
                <a:cs typeface="Verdana"/>
              </a:rPr>
              <a:t>variance</a:t>
            </a:r>
            <a:r>
              <a:rPr sz="1800" spc="-100" dirty="0">
                <a:latin typeface="Verdana"/>
                <a:cs typeface="Verdana"/>
              </a:rPr>
              <a:t> </a:t>
            </a:r>
            <a:r>
              <a:rPr sz="1800" spc="-10" dirty="0">
                <a:latin typeface="Verdana"/>
                <a:cs typeface="Verdana"/>
              </a:rPr>
              <a:t>than</a:t>
            </a:r>
            <a:r>
              <a:rPr sz="1800" spc="-100" dirty="0">
                <a:latin typeface="Verdana"/>
                <a:cs typeface="Verdana"/>
              </a:rPr>
              <a:t> </a:t>
            </a:r>
            <a:r>
              <a:rPr sz="1800" spc="150" dirty="0">
                <a:latin typeface="Verdana"/>
                <a:cs typeface="Verdana"/>
              </a:rPr>
              <a:t>a</a:t>
            </a:r>
            <a:r>
              <a:rPr sz="1800" spc="-114" dirty="0">
                <a:latin typeface="Verdana"/>
                <a:cs typeface="Verdana"/>
              </a:rPr>
              <a:t> </a:t>
            </a:r>
            <a:r>
              <a:rPr sz="1800" spc="-25" dirty="0">
                <a:latin typeface="Verdana"/>
                <a:cs typeface="Verdana"/>
              </a:rPr>
              <a:t>log </a:t>
            </a:r>
            <a:r>
              <a:rPr sz="1800" spc="-95" dirty="0">
                <a:latin typeface="Verdana"/>
                <a:cs typeface="Verdana"/>
              </a:rPr>
              <a:t>transform.</a:t>
            </a:r>
            <a:r>
              <a:rPr sz="1800" spc="-85" dirty="0">
                <a:latin typeface="Verdana"/>
                <a:cs typeface="Verdana"/>
              </a:rPr>
              <a:t> </a:t>
            </a:r>
            <a:r>
              <a:rPr sz="1800" spc="-240" dirty="0">
                <a:latin typeface="Verdana"/>
                <a:cs typeface="Verdana"/>
              </a:rPr>
              <a:t>It</a:t>
            </a:r>
            <a:r>
              <a:rPr sz="1800" spc="-80" dirty="0">
                <a:latin typeface="Verdana"/>
                <a:cs typeface="Verdana"/>
              </a:rPr>
              <a:t> </a:t>
            </a:r>
            <a:r>
              <a:rPr sz="1800" dirty="0">
                <a:latin typeface="Verdana"/>
                <a:cs typeface="Verdana"/>
              </a:rPr>
              <a:t>depends</a:t>
            </a:r>
            <a:r>
              <a:rPr sz="1800" spc="-85" dirty="0">
                <a:latin typeface="Verdana"/>
                <a:cs typeface="Verdana"/>
              </a:rPr>
              <a:t> </a:t>
            </a:r>
            <a:r>
              <a:rPr sz="1800" dirty="0">
                <a:latin typeface="Verdana"/>
                <a:cs typeface="Verdana"/>
              </a:rPr>
              <a:t>on</a:t>
            </a:r>
            <a:r>
              <a:rPr sz="1800" spc="-80" dirty="0">
                <a:latin typeface="Verdana"/>
                <a:cs typeface="Verdana"/>
              </a:rPr>
              <a:t> </a:t>
            </a:r>
            <a:r>
              <a:rPr sz="1800" spc="-20" dirty="0">
                <a:latin typeface="Verdana"/>
                <a:cs typeface="Verdana"/>
              </a:rPr>
              <a:t>the</a:t>
            </a:r>
            <a:r>
              <a:rPr sz="1800" spc="-75" dirty="0">
                <a:latin typeface="Verdana"/>
                <a:cs typeface="Verdana"/>
              </a:rPr>
              <a:t> </a:t>
            </a:r>
            <a:r>
              <a:rPr sz="1800" spc="-70" dirty="0">
                <a:latin typeface="Verdana"/>
                <a:cs typeface="Verdana"/>
              </a:rPr>
              <a:t>time</a:t>
            </a:r>
            <a:r>
              <a:rPr sz="1800" spc="-80" dirty="0">
                <a:latin typeface="Verdana"/>
                <a:cs typeface="Verdana"/>
              </a:rPr>
              <a:t> </a:t>
            </a:r>
            <a:r>
              <a:rPr sz="1800" spc="-10" dirty="0">
                <a:latin typeface="Verdana"/>
                <a:cs typeface="Verdana"/>
              </a:rPr>
              <a:t>series.</a:t>
            </a:r>
            <a:endParaRPr sz="1800">
              <a:latin typeface="Verdana"/>
              <a:cs typeface="Verdana"/>
            </a:endParaRPr>
          </a:p>
          <a:p>
            <a:pPr>
              <a:lnSpc>
                <a:spcPct val="100000"/>
              </a:lnSpc>
              <a:spcBef>
                <a:spcPts val="785"/>
              </a:spcBef>
              <a:buFont typeface="Arial MT"/>
              <a:buChar char="•"/>
            </a:pPr>
            <a:endParaRPr sz="1800">
              <a:latin typeface="Verdana"/>
              <a:cs typeface="Verdana"/>
            </a:endParaRPr>
          </a:p>
          <a:p>
            <a:pPr marL="419100" marR="127635" indent="-342900">
              <a:lnSpc>
                <a:spcPct val="102200"/>
              </a:lnSpc>
              <a:buFont typeface="Arial MT"/>
              <a:buChar char="•"/>
              <a:tabLst>
                <a:tab pos="419100" algn="l"/>
              </a:tabLst>
            </a:pPr>
            <a:r>
              <a:rPr sz="1800" spc="-114" dirty="0">
                <a:latin typeface="Verdana"/>
                <a:cs typeface="Verdana"/>
              </a:rPr>
              <a:t>The</a:t>
            </a:r>
            <a:r>
              <a:rPr sz="1800" spc="-110" dirty="0">
                <a:latin typeface="Verdana"/>
                <a:cs typeface="Verdana"/>
              </a:rPr>
              <a:t> </a:t>
            </a:r>
            <a:r>
              <a:rPr sz="1800" spc="-114" dirty="0">
                <a:latin typeface="Verdana"/>
                <a:cs typeface="Verdana"/>
              </a:rPr>
              <a:t>Box</a:t>
            </a:r>
            <a:r>
              <a:rPr sz="1800" spc="-110" dirty="0">
                <a:latin typeface="Verdana"/>
                <a:cs typeface="Verdana"/>
              </a:rPr>
              <a:t> </a:t>
            </a:r>
            <a:r>
              <a:rPr sz="1800" dirty="0">
                <a:latin typeface="Verdana"/>
                <a:cs typeface="Verdana"/>
              </a:rPr>
              <a:t>Cox</a:t>
            </a:r>
            <a:r>
              <a:rPr sz="1800" spc="-114" dirty="0">
                <a:latin typeface="Verdana"/>
                <a:cs typeface="Verdana"/>
              </a:rPr>
              <a:t> </a:t>
            </a:r>
            <a:r>
              <a:rPr sz="1800" spc="-90" dirty="0">
                <a:latin typeface="Verdana"/>
                <a:cs typeface="Verdana"/>
              </a:rPr>
              <a:t>transform</a:t>
            </a:r>
            <a:r>
              <a:rPr sz="1800" spc="-110" dirty="0">
                <a:latin typeface="Verdana"/>
                <a:cs typeface="Verdana"/>
              </a:rPr>
              <a:t> </a:t>
            </a:r>
            <a:r>
              <a:rPr sz="1800" dirty="0">
                <a:latin typeface="Verdana"/>
                <a:cs typeface="Verdana"/>
              </a:rPr>
              <a:t>combines</a:t>
            </a:r>
            <a:r>
              <a:rPr sz="1800" spc="-114" dirty="0">
                <a:latin typeface="Verdana"/>
                <a:cs typeface="Verdana"/>
              </a:rPr>
              <a:t> </a:t>
            </a:r>
            <a:r>
              <a:rPr sz="1800" dirty="0">
                <a:latin typeface="Verdana"/>
                <a:cs typeface="Verdana"/>
              </a:rPr>
              <a:t>both</a:t>
            </a:r>
            <a:r>
              <a:rPr sz="1800" spc="-105" dirty="0">
                <a:latin typeface="Verdana"/>
                <a:cs typeface="Verdana"/>
              </a:rPr>
              <a:t> </a:t>
            </a:r>
            <a:r>
              <a:rPr sz="1800" spc="150" dirty="0">
                <a:latin typeface="Verdana"/>
                <a:cs typeface="Verdana"/>
              </a:rPr>
              <a:t>a</a:t>
            </a:r>
            <a:r>
              <a:rPr sz="1800" spc="-120" dirty="0">
                <a:latin typeface="Verdana"/>
                <a:cs typeface="Verdana"/>
              </a:rPr>
              <a:t> </a:t>
            </a:r>
            <a:r>
              <a:rPr sz="1800" spc="-25" dirty="0">
                <a:latin typeface="Verdana"/>
                <a:cs typeface="Verdana"/>
              </a:rPr>
              <a:t>log </a:t>
            </a:r>
            <a:r>
              <a:rPr sz="1800" spc="-90" dirty="0">
                <a:latin typeface="Verdana"/>
                <a:cs typeface="Verdana"/>
              </a:rPr>
              <a:t>transform</a:t>
            </a:r>
            <a:r>
              <a:rPr sz="1800" spc="-110" dirty="0">
                <a:latin typeface="Verdana"/>
                <a:cs typeface="Verdana"/>
              </a:rPr>
              <a:t> </a:t>
            </a:r>
            <a:r>
              <a:rPr sz="1800" spc="70" dirty="0">
                <a:latin typeface="Verdana"/>
                <a:cs typeface="Verdana"/>
              </a:rPr>
              <a:t>and</a:t>
            </a:r>
            <a:r>
              <a:rPr sz="1800" spc="-100" dirty="0">
                <a:latin typeface="Verdana"/>
                <a:cs typeface="Verdana"/>
              </a:rPr>
              <a:t> </a:t>
            </a:r>
            <a:r>
              <a:rPr sz="1800" spc="150" dirty="0">
                <a:latin typeface="Verdana"/>
                <a:cs typeface="Verdana"/>
              </a:rPr>
              <a:t>a</a:t>
            </a:r>
            <a:r>
              <a:rPr sz="1800" spc="-110" dirty="0">
                <a:latin typeface="Verdana"/>
                <a:cs typeface="Verdana"/>
              </a:rPr>
              <a:t> </a:t>
            </a:r>
            <a:r>
              <a:rPr sz="1800" dirty="0">
                <a:latin typeface="Verdana"/>
                <a:cs typeface="Verdana"/>
              </a:rPr>
              <a:t>power</a:t>
            </a:r>
            <a:r>
              <a:rPr sz="1800" spc="-110" dirty="0">
                <a:latin typeface="Verdana"/>
                <a:cs typeface="Verdana"/>
              </a:rPr>
              <a:t> </a:t>
            </a:r>
            <a:r>
              <a:rPr sz="1800" spc="-10" dirty="0">
                <a:latin typeface="Verdana"/>
                <a:cs typeface="Verdana"/>
              </a:rPr>
              <a:t>transform.</a:t>
            </a:r>
            <a:endParaRPr sz="1800">
              <a:latin typeface="Verdana"/>
              <a:cs typeface="Verdana"/>
            </a:endParaRPr>
          </a:p>
        </p:txBody>
      </p:sp>
      <p:pic>
        <p:nvPicPr>
          <p:cNvPr id="6" name="object 6"/>
          <p:cNvPicPr/>
          <p:nvPr/>
        </p:nvPicPr>
        <p:blipFill>
          <a:blip r:embed="rId2" cstate="print"/>
          <a:stretch>
            <a:fillRect/>
          </a:stretch>
        </p:blipFill>
        <p:spPr>
          <a:xfrm>
            <a:off x="6845300" y="1417637"/>
            <a:ext cx="4876800" cy="4847383"/>
          </a:xfrm>
          <a:prstGeom prst="rect">
            <a:avLst/>
          </a:prstGeom>
        </p:spPr>
      </p:pic>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6</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231" y="228600"/>
            <a:ext cx="10777537" cy="635000"/>
          </a:xfrm>
          <a:prstGeom prst="rect">
            <a:avLst/>
          </a:prstGeom>
        </p:spPr>
        <p:txBody>
          <a:bodyPr vert="horz" wrap="square" lIns="0" tIns="12700" rIns="0" bIns="0" rtlCol="0">
            <a:spAutoFit/>
          </a:bodyPr>
          <a:lstStyle/>
          <a:p>
            <a:pPr marL="3147060">
              <a:lnSpc>
                <a:spcPct val="100000"/>
              </a:lnSpc>
              <a:spcBef>
                <a:spcPts val="100"/>
              </a:spcBef>
            </a:pPr>
            <a:r>
              <a:rPr sz="4000" spc="-459" dirty="0"/>
              <a:t>Box</a:t>
            </a:r>
            <a:r>
              <a:rPr sz="4000" spc="-235" dirty="0"/>
              <a:t> </a:t>
            </a:r>
            <a:r>
              <a:rPr sz="4000" spc="-155" dirty="0"/>
              <a:t>Cox</a:t>
            </a:r>
            <a:r>
              <a:rPr sz="4000" spc="-229" dirty="0"/>
              <a:t> </a:t>
            </a:r>
            <a:r>
              <a:rPr sz="4000" spc="-509" dirty="0"/>
              <a:t>transform</a:t>
            </a:r>
            <a:endParaRPr sz="4000" dirty="0"/>
          </a:p>
        </p:txBody>
      </p:sp>
      <p:sp>
        <p:nvSpPr>
          <p:cNvPr id="17" name="object 17"/>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7</a:t>
            </a:r>
          </a:p>
        </p:txBody>
      </p:sp>
      <p:pic>
        <p:nvPicPr>
          <p:cNvPr id="19" name="Picture 18">
            <a:extLst>
              <a:ext uri="{FF2B5EF4-FFF2-40B4-BE49-F238E27FC236}">
                <a16:creationId xmlns:a16="http://schemas.microsoft.com/office/drawing/2014/main" id="{FF480F81-7A34-464B-9081-B2003FE88D89}"/>
              </a:ext>
            </a:extLst>
          </p:cNvPr>
          <p:cNvPicPr>
            <a:picLocks noChangeAspect="1"/>
          </p:cNvPicPr>
          <p:nvPr/>
        </p:nvPicPr>
        <p:blipFill>
          <a:blip r:embed="rId2"/>
          <a:stretch>
            <a:fillRect/>
          </a:stretch>
        </p:blipFill>
        <p:spPr>
          <a:xfrm>
            <a:off x="0" y="1419843"/>
            <a:ext cx="12192000" cy="52095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A9DF5C-5366-46E2-B03A-385AAAC8547B}"/>
              </a:ext>
            </a:extLst>
          </p:cNvPr>
          <p:cNvPicPr>
            <a:picLocks noChangeAspect="1"/>
          </p:cNvPicPr>
          <p:nvPr/>
        </p:nvPicPr>
        <p:blipFill>
          <a:blip r:embed="rId2"/>
          <a:stretch>
            <a:fillRect/>
          </a:stretch>
        </p:blipFill>
        <p:spPr>
          <a:xfrm>
            <a:off x="2598151" y="762000"/>
            <a:ext cx="6630325" cy="2419688"/>
          </a:xfrm>
          <a:prstGeom prst="rect">
            <a:avLst/>
          </a:prstGeom>
        </p:spPr>
      </p:pic>
      <p:pic>
        <p:nvPicPr>
          <p:cNvPr id="6" name="Picture 5">
            <a:extLst>
              <a:ext uri="{FF2B5EF4-FFF2-40B4-BE49-F238E27FC236}">
                <a16:creationId xmlns:a16="http://schemas.microsoft.com/office/drawing/2014/main" id="{D001566F-D198-415C-A530-1A4AFF6306D1}"/>
              </a:ext>
            </a:extLst>
          </p:cNvPr>
          <p:cNvPicPr>
            <a:picLocks noChangeAspect="1"/>
          </p:cNvPicPr>
          <p:nvPr/>
        </p:nvPicPr>
        <p:blipFill>
          <a:blip r:embed="rId3"/>
          <a:stretch>
            <a:fillRect/>
          </a:stretch>
        </p:blipFill>
        <p:spPr>
          <a:xfrm>
            <a:off x="2660073" y="3981113"/>
            <a:ext cx="6506483" cy="2200582"/>
          </a:xfrm>
          <a:prstGeom prst="rect">
            <a:avLst/>
          </a:prstGeom>
        </p:spPr>
      </p:pic>
    </p:spTree>
    <p:extLst>
      <p:ext uri="{BB962C8B-B14F-4D97-AF65-F5344CB8AC3E}">
        <p14:creationId xmlns:p14="http://schemas.microsoft.com/office/powerpoint/2010/main" val="2377216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147060">
              <a:lnSpc>
                <a:spcPct val="100000"/>
              </a:lnSpc>
              <a:spcBef>
                <a:spcPts val="100"/>
              </a:spcBef>
            </a:pPr>
            <a:r>
              <a:rPr sz="4000" spc="-459" dirty="0"/>
              <a:t>Box</a:t>
            </a:r>
            <a:r>
              <a:rPr sz="4000" spc="-235" dirty="0"/>
              <a:t> </a:t>
            </a:r>
            <a:r>
              <a:rPr sz="4000" spc="-155" dirty="0"/>
              <a:t>Cox</a:t>
            </a:r>
            <a:r>
              <a:rPr sz="4000" spc="-229" dirty="0"/>
              <a:t> </a:t>
            </a:r>
            <a:r>
              <a:rPr sz="4000" spc="-509" dirty="0"/>
              <a:t>transform</a:t>
            </a:r>
            <a:endParaRPr sz="4000"/>
          </a:p>
        </p:txBody>
      </p:sp>
      <p:sp>
        <p:nvSpPr>
          <p:cNvPr id="3" name="object 3"/>
          <p:cNvSpPr txBox="1"/>
          <p:nvPr/>
        </p:nvSpPr>
        <p:spPr>
          <a:xfrm>
            <a:off x="688338" y="1633220"/>
            <a:ext cx="5182870" cy="3094990"/>
          </a:xfrm>
          <a:prstGeom prst="rect">
            <a:avLst/>
          </a:prstGeom>
        </p:spPr>
        <p:txBody>
          <a:bodyPr vert="horz" wrap="square" lIns="0" tIns="28575" rIns="0" bIns="0" rtlCol="0">
            <a:spAutoFit/>
          </a:bodyPr>
          <a:lstStyle/>
          <a:p>
            <a:pPr marL="355600" marR="71120" indent="-342900">
              <a:lnSpc>
                <a:spcPts val="2090"/>
              </a:lnSpc>
              <a:spcBef>
                <a:spcPts val="225"/>
              </a:spcBef>
              <a:buFont typeface="Arial MT"/>
              <a:buChar char="•"/>
              <a:tabLst>
                <a:tab pos="355600" algn="l"/>
              </a:tabLst>
            </a:pPr>
            <a:r>
              <a:rPr sz="1800" spc="95" dirty="0">
                <a:latin typeface="Verdana"/>
                <a:cs typeface="Verdana"/>
              </a:rPr>
              <a:t>A</a:t>
            </a:r>
            <a:r>
              <a:rPr sz="1800" spc="-120" dirty="0">
                <a:latin typeface="Verdana"/>
                <a:cs typeface="Verdana"/>
              </a:rPr>
              <a:t> </a:t>
            </a:r>
            <a:r>
              <a:rPr sz="1800" spc="85" dirty="0">
                <a:latin typeface="Verdana"/>
                <a:cs typeface="Verdana"/>
              </a:rPr>
              <a:t>good</a:t>
            </a:r>
            <a:r>
              <a:rPr sz="1800" spc="-120" dirty="0">
                <a:latin typeface="Verdana"/>
                <a:cs typeface="Verdana"/>
              </a:rPr>
              <a:t> </a:t>
            </a:r>
            <a:r>
              <a:rPr sz="1800" dirty="0">
                <a:latin typeface="Verdana"/>
                <a:cs typeface="Verdana"/>
              </a:rPr>
              <a:t>value</a:t>
            </a:r>
            <a:r>
              <a:rPr sz="1800" spc="-120" dirty="0">
                <a:latin typeface="Verdana"/>
                <a:cs typeface="Verdana"/>
              </a:rPr>
              <a:t> </a:t>
            </a:r>
            <a:r>
              <a:rPr sz="1800" spc="-75" dirty="0">
                <a:latin typeface="Verdana"/>
                <a:cs typeface="Verdana"/>
              </a:rPr>
              <a:t>for</a:t>
            </a:r>
            <a:r>
              <a:rPr sz="1800" spc="-130" dirty="0">
                <a:latin typeface="Verdana"/>
                <a:cs typeface="Verdana"/>
              </a:rPr>
              <a:t> </a:t>
            </a:r>
            <a:r>
              <a:rPr sz="1800" dirty="0">
                <a:latin typeface="Cambria Math"/>
                <a:cs typeface="Cambria Math"/>
              </a:rPr>
              <a:t>𝜆</a:t>
            </a:r>
            <a:r>
              <a:rPr sz="1800" spc="50" dirty="0">
                <a:latin typeface="Cambria Math"/>
                <a:cs typeface="Cambria Math"/>
              </a:rPr>
              <a:t> </a:t>
            </a:r>
            <a:r>
              <a:rPr sz="1800" spc="-50" dirty="0">
                <a:latin typeface="Verdana"/>
                <a:cs typeface="Verdana"/>
              </a:rPr>
              <a:t>makes</a:t>
            </a:r>
            <a:r>
              <a:rPr sz="1800" spc="-125" dirty="0">
                <a:latin typeface="Verdana"/>
                <a:cs typeface="Verdana"/>
              </a:rPr>
              <a:t> </a:t>
            </a:r>
            <a:r>
              <a:rPr sz="1800" spc="-20" dirty="0">
                <a:latin typeface="Verdana"/>
                <a:cs typeface="Verdana"/>
              </a:rPr>
              <a:t>the</a:t>
            </a:r>
            <a:r>
              <a:rPr sz="1800" spc="-120" dirty="0">
                <a:latin typeface="Verdana"/>
                <a:cs typeface="Verdana"/>
              </a:rPr>
              <a:t> </a:t>
            </a:r>
            <a:r>
              <a:rPr sz="1800" dirty="0">
                <a:latin typeface="Verdana"/>
                <a:cs typeface="Verdana"/>
              </a:rPr>
              <a:t>variance</a:t>
            </a:r>
            <a:r>
              <a:rPr sz="1800" spc="-120" dirty="0">
                <a:latin typeface="Verdana"/>
                <a:cs typeface="Verdana"/>
              </a:rPr>
              <a:t> </a:t>
            </a:r>
            <a:r>
              <a:rPr sz="1800" spc="-25" dirty="0">
                <a:latin typeface="Verdana"/>
                <a:cs typeface="Verdana"/>
              </a:rPr>
              <a:t>the same</a:t>
            </a:r>
            <a:r>
              <a:rPr sz="1800" spc="-114" dirty="0">
                <a:latin typeface="Verdana"/>
                <a:cs typeface="Verdana"/>
              </a:rPr>
              <a:t> </a:t>
            </a:r>
            <a:r>
              <a:rPr sz="1800" spc="-125" dirty="0">
                <a:latin typeface="Verdana"/>
                <a:cs typeface="Verdana"/>
              </a:rPr>
              <a:t>size</a:t>
            </a:r>
            <a:r>
              <a:rPr sz="1800" spc="-114" dirty="0">
                <a:latin typeface="Verdana"/>
                <a:cs typeface="Verdana"/>
              </a:rPr>
              <a:t> </a:t>
            </a:r>
            <a:r>
              <a:rPr sz="1800" spc="-50" dirty="0">
                <a:latin typeface="Verdana"/>
                <a:cs typeface="Verdana"/>
              </a:rPr>
              <a:t>across</a:t>
            </a:r>
            <a:r>
              <a:rPr sz="1800" spc="-114" dirty="0">
                <a:latin typeface="Verdana"/>
                <a:cs typeface="Verdana"/>
              </a:rPr>
              <a:t> </a:t>
            </a:r>
            <a:r>
              <a:rPr sz="1800" spc="-20" dirty="0">
                <a:latin typeface="Verdana"/>
                <a:cs typeface="Verdana"/>
              </a:rPr>
              <a:t>the</a:t>
            </a:r>
            <a:r>
              <a:rPr sz="1800" spc="-114" dirty="0">
                <a:latin typeface="Verdana"/>
                <a:cs typeface="Verdana"/>
              </a:rPr>
              <a:t> </a:t>
            </a:r>
            <a:r>
              <a:rPr sz="1800" spc="-70" dirty="0">
                <a:latin typeface="Verdana"/>
                <a:cs typeface="Verdana"/>
              </a:rPr>
              <a:t>time</a:t>
            </a:r>
            <a:r>
              <a:rPr sz="1800" spc="-114" dirty="0">
                <a:latin typeface="Verdana"/>
                <a:cs typeface="Verdana"/>
              </a:rPr>
              <a:t> </a:t>
            </a:r>
            <a:r>
              <a:rPr sz="1800" spc="-10" dirty="0">
                <a:latin typeface="Verdana"/>
                <a:cs typeface="Verdana"/>
              </a:rPr>
              <a:t>series.</a:t>
            </a:r>
            <a:endParaRPr sz="1800">
              <a:latin typeface="Verdana"/>
              <a:cs typeface="Verdana"/>
            </a:endParaRPr>
          </a:p>
          <a:p>
            <a:pPr>
              <a:lnSpc>
                <a:spcPct val="100000"/>
              </a:lnSpc>
              <a:spcBef>
                <a:spcPts val="800"/>
              </a:spcBef>
              <a:buFont typeface="Arial MT"/>
              <a:buChar char="•"/>
            </a:pPr>
            <a:endParaRPr sz="1800">
              <a:latin typeface="Verdana"/>
              <a:cs typeface="Verdana"/>
            </a:endParaRPr>
          </a:p>
          <a:p>
            <a:pPr marL="354965" indent="-342265">
              <a:lnSpc>
                <a:spcPct val="100000"/>
              </a:lnSpc>
              <a:buFont typeface="Arial MT"/>
              <a:buChar char="•"/>
              <a:tabLst>
                <a:tab pos="354965" algn="l"/>
              </a:tabLst>
            </a:pPr>
            <a:r>
              <a:rPr sz="1800" spc="-10" dirty="0">
                <a:latin typeface="Verdana"/>
                <a:cs typeface="Verdana"/>
              </a:rPr>
              <a:t>How</a:t>
            </a:r>
            <a:r>
              <a:rPr sz="1800" spc="-125" dirty="0">
                <a:latin typeface="Verdana"/>
                <a:cs typeface="Verdana"/>
              </a:rPr>
              <a:t> </a:t>
            </a:r>
            <a:r>
              <a:rPr sz="1800" spc="90" dirty="0">
                <a:latin typeface="Verdana"/>
                <a:cs typeface="Verdana"/>
              </a:rPr>
              <a:t>do</a:t>
            </a:r>
            <a:r>
              <a:rPr sz="1800" spc="-135" dirty="0">
                <a:latin typeface="Verdana"/>
                <a:cs typeface="Verdana"/>
              </a:rPr>
              <a:t> </a:t>
            </a:r>
            <a:r>
              <a:rPr sz="1800" spc="50" dirty="0">
                <a:latin typeface="Verdana"/>
                <a:cs typeface="Verdana"/>
              </a:rPr>
              <a:t>we</a:t>
            </a:r>
            <a:r>
              <a:rPr sz="1800" spc="-125" dirty="0">
                <a:latin typeface="Verdana"/>
                <a:cs typeface="Verdana"/>
              </a:rPr>
              <a:t> </a:t>
            </a:r>
            <a:r>
              <a:rPr sz="1800" dirty="0">
                <a:latin typeface="Verdana"/>
                <a:cs typeface="Verdana"/>
              </a:rPr>
              <a:t>pick</a:t>
            </a:r>
            <a:r>
              <a:rPr sz="1800" spc="-135" dirty="0">
                <a:latin typeface="Verdana"/>
                <a:cs typeface="Verdana"/>
              </a:rPr>
              <a:t> </a:t>
            </a:r>
            <a:r>
              <a:rPr sz="1800" spc="150" dirty="0">
                <a:latin typeface="Verdana"/>
                <a:cs typeface="Verdana"/>
              </a:rPr>
              <a:t>a</a:t>
            </a:r>
            <a:r>
              <a:rPr sz="1800" spc="-135" dirty="0">
                <a:latin typeface="Verdana"/>
                <a:cs typeface="Verdana"/>
              </a:rPr>
              <a:t> </a:t>
            </a:r>
            <a:r>
              <a:rPr sz="1800" spc="80" dirty="0">
                <a:latin typeface="Verdana"/>
                <a:cs typeface="Verdana"/>
              </a:rPr>
              <a:t>good</a:t>
            </a:r>
            <a:r>
              <a:rPr sz="1800" spc="-125" dirty="0">
                <a:latin typeface="Verdana"/>
                <a:cs typeface="Verdana"/>
              </a:rPr>
              <a:t> </a:t>
            </a:r>
            <a:r>
              <a:rPr sz="1800" spc="-10" dirty="0">
                <a:latin typeface="Verdana"/>
                <a:cs typeface="Verdana"/>
              </a:rPr>
              <a:t>value</a:t>
            </a:r>
            <a:r>
              <a:rPr sz="1800" spc="-125" dirty="0">
                <a:latin typeface="Verdana"/>
                <a:cs typeface="Verdana"/>
              </a:rPr>
              <a:t> </a:t>
            </a:r>
            <a:r>
              <a:rPr sz="1800" spc="-80" dirty="0">
                <a:latin typeface="Verdana"/>
                <a:cs typeface="Verdana"/>
              </a:rPr>
              <a:t>for</a:t>
            </a:r>
            <a:r>
              <a:rPr sz="1800" spc="-130" dirty="0">
                <a:latin typeface="Verdana"/>
                <a:cs typeface="Verdana"/>
              </a:rPr>
              <a:t> </a:t>
            </a:r>
            <a:r>
              <a:rPr sz="1800" spc="-25" dirty="0">
                <a:latin typeface="Cambria Math"/>
                <a:cs typeface="Cambria Math"/>
              </a:rPr>
              <a:t>𝜆</a:t>
            </a:r>
            <a:r>
              <a:rPr sz="1800" spc="-25" dirty="0">
                <a:latin typeface="Verdana"/>
                <a:cs typeface="Verdana"/>
              </a:rPr>
              <a:t>?</a:t>
            </a:r>
            <a:endParaRPr sz="1800">
              <a:latin typeface="Verdana"/>
              <a:cs typeface="Verdana"/>
            </a:endParaRPr>
          </a:p>
          <a:p>
            <a:pPr>
              <a:lnSpc>
                <a:spcPct val="100000"/>
              </a:lnSpc>
              <a:spcBef>
                <a:spcPts val="990"/>
              </a:spcBef>
              <a:buFont typeface="Arial MT"/>
              <a:buChar char="•"/>
            </a:pPr>
            <a:endParaRPr sz="1800">
              <a:latin typeface="Verdana"/>
              <a:cs typeface="Verdana"/>
            </a:endParaRPr>
          </a:p>
          <a:p>
            <a:pPr marL="355600" marR="5080" indent="-342900">
              <a:lnSpc>
                <a:spcPts val="2090"/>
              </a:lnSpc>
              <a:buFont typeface="Arial MT"/>
              <a:buChar char="•"/>
              <a:tabLst>
                <a:tab pos="355600" algn="l"/>
              </a:tabLst>
            </a:pPr>
            <a:r>
              <a:rPr sz="1800" spc="-229" dirty="0">
                <a:latin typeface="Verdana"/>
                <a:cs typeface="Verdana"/>
              </a:rPr>
              <a:t>Try</a:t>
            </a:r>
            <a:r>
              <a:rPr sz="1800" spc="-130" dirty="0">
                <a:latin typeface="Verdana"/>
                <a:cs typeface="Verdana"/>
              </a:rPr>
              <a:t> </a:t>
            </a:r>
            <a:r>
              <a:rPr sz="1800" spc="-50" dirty="0">
                <a:latin typeface="Verdana"/>
                <a:cs typeface="Verdana"/>
              </a:rPr>
              <a:t>different</a:t>
            </a:r>
            <a:r>
              <a:rPr sz="1800" spc="-120" dirty="0">
                <a:latin typeface="Verdana"/>
                <a:cs typeface="Verdana"/>
              </a:rPr>
              <a:t> </a:t>
            </a:r>
            <a:r>
              <a:rPr sz="1800" dirty="0">
                <a:latin typeface="Cambria Math"/>
                <a:cs typeface="Cambria Math"/>
              </a:rPr>
              <a:t>𝜆,</a:t>
            </a:r>
            <a:r>
              <a:rPr sz="1800" spc="120" dirty="0">
                <a:latin typeface="Cambria Math"/>
                <a:cs typeface="Cambria Math"/>
              </a:rPr>
              <a:t> </a:t>
            </a:r>
            <a:r>
              <a:rPr sz="1800" spc="-20" dirty="0">
                <a:latin typeface="Verdana"/>
                <a:cs typeface="Verdana"/>
              </a:rPr>
              <a:t>plot</a:t>
            </a:r>
            <a:r>
              <a:rPr sz="1800" spc="-120" dirty="0">
                <a:latin typeface="Verdana"/>
                <a:cs typeface="Verdana"/>
              </a:rPr>
              <a:t> </a:t>
            </a:r>
            <a:r>
              <a:rPr sz="1800" spc="-20" dirty="0">
                <a:latin typeface="Verdana"/>
                <a:cs typeface="Verdana"/>
              </a:rPr>
              <a:t>the</a:t>
            </a:r>
            <a:r>
              <a:rPr sz="1800" spc="-120" dirty="0">
                <a:latin typeface="Verdana"/>
                <a:cs typeface="Verdana"/>
              </a:rPr>
              <a:t> </a:t>
            </a:r>
            <a:r>
              <a:rPr sz="1800" spc="70" dirty="0">
                <a:latin typeface="Verdana"/>
                <a:cs typeface="Verdana"/>
              </a:rPr>
              <a:t>data</a:t>
            </a:r>
            <a:r>
              <a:rPr sz="1800" spc="-125" dirty="0">
                <a:latin typeface="Verdana"/>
                <a:cs typeface="Verdana"/>
              </a:rPr>
              <a:t> </a:t>
            </a:r>
            <a:r>
              <a:rPr sz="1800" spc="65" dirty="0">
                <a:latin typeface="Verdana"/>
                <a:cs typeface="Verdana"/>
              </a:rPr>
              <a:t>and</a:t>
            </a:r>
            <a:r>
              <a:rPr sz="1800" spc="-120" dirty="0">
                <a:latin typeface="Verdana"/>
                <a:cs typeface="Verdana"/>
              </a:rPr>
              <a:t> </a:t>
            </a:r>
            <a:r>
              <a:rPr sz="1800" spc="50" dirty="0">
                <a:latin typeface="Verdana"/>
                <a:cs typeface="Verdana"/>
              </a:rPr>
              <a:t>check </a:t>
            </a:r>
            <a:r>
              <a:rPr sz="1800" spc="-95" dirty="0">
                <a:latin typeface="Verdana"/>
                <a:cs typeface="Verdana"/>
              </a:rPr>
              <a:t>visually</a:t>
            </a:r>
            <a:r>
              <a:rPr sz="1800" spc="-110" dirty="0">
                <a:latin typeface="Verdana"/>
                <a:cs typeface="Verdana"/>
              </a:rPr>
              <a:t> </a:t>
            </a:r>
            <a:r>
              <a:rPr sz="1800" spc="-30" dirty="0">
                <a:latin typeface="Verdana"/>
                <a:cs typeface="Verdana"/>
              </a:rPr>
              <a:t>that</a:t>
            </a:r>
            <a:r>
              <a:rPr sz="1800" spc="-100" dirty="0">
                <a:latin typeface="Verdana"/>
                <a:cs typeface="Verdana"/>
              </a:rPr>
              <a:t> </a:t>
            </a:r>
            <a:r>
              <a:rPr sz="1800" spc="-20" dirty="0">
                <a:latin typeface="Verdana"/>
                <a:cs typeface="Verdana"/>
              </a:rPr>
              <a:t>the</a:t>
            </a:r>
            <a:r>
              <a:rPr sz="1800" spc="-95" dirty="0">
                <a:latin typeface="Verdana"/>
                <a:cs typeface="Verdana"/>
              </a:rPr>
              <a:t> </a:t>
            </a:r>
            <a:r>
              <a:rPr sz="1800" dirty="0">
                <a:latin typeface="Verdana"/>
                <a:cs typeface="Verdana"/>
              </a:rPr>
              <a:t>variance</a:t>
            </a:r>
            <a:r>
              <a:rPr sz="1800" spc="-100" dirty="0">
                <a:latin typeface="Verdana"/>
                <a:cs typeface="Verdana"/>
              </a:rPr>
              <a:t> </a:t>
            </a:r>
            <a:r>
              <a:rPr sz="1800" spc="-200" dirty="0">
                <a:latin typeface="Verdana"/>
                <a:cs typeface="Verdana"/>
              </a:rPr>
              <a:t>is</a:t>
            </a:r>
            <a:r>
              <a:rPr sz="1800" spc="-100" dirty="0">
                <a:latin typeface="Verdana"/>
                <a:cs typeface="Verdana"/>
              </a:rPr>
              <a:t> </a:t>
            </a:r>
            <a:r>
              <a:rPr sz="1800" spc="-55" dirty="0">
                <a:latin typeface="Verdana"/>
                <a:cs typeface="Verdana"/>
              </a:rPr>
              <a:t>nearly</a:t>
            </a:r>
            <a:r>
              <a:rPr sz="1800" spc="-110" dirty="0">
                <a:latin typeface="Verdana"/>
                <a:cs typeface="Verdana"/>
              </a:rPr>
              <a:t> </a:t>
            </a:r>
            <a:r>
              <a:rPr sz="1800" spc="-10" dirty="0">
                <a:latin typeface="Verdana"/>
                <a:cs typeface="Verdana"/>
              </a:rPr>
              <a:t>constant.</a:t>
            </a:r>
            <a:endParaRPr sz="1800">
              <a:latin typeface="Verdana"/>
              <a:cs typeface="Verdana"/>
            </a:endParaRPr>
          </a:p>
          <a:p>
            <a:pPr>
              <a:lnSpc>
                <a:spcPct val="100000"/>
              </a:lnSpc>
              <a:spcBef>
                <a:spcPts val="800"/>
              </a:spcBef>
              <a:buFont typeface="Arial MT"/>
              <a:buChar char="•"/>
            </a:pPr>
            <a:endParaRPr sz="1800">
              <a:latin typeface="Verdana"/>
              <a:cs typeface="Verdana"/>
            </a:endParaRPr>
          </a:p>
          <a:p>
            <a:pPr marL="354965" indent="-342265">
              <a:lnSpc>
                <a:spcPct val="100000"/>
              </a:lnSpc>
              <a:buFont typeface="Arial MT"/>
              <a:buChar char="•"/>
              <a:tabLst>
                <a:tab pos="354965" algn="l"/>
              </a:tabLst>
            </a:pPr>
            <a:r>
              <a:rPr sz="1800" spc="-110" dirty="0">
                <a:latin typeface="Verdana"/>
                <a:cs typeface="Verdana"/>
              </a:rPr>
              <a:t>Use</a:t>
            </a:r>
            <a:r>
              <a:rPr sz="1800" spc="-100" dirty="0">
                <a:latin typeface="Verdana"/>
                <a:cs typeface="Verdana"/>
              </a:rPr>
              <a:t> </a:t>
            </a:r>
            <a:r>
              <a:rPr sz="1800" spc="150" dirty="0">
                <a:latin typeface="Verdana"/>
                <a:cs typeface="Verdana"/>
              </a:rPr>
              <a:t>a</a:t>
            </a:r>
            <a:r>
              <a:rPr sz="1800" spc="-110" dirty="0">
                <a:latin typeface="Verdana"/>
                <a:cs typeface="Verdana"/>
              </a:rPr>
              <a:t> </a:t>
            </a:r>
            <a:r>
              <a:rPr sz="1800" dirty="0">
                <a:latin typeface="Verdana"/>
                <a:cs typeface="Verdana"/>
              </a:rPr>
              <a:t>method</a:t>
            </a:r>
            <a:r>
              <a:rPr sz="1800" spc="-95" dirty="0">
                <a:latin typeface="Verdana"/>
                <a:cs typeface="Verdana"/>
              </a:rPr>
              <a:t> </a:t>
            </a:r>
            <a:r>
              <a:rPr sz="1800" spc="-40" dirty="0">
                <a:latin typeface="Verdana"/>
                <a:cs typeface="Verdana"/>
              </a:rPr>
              <a:t>that</a:t>
            </a:r>
            <a:r>
              <a:rPr sz="1800" spc="-100" dirty="0">
                <a:latin typeface="Verdana"/>
                <a:cs typeface="Verdana"/>
              </a:rPr>
              <a:t> </a:t>
            </a:r>
            <a:r>
              <a:rPr sz="1800" spc="-10" dirty="0">
                <a:latin typeface="Verdana"/>
                <a:cs typeface="Verdana"/>
              </a:rPr>
              <a:t>automatically</a:t>
            </a:r>
            <a:r>
              <a:rPr sz="1800" spc="-110" dirty="0">
                <a:latin typeface="Verdana"/>
                <a:cs typeface="Verdana"/>
              </a:rPr>
              <a:t> </a:t>
            </a:r>
            <a:r>
              <a:rPr sz="1800" spc="-55" dirty="0">
                <a:latin typeface="Verdana"/>
                <a:cs typeface="Verdana"/>
              </a:rPr>
              <a:t>selects</a:t>
            </a:r>
            <a:r>
              <a:rPr sz="1800" spc="-114" dirty="0">
                <a:latin typeface="Verdana"/>
                <a:cs typeface="Verdana"/>
              </a:rPr>
              <a:t> </a:t>
            </a:r>
            <a:r>
              <a:rPr sz="1800" spc="-50" dirty="0">
                <a:latin typeface="Cambria Math"/>
                <a:cs typeface="Cambria Math"/>
              </a:rPr>
              <a:t>𝜆</a:t>
            </a:r>
            <a:endParaRPr sz="1800">
              <a:latin typeface="Cambria Math"/>
              <a:cs typeface="Cambria Math"/>
            </a:endParaRPr>
          </a:p>
          <a:p>
            <a:pPr marL="355600">
              <a:lnSpc>
                <a:spcPct val="100000"/>
              </a:lnSpc>
              <a:spcBef>
                <a:spcPts val="50"/>
              </a:spcBef>
            </a:pPr>
            <a:r>
              <a:rPr sz="1800" spc="-30" dirty="0">
                <a:latin typeface="Verdana"/>
                <a:cs typeface="Verdana"/>
              </a:rPr>
              <a:t>that</a:t>
            </a:r>
            <a:r>
              <a:rPr sz="1800" spc="-120" dirty="0">
                <a:latin typeface="Verdana"/>
                <a:cs typeface="Verdana"/>
              </a:rPr>
              <a:t> </a:t>
            </a:r>
            <a:r>
              <a:rPr sz="1800" spc="-75" dirty="0">
                <a:latin typeface="Verdana"/>
                <a:cs typeface="Verdana"/>
              </a:rPr>
              <a:t>optimizes</a:t>
            </a:r>
            <a:r>
              <a:rPr sz="1800" spc="-114" dirty="0">
                <a:latin typeface="Verdana"/>
                <a:cs typeface="Verdana"/>
              </a:rPr>
              <a:t> </a:t>
            </a:r>
            <a:r>
              <a:rPr sz="1800" dirty="0">
                <a:latin typeface="Verdana"/>
                <a:cs typeface="Verdana"/>
              </a:rPr>
              <a:t>on</a:t>
            </a:r>
            <a:r>
              <a:rPr sz="1800" spc="-114" dirty="0">
                <a:latin typeface="Verdana"/>
                <a:cs typeface="Verdana"/>
              </a:rPr>
              <a:t> </a:t>
            </a:r>
            <a:r>
              <a:rPr sz="1800" spc="-40" dirty="0">
                <a:latin typeface="Verdana"/>
                <a:cs typeface="Verdana"/>
              </a:rPr>
              <a:t>some</a:t>
            </a:r>
            <a:r>
              <a:rPr sz="1800" spc="-114" dirty="0">
                <a:latin typeface="Verdana"/>
                <a:cs typeface="Verdana"/>
              </a:rPr>
              <a:t> </a:t>
            </a:r>
            <a:r>
              <a:rPr sz="1800" spc="-10" dirty="0">
                <a:latin typeface="Verdana"/>
                <a:cs typeface="Verdana"/>
              </a:rPr>
              <a:t>criteria.</a:t>
            </a:r>
            <a:endParaRPr sz="1800">
              <a:latin typeface="Verdana"/>
              <a:cs typeface="Verdana"/>
            </a:endParaRPr>
          </a:p>
        </p:txBody>
      </p:sp>
      <p:pic>
        <p:nvPicPr>
          <p:cNvPr id="4" name="object 4"/>
          <p:cNvPicPr/>
          <p:nvPr/>
        </p:nvPicPr>
        <p:blipFill>
          <a:blip r:embed="rId2" cstate="print"/>
          <a:stretch>
            <a:fillRect/>
          </a:stretch>
        </p:blipFill>
        <p:spPr>
          <a:xfrm>
            <a:off x="6224477" y="1257577"/>
            <a:ext cx="5373025" cy="5281335"/>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8</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147060">
              <a:lnSpc>
                <a:spcPct val="100000"/>
              </a:lnSpc>
              <a:spcBef>
                <a:spcPts val="100"/>
              </a:spcBef>
            </a:pPr>
            <a:r>
              <a:rPr sz="4000" spc="-459" dirty="0"/>
              <a:t>Box</a:t>
            </a:r>
            <a:r>
              <a:rPr sz="4000" spc="-235" dirty="0"/>
              <a:t> </a:t>
            </a:r>
            <a:r>
              <a:rPr sz="4000" spc="-155" dirty="0"/>
              <a:t>Cox</a:t>
            </a:r>
            <a:r>
              <a:rPr sz="4000" spc="-229" dirty="0"/>
              <a:t> </a:t>
            </a:r>
            <a:r>
              <a:rPr sz="4000" spc="-509" dirty="0"/>
              <a:t>transform</a:t>
            </a:r>
            <a:endParaRPr sz="4000"/>
          </a:p>
        </p:txBody>
      </p:sp>
      <p:sp>
        <p:nvSpPr>
          <p:cNvPr id="3" name="object 3"/>
          <p:cNvSpPr txBox="1"/>
          <p:nvPr/>
        </p:nvSpPr>
        <p:spPr>
          <a:xfrm>
            <a:off x="688338" y="1633220"/>
            <a:ext cx="5257165" cy="4579620"/>
          </a:xfrm>
          <a:prstGeom prst="rect">
            <a:avLst/>
          </a:prstGeom>
        </p:spPr>
        <p:txBody>
          <a:bodyPr vert="horz" wrap="square" lIns="0" tIns="28575" rIns="0" bIns="0" rtlCol="0">
            <a:spAutoFit/>
          </a:bodyPr>
          <a:lstStyle/>
          <a:p>
            <a:pPr marL="355600" marR="145415" indent="-342900">
              <a:lnSpc>
                <a:spcPts val="2090"/>
              </a:lnSpc>
              <a:spcBef>
                <a:spcPts val="225"/>
              </a:spcBef>
              <a:buFont typeface="Arial MT"/>
              <a:buChar char="•"/>
              <a:tabLst>
                <a:tab pos="355600" algn="l"/>
              </a:tabLst>
            </a:pPr>
            <a:r>
              <a:rPr sz="1800" spc="95" dirty="0">
                <a:latin typeface="Verdana"/>
                <a:cs typeface="Verdana"/>
              </a:rPr>
              <a:t>A</a:t>
            </a:r>
            <a:r>
              <a:rPr sz="1800" spc="-120" dirty="0">
                <a:latin typeface="Verdana"/>
                <a:cs typeface="Verdana"/>
              </a:rPr>
              <a:t> </a:t>
            </a:r>
            <a:r>
              <a:rPr sz="1800" spc="85" dirty="0">
                <a:latin typeface="Verdana"/>
                <a:cs typeface="Verdana"/>
              </a:rPr>
              <a:t>good</a:t>
            </a:r>
            <a:r>
              <a:rPr sz="1800" spc="-120" dirty="0">
                <a:latin typeface="Verdana"/>
                <a:cs typeface="Verdana"/>
              </a:rPr>
              <a:t> </a:t>
            </a:r>
            <a:r>
              <a:rPr sz="1800" dirty="0">
                <a:latin typeface="Verdana"/>
                <a:cs typeface="Verdana"/>
              </a:rPr>
              <a:t>value</a:t>
            </a:r>
            <a:r>
              <a:rPr sz="1800" spc="-120" dirty="0">
                <a:latin typeface="Verdana"/>
                <a:cs typeface="Verdana"/>
              </a:rPr>
              <a:t> </a:t>
            </a:r>
            <a:r>
              <a:rPr sz="1800" spc="-75" dirty="0">
                <a:latin typeface="Verdana"/>
                <a:cs typeface="Verdana"/>
              </a:rPr>
              <a:t>for</a:t>
            </a:r>
            <a:r>
              <a:rPr sz="1800" spc="-130" dirty="0">
                <a:latin typeface="Verdana"/>
                <a:cs typeface="Verdana"/>
              </a:rPr>
              <a:t> </a:t>
            </a:r>
            <a:r>
              <a:rPr sz="1800" dirty="0">
                <a:latin typeface="Cambria Math"/>
                <a:cs typeface="Cambria Math"/>
              </a:rPr>
              <a:t>𝜆</a:t>
            </a:r>
            <a:r>
              <a:rPr sz="1800" spc="50" dirty="0">
                <a:latin typeface="Cambria Math"/>
                <a:cs typeface="Cambria Math"/>
              </a:rPr>
              <a:t> </a:t>
            </a:r>
            <a:r>
              <a:rPr sz="1800" spc="-50" dirty="0">
                <a:latin typeface="Verdana"/>
                <a:cs typeface="Verdana"/>
              </a:rPr>
              <a:t>makes</a:t>
            </a:r>
            <a:r>
              <a:rPr sz="1800" spc="-125" dirty="0">
                <a:latin typeface="Verdana"/>
                <a:cs typeface="Verdana"/>
              </a:rPr>
              <a:t> </a:t>
            </a:r>
            <a:r>
              <a:rPr sz="1800" spc="-20" dirty="0">
                <a:latin typeface="Verdana"/>
                <a:cs typeface="Verdana"/>
              </a:rPr>
              <a:t>the</a:t>
            </a:r>
            <a:r>
              <a:rPr sz="1800" spc="-120" dirty="0">
                <a:latin typeface="Verdana"/>
                <a:cs typeface="Verdana"/>
              </a:rPr>
              <a:t> </a:t>
            </a:r>
            <a:r>
              <a:rPr sz="1800" dirty="0">
                <a:latin typeface="Verdana"/>
                <a:cs typeface="Verdana"/>
              </a:rPr>
              <a:t>variance</a:t>
            </a:r>
            <a:r>
              <a:rPr sz="1800" spc="-120" dirty="0">
                <a:latin typeface="Verdana"/>
                <a:cs typeface="Verdana"/>
              </a:rPr>
              <a:t> </a:t>
            </a:r>
            <a:r>
              <a:rPr sz="1800" spc="-25" dirty="0">
                <a:latin typeface="Verdana"/>
                <a:cs typeface="Verdana"/>
              </a:rPr>
              <a:t>the same</a:t>
            </a:r>
            <a:r>
              <a:rPr sz="1800" spc="-114" dirty="0">
                <a:latin typeface="Verdana"/>
                <a:cs typeface="Verdana"/>
              </a:rPr>
              <a:t> </a:t>
            </a:r>
            <a:r>
              <a:rPr sz="1800" spc="-125" dirty="0">
                <a:latin typeface="Verdana"/>
                <a:cs typeface="Verdana"/>
              </a:rPr>
              <a:t>size</a:t>
            </a:r>
            <a:r>
              <a:rPr sz="1800" spc="-114" dirty="0">
                <a:latin typeface="Verdana"/>
                <a:cs typeface="Verdana"/>
              </a:rPr>
              <a:t> </a:t>
            </a:r>
            <a:r>
              <a:rPr sz="1800" spc="-50" dirty="0">
                <a:latin typeface="Verdana"/>
                <a:cs typeface="Verdana"/>
              </a:rPr>
              <a:t>across</a:t>
            </a:r>
            <a:r>
              <a:rPr sz="1800" spc="-114" dirty="0">
                <a:latin typeface="Verdana"/>
                <a:cs typeface="Verdana"/>
              </a:rPr>
              <a:t> </a:t>
            </a:r>
            <a:r>
              <a:rPr sz="1800" spc="-20" dirty="0">
                <a:latin typeface="Verdana"/>
                <a:cs typeface="Verdana"/>
              </a:rPr>
              <a:t>the</a:t>
            </a:r>
            <a:r>
              <a:rPr sz="1800" spc="-114" dirty="0">
                <a:latin typeface="Verdana"/>
                <a:cs typeface="Verdana"/>
              </a:rPr>
              <a:t> </a:t>
            </a:r>
            <a:r>
              <a:rPr sz="1800" spc="-70" dirty="0">
                <a:latin typeface="Verdana"/>
                <a:cs typeface="Verdana"/>
              </a:rPr>
              <a:t>time</a:t>
            </a:r>
            <a:r>
              <a:rPr sz="1800" spc="-114" dirty="0">
                <a:latin typeface="Verdana"/>
                <a:cs typeface="Verdana"/>
              </a:rPr>
              <a:t> </a:t>
            </a:r>
            <a:r>
              <a:rPr sz="1800" spc="-10" dirty="0">
                <a:latin typeface="Verdana"/>
                <a:cs typeface="Verdana"/>
              </a:rPr>
              <a:t>series.</a:t>
            </a:r>
            <a:endParaRPr sz="1800">
              <a:latin typeface="Verdana"/>
              <a:cs typeface="Verdana"/>
            </a:endParaRPr>
          </a:p>
          <a:p>
            <a:pPr>
              <a:lnSpc>
                <a:spcPct val="100000"/>
              </a:lnSpc>
              <a:spcBef>
                <a:spcPts val="800"/>
              </a:spcBef>
              <a:buFont typeface="Arial MT"/>
              <a:buChar char="•"/>
            </a:pPr>
            <a:endParaRPr sz="1800">
              <a:latin typeface="Verdana"/>
              <a:cs typeface="Verdana"/>
            </a:endParaRPr>
          </a:p>
          <a:p>
            <a:pPr marL="354965" indent="-342265" algn="just">
              <a:lnSpc>
                <a:spcPct val="100000"/>
              </a:lnSpc>
              <a:buFont typeface="Arial MT"/>
              <a:buChar char="•"/>
              <a:tabLst>
                <a:tab pos="354965" algn="l"/>
              </a:tabLst>
            </a:pPr>
            <a:r>
              <a:rPr sz="1800" spc="-10" dirty="0">
                <a:latin typeface="Verdana"/>
                <a:cs typeface="Verdana"/>
              </a:rPr>
              <a:t>How</a:t>
            </a:r>
            <a:r>
              <a:rPr sz="1800" spc="-125" dirty="0">
                <a:latin typeface="Verdana"/>
                <a:cs typeface="Verdana"/>
              </a:rPr>
              <a:t> </a:t>
            </a:r>
            <a:r>
              <a:rPr sz="1800" spc="90" dirty="0">
                <a:latin typeface="Verdana"/>
                <a:cs typeface="Verdana"/>
              </a:rPr>
              <a:t>do</a:t>
            </a:r>
            <a:r>
              <a:rPr sz="1800" spc="-135" dirty="0">
                <a:latin typeface="Verdana"/>
                <a:cs typeface="Verdana"/>
              </a:rPr>
              <a:t> </a:t>
            </a:r>
            <a:r>
              <a:rPr sz="1800" spc="50" dirty="0">
                <a:latin typeface="Verdana"/>
                <a:cs typeface="Verdana"/>
              </a:rPr>
              <a:t>we</a:t>
            </a:r>
            <a:r>
              <a:rPr sz="1800" spc="-125" dirty="0">
                <a:latin typeface="Verdana"/>
                <a:cs typeface="Verdana"/>
              </a:rPr>
              <a:t> </a:t>
            </a:r>
            <a:r>
              <a:rPr sz="1800" dirty="0">
                <a:latin typeface="Verdana"/>
                <a:cs typeface="Verdana"/>
              </a:rPr>
              <a:t>pick</a:t>
            </a:r>
            <a:r>
              <a:rPr sz="1800" spc="-135" dirty="0">
                <a:latin typeface="Verdana"/>
                <a:cs typeface="Verdana"/>
              </a:rPr>
              <a:t> </a:t>
            </a:r>
            <a:r>
              <a:rPr sz="1800" spc="150" dirty="0">
                <a:latin typeface="Verdana"/>
                <a:cs typeface="Verdana"/>
              </a:rPr>
              <a:t>a</a:t>
            </a:r>
            <a:r>
              <a:rPr sz="1800" spc="-135" dirty="0">
                <a:latin typeface="Verdana"/>
                <a:cs typeface="Verdana"/>
              </a:rPr>
              <a:t> </a:t>
            </a:r>
            <a:r>
              <a:rPr sz="1800" spc="80" dirty="0">
                <a:latin typeface="Verdana"/>
                <a:cs typeface="Verdana"/>
              </a:rPr>
              <a:t>good</a:t>
            </a:r>
            <a:r>
              <a:rPr sz="1800" spc="-125" dirty="0">
                <a:latin typeface="Verdana"/>
                <a:cs typeface="Verdana"/>
              </a:rPr>
              <a:t> </a:t>
            </a:r>
            <a:r>
              <a:rPr sz="1800" spc="-10" dirty="0">
                <a:latin typeface="Verdana"/>
                <a:cs typeface="Verdana"/>
              </a:rPr>
              <a:t>value</a:t>
            </a:r>
            <a:r>
              <a:rPr sz="1800" spc="-125" dirty="0">
                <a:latin typeface="Verdana"/>
                <a:cs typeface="Verdana"/>
              </a:rPr>
              <a:t> </a:t>
            </a:r>
            <a:r>
              <a:rPr sz="1800" spc="-80" dirty="0">
                <a:latin typeface="Verdana"/>
                <a:cs typeface="Verdana"/>
              </a:rPr>
              <a:t>for</a:t>
            </a:r>
            <a:r>
              <a:rPr sz="1800" spc="-130" dirty="0">
                <a:latin typeface="Verdana"/>
                <a:cs typeface="Verdana"/>
              </a:rPr>
              <a:t> </a:t>
            </a:r>
            <a:r>
              <a:rPr sz="1800" spc="-25" dirty="0">
                <a:latin typeface="Cambria Math"/>
                <a:cs typeface="Cambria Math"/>
              </a:rPr>
              <a:t>𝜆</a:t>
            </a:r>
            <a:r>
              <a:rPr sz="1800" spc="-25" dirty="0">
                <a:latin typeface="Verdana"/>
                <a:cs typeface="Verdana"/>
              </a:rPr>
              <a:t>?</a:t>
            </a:r>
            <a:endParaRPr sz="1800">
              <a:latin typeface="Verdana"/>
              <a:cs typeface="Verdana"/>
            </a:endParaRPr>
          </a:p>
          <a:p>
            <a:pPr>
              <a:lnSpc>
                <a:spcPct val="100000"/>
              </a:lnSpc>
              <a:spcBef>
                <a:spcPts val="990"/>
              </a:spcBef>
              <a:buFont typeface="Arial MT"/>
              <a:buChar char="•"/>
            </a:pPr>
            <a:endParaRPr sz="1800">
              <a:latin typeface="Verdana"/>
              <a:cs typeface="Verdana"/>
            </a:endParaRPr>
          </a:p>
          <a:p>
            <a:pPr marL="355600" marR="78740" indent="-342900">
              <a:lnSpc>
                <a:spcPts val="2090"/>
              </a:lnSpc>
              <a:buFont typeface="Arial MT"/>
              <a:buChar char="•"/>
              <a:tabLst>
                <a:tab pos="355600" algn="l"/>
              </a:tabLst>
            </a:pPr>
            <a:r>
              <a:rPr sz="1800" spc="-229" dirty="0">
                <a:latin typeface="Verdana"/>
                <a:cs typeface="Verdana"/>
              </a:rPr>
              <a:t>Try</a:t>
            </a:r>
            <a:r>
              <a:rPr sz="1800" spc="-130" dirty="0">
                <a:latin typeface="Verdana"/>
                <a:cs typeface="Verdana"/>
              </a:rPr>
              <a:t> </a:t>
            </a:r>
            <a:r>
              <a:rPr sz="1800" spc="-50" dirty="0">
                <a:latin typeface="Verdana"/>
                <a:cs typeface="Verdana"/>
              </a:rPr>
              <a:t>different</a:t>
            </a:r>
            <a:r>
              <a:rPr sz="1800" spc="-120" dirty="0">
                <a:latin typeface="Verdana"/>
                <a:cs typeface="Verdana"/>
              </a:rPr>
              <a:t> </a:t>
            </a:r>
            <a:r>
              <a:rPr sz="1800" dirty="0">
                <a:latin typeface="Cambria Math"/>
                <a:cs typeface="Cambria Math"/>
              </a:rPr>
              <a:t>𝜆,</a:t>
            </a:r>
            <a:r>
              <a:rPr sz="1800" spc="120" dirty="0">
                <a:latin typeface="Cambria Math"/>
                <a:cs typeface="Cambria Math"/>
              </a:rPr>
              <a:t> </a:t>
            </a:r>
            <a:r>
              <a:rPr sz="1800" spc="-20" dirty="0">
                <a:latin typeface="Verdana"/>
                <a:cs typeface="Verdana"/>
              </a:rPr>
              <a:t>plot</a:t>
            </a:r>
            <a:r>
              <a:rPr sz="1800" spc="-120" dirty="0">
                <a:latin typeface="Verdana"/>
                <a:cs typeface="Verdana"/>
              </a:rPr>
              <a:t> </a:t>
            </a:r>
            <a:r>
              <a:rPr sz="1800" spc="-20" dirty="0">
                <a:latin typeface="Verdana"/>
                <a:cs typeface="Verdana"/>
              </a:rPr>
              <a:t>the</a:t>
            </a:r>
            <a:r>
              <a:rPr sz="1800" spc="-120" dirty="0">
                <a:latin typeface="Verdana"/>
                <a:cs typeface="Verdana"/>
              </a:rPr>
              <a:t> </a:t>
            </a:r>
            <a:r>
              <a:rPr sz="1800" spc="70" dirty="0">
                <a:latin typeface="Verdana"/>
                <a:cs typeface="Verdana"/>
              </a:rPr>
              <a:t>data</a:t>
            </a:r>
            <a:r>
              <a:rPr sz="1800" spc="-125" dirty="0">
                <a:latin typeface="Verdana"/>
                <a:cs typeface="Verdana"/>
              </a:rPr>
              <a:t> </a:t>
            </a:r>
            <a:r>
              <a:rPr sz="1800" spc="65" dirty="0">
                <a:latin typeface="Verdana"/>
                <a:cs typeface="Verdana"/>
              </a:rPr>
              <a:t>and</a:t>
            </a:r>
            <a:r>
              <a:rPr sz="1800" spc="-120" dirty="0">
                <a:latin typeface="Verdana"/>
                <a:cs typeface="Verdana"/>
              </a:rPr>
              <a:t> </a:t>
            </a:r>
            <a:r>
              <a:rPr sz="1800" spc="50" dirty="0">
                <a:latin typeface="Verdana"/>
                <a:cs typeface="Verdana"/>
              </a:rPr>
              <a:t>check </a:t>
            </a:r>
            <a:r>
              <a:rPr sz="1800" spc="-95" dirty="0">
                <a:latin typeface="Verdana"/>
                <a:cs typeface="Verdana"/>
              </a:rPr>
              <a:t>visually</a:t>
            </a:r>
            <a:r>
              <a:rPr sz="1800" spc="-110" dirty="0">
                <a:latin typeface="Verdana"/>
                <a:cs typeface="Verdana"/>
              </a:rPr>
              <a:t> </a:t>
            </a:r>
            <a:r>
              <a:rPr sz="1800" spc="-30" dirty="0">
                <a:latin typeface="Verdana"/>
                <a:cs typeface="Verdana"/>
              </a:rPr>
              <a:t>that</a:t>
            </a:r>
            <a:r>
              <a:rPr sz="1800" spc="-100" dirty="0">
                <a:latin typeface="Verdana"/>
                <a:cs typeface="Verdana"/>
              </a:rPr>
              <a:t> </a:t>
            </a:r>
            <a:r>
              <a:rPr sz="1800" spc="-20" dirty="0">
                <a:latin typeface="Verdana"/>
                <a:cs typeface="Verdana"/>
              </a:rPr>
              <a:t>the</a:t>
            </a:r>
            <a:r>
              <a:rPr sz="1800" spc="-95" dirty="0">
                <a:latin typeface="Verdana"/>
                <a:cs typeface="Verdana"/>
              </a:rPr>
              <a:t> </a:t>
            </a:r>
            <a:r>
              <a:rPr sz="1800" dirty="0">
                <a:latin typeface="Verdana"/>
                <a:cs typeface="Verdana"/>
              </a:rPr>
              <a:t>variance</a:t>
            </a:r>
            <a:r>
              <a:rPr sz="1800" spc="-100" dirty="0">
                <a:latin typeface="Verdana"/>
                <a:cs typeface="Verdana"/>
              </a:rPr>
              <a:t> </a:t>
            </a:r>
            <a:r>
              <a:rPr sz="1800" spc="-200" dirty="0">
                <a:latin typeface="Verdana"/>
                <a:cs typeface="Verdana"/>
              </a:rPr>
              <a:t>is</a:t>
            </a:r>
            <a:r>
              <a:rPr sz="1800" spc="-100" dirty="0">
                <a:latin typeface="Verdana"/>
                <a:cs typeface="Verdana"/>
              </a:rPr>
              <a:t> </a:t>
            </a:r>
            <a:r>
              <a:rPr sz="1800" spc="-55" dirty="0">
                <a:latin typeface="Verdana"/>
                <a:cs typeface="Verdana"/>
              </a:rPr>
              <a:t>nearly</a:t>
            </a:r>
            <a:r>
              <a:rPr sz="1800" spc="-110" dirty="0">
                <a:latin typeface="Verdana"/>
                <a:cs typeface="Verdana"/>
              </a:rPr>
              <a:t> </a:t>
            </a:r>
            <a:r>
              <a:rPr sz="1800" spc="-10" dirty="0">
                <a:latin typeface="Verdana"/>
                <a:cs typeface="Verdana"/>
              </a:rPr>
              <a:t>constant.</a:t>
            </a:r>
            <a:endParaRPr sz="1800">
              <a:latin typeface="Verdana"/>
              <a:cs typeface="Verdana"/>
            </a:endParaRPr>
          </a:p>
          <a:p>
            <a:pPr>
              <a:lnSpc>
                <a:spcPct val="100000"/>
              </a:lnSpc>
              <a:spcBef>
                <a:spcPts val="800"/>
              </a:spcBef>
              <a:buFont typeface="Arial MT"/>
              <a:buChar char="•"/>
            </a:pPr>
            <a:endParaRPr sz="1800">
              <a:latin typeface="Verdana"/>
              <a:cs typeface="Verdana"/>
            </a:endParaRPr>
          </a:p>
          <a:p>
            <a:pPr marL="354965" indent="-342265" algn="just">
              <a:lnSpc>
                <a:spcPct val="100000"/>
              </a:lnSpc>
              <a:buFont typeface="Arial MT"/>
              <a:buChar char="•"/>
              <a:tabLst>
                <a:tab pos="354965" algn="l"/>
              </a:tabLst>
            </a:pPr>
            <a:r>
              <a:rPr sz="1800" spc="-110" dirty="0">
                <a:latin typeface="Verdana"/>
                <a:cs typeface="Verdana"/>
              </a:rPr>
              <a:t>Use</a:t>
            </a:r>
            <a:r>
              <a:rPr sz="1800" spc="-100" dirty="0">
                <a:latin typeface="Verdana"/>
                <a:cs typeface="Verdana"/>
              </a:rPr>
              <a:t> </a:t>
            </a:r>
            <a:r>
              <a:rPr sz="1800" spc="150" dirty="0">
                <a:latin typeface="Verdana"/>
                <a:cs typeface="Verdana"/>
              </a:rPr>
              <a:t>a</a:t>
            </a:r>
            <a:r>
              <a:rPr sz="1800" spc="-110" dirty="0">
                <a:latin typeface="Verdana"/>
                <a:cs typeface="Verdana"/>
              </a:rPr>
              <a:t> </a:t>
            </a:r>
            <a:r>
              <a:rPr sz="1800" dirty="0">
                <a:latin typeface="Verdana"/>
                <a:cs typeface="Verdana"/>
              </a:rPr>
              <a:t>method</a:t>
            </a:r>
            <a:r>
              <a:rPr sz="1800" spc="-95" dirty="0">
                <a:latin typeface="Verdana"/>
                <a:cs typeface="Verdana"/>
              </a:rPr>
              <a:t> </a:t>
            </a:r>
            <a:r>
              <a:rPr sz="1800" spc="-40" dirty="0">
                <a:latin typeface="Verdana"/>
                <a:cs typeface="Verdana"/>
              </a:rPr>
              <a:t>that</a:t>
            </a:r>
            <a:r>
              <a:rPr sz="1800" spc="-100" dirty="0">
                <a:latin typeface="Verdana"/>
                <a:cs typeface="Verdana"/>
              </a:rPr>
              <a:t> </a:t>
            </a:r>
            <a:r>
              <a:rPr sz="1800" spc="-10" dirty="0">
                <a:latin typeface="Verdana"/>
                <a:cs typeface="Verdana"/>
              </a:rPr>
              <a:t>automatically</a:t>
            </a:r>
            <a:r>
              <a:rPr sz="1800" spc="-110" dirty="0">
                <a:latin typeface="Verdana"/>
                <a:cs typeface="Verdana"/>
              </a:rPr>
              <a:t> </a:t>
            </a:r>
            <a:r>
              <a:rPr sz="1800" spc="-55" dirty="0">
                <a:latin typeface="Verdana"/>
                <a:cs typeface="Verdana"/>
              </a:rPr>
              <a:t>selects</a:t>
            </a:r>
            <a:r>
              <a:rPr sz="1800" spc="-114" dirty="0">
                <a:latin typeface="Verdana"/>
                <a:cs typeface="Verdana"/>
              </a:rPr>
              <a:t> </a:t>
            </a:r>
            <a:r>
              <a:rPr sz="1800" spc="-50" dirty="0">
                <a:latin typeface="Cambria Math"/>
                <a:cs typeface="Cambria Math"/>
              </a:rPr>
              <a:t>𝜆</a:t>
            </a:r>
            <a:endParaRPr sz="1800">
              <a:latin typeface="Cambria Math"/>
              <a:cs typeface="Cambria Math"/>
            </a:endParaRPr>
          </a:p>
          <a:p>
            <a:pPr marL="355600" algn="just">
              <a:lnSpc>
                <a:spcPct val="100000"/>
              </a:lnSpc>
              <a:spcBef>
                <a:spcPts val="50"/>
              </a:spcBef>
            </a:pPr>
            <a:r>
              <a:rPr sz="1800" spc="-30" dirty="0">
                <a:latin typeface="Verdana"/>
                <a:cs typeface="Verdana"/>
              </a:rPr>
              <a:t>that</a:t>
            </a:r>
            <a:r>
              <a:rPr sz="1800" spc="-120" dirty="0">
                <a:latin typeface="Verdana"/>
                <a:cs typeface="Verdana"/>
              </a:rPr>
              <a:t> </a:t>
            </a:r>
            <a:r>
              <a:rPr sz="1800" spc="-75" dirty="0">
                <a:latin typeface="Verdana"/>
                <a:cs typeface="Verdana"/>
              </a:rPr>
              <a:t>optimizes</a:t>
            </a:r>
            <a:r>
              <a:rPr sz="1800" spc="-114" dirty="0">
                <a:latin typeface="Verdana"/>
                <a:cs typeface="Verdana"/>
              </a:rPr>
              <a:t> </a:t>
            </a:r>
            <a:r>
              <a:rPr sz="1800" dirty="0">
                <a:latin typeface="Verdana"/>
                <a:cs typeface="Verdana"/>
              </a:rPr>
              <a:t>on</a:t>
            </a:r>
            <a:r>
              <a:rPr sz="1800" spc="-114" dirty="0">
                <a:latin typeface="Verdana"/>
                <a:cs typeface="Verdana"/>
              </a:rPr>
              <a:t> </a:t>
            </a:r>
            <a:r>
              <a:rPr sz="1800" spc="-40" dirty="0">
                <a:latin typeface="Verdana"/>
                <a:cs typeface="Verdana"/>
              </a:rPr>
              <a:t>some</a:t>
            </a:r>
            <a:r>
              <a:rPr sz="1800" spc="-114" dirty="0">
                <a:latin typeface="Verdana"/>
                <a:cs typeface="Verdana"/>
              </a:rPr>
              <a:t> </a:t>
            </a:r>
            <a:r>
              <a:rPr sz="1800" spc="-10" dirty="0">
                <a:latin typeface="Verdana"/>
                <a:cs typeface="Verdana"/>
              </a:rPr>
              <a:t>criteria.</a:t>
            </a:r>
            <a:endParaRPr sz="1800">
              <a:latin typeface="Verdana"/>
              <a:cs typeface="Verdana"/>
            </a:endParaRPr>
          </a:p>
          <a:p>
            <a:pPr marL="755015" marR="205104" lvl="1" indent="-285750" algn="just">
              <a:lnSpc>
                <a:spcPct val="99400"/>
              </a:lnSpc>
              <a:spcBef>
                <a:spcPts val="445"/>
              </a:spcBef>
              <a:buFont typeface="Arial MT"/>
              <a:buChar char="•"/>
              <a:tabLst>
                <a:tab pos="755015" algn="l"/>
              </a:tabLst>
            </a:pPr>
            <a:r>
              <a:rPr sz="1800" spc="-50" dirty="0">
                <a:latin typeface="Verdana"/>
                <a:cs typeface="Verdana"/>
              </a:rPr>
              <a:t>Maximum</a:t>
            </a:r>
            <a:r>
              <a:rPr sz="1800" spc="-110" dirty="0">
                <a:latin typeface="Verdana"/>
                <a:cs typeface="Verdana"/>
              </a:rPr>
              <a:t> </a:t>
            </a:r>
            <a:r>
              <a:rPr sz="1800" spc="-50" dirty="0">
                <a:latin typeface="Verdana"/>
                <a:cs typeface="Verdana"/>
              </a:rPr>
              <a:t>likelihood</a:t>
            </a:r>
            <a:r>
              <a:rPr sz="1800" spc="-110" dirty="0">
                <a:latin typeface="Verdana"/>
                <a:cs typeface="Verdana"/>
              </a:rPr>
              <a:t> </a:t>
            </a:r>
            <a:r>
              <a:rPr sz="1800" spc="-75" dirty="0">
                <a:latin typeface="Verdana"/>
                <a:cs typeface="Verdana"/>
              </a:rPr>
              <a:t>(MLE):</a:t>
            </a:r>
            <a:r>
              <a:rPr sz="1800" spc="95" dirty="0">
                <a:latin typeface="Verdana"/>
                <a:cs typeface="Verdana"/>
              </a:rPr>
              <a:t> </a:t>
            </a:r>
            <a:r>
              <a:rPr sz="1800" spc="-90" dirty="0">
                <a:latin typeface="Verdana"/>
                <a:cs typeface="Verdana"/>
              </a:rPr>
              <a:t>Picks</a:t>
            </a:r>
            <a:r>
              <a:rPr sz="1800" spc="-70" dirty="0">
                <a:latin typeface="Verdana"/>
                <a:cs typeface="Verdana"/>
              </a:rPr>
              <a:t> </a:t>
            </a:r>
            <a:r>
              <a:rPr sz="1800" dirty="0">
                <a:latin typeface="Cambria Math"/>
                <a:cs typeface="Cambria Math"/>
              </a:rPr>
              <a:t>𝜆</a:t>
            </a:r>
            <a:r>
              <a:rPr sz="1800" spc="105" dirty="0">
                <a:latin typeface="Cambria Math"/>
                <a:cs typeface="Cambria Math"/>
              </a:rPr>
              <a:t> </a:t>
            </a:r>
            <a:r>
              <a:rPr sz="1800" spc="-20" dirty="0">
                <a:latin typeface="Verdana"/>
                <a:cs typeface="Verdana"/>
              </a:rPr>
              <a:t>that </a:t>
            </a:r>
            <a:r>
              <a:rPr sz="1800" spc="-60" dirty="0">
                <a:latin typeface="Verdana"/>
                <a:cs typeface="Verdana"/>
              </a:rPr>
              <a:t>makes</a:t>
            </a:r>
            <a:r>
              <a:rPr sz="1800" spc="-100" dirty="0">
                <a:latin typeface="Verdana"/>
                <a:cs typeface="Verdana"/>
              </a:rPr>
              <a:t> </a:t>
            </a:r>
            <a:r>
              <a:rPr sz="1800" spc="-55" dirty="0">
                <a:latin typeface="Verdana"/>
                <a:cs typeface="Verdana"/>
              </a:rPr>
              <a:t>transformed</a:t>
            </a:r>
            <a:r>
              <a:rPr sz="1800" spc="-105" dirty="0">
                <a:latin typeface="Verdana"/>
                <a:cs typeface="Verdana"/>
              </a:rPr>
              <a:t> </a:t>
            </a:r>
            <a:r>
              <a:rPr sz="1800" spc="70" dirty="0">
                <a:latin typeface="Verdana"/>
                <a:cs typeface="Verdana"/>
              </a:rPr>
              <a:t>data</a:t>
            </a:r>
            <a:r>
              <a:rPr sz="1800" spc="-125" dirty="0">
                <a:latin typeface="Verdana"/>
                <a:cs typeface="Verdana"/>
              </a:rPr>
              <a:t> </a:t>
            </a:r>
            <a:r>
              <a:rPr sz="1800" spc="-45" dirty="0">
                <a:latin typeface="Verdana"/>
                <a:cs typeface="Verdana"/>
              </a:rPr>
              <a:t>look</a:t>
            </a:r>
            <a:r>
              <a:rPr sz="1800" spc="-114" dirty="0">
                <a:latin typeface="Verdana"/>
                <a:cs typeface="Verdana"/>
              </a:rPr>
              <a:t> </a:t>
            </a:r>
            <a:r>
              <a:rPr sz="1800" spc="-20" dirty="0">
                <a:latin typeface="Verdana"/>
                <a:cs typeface="Verdana"/>
              </a:rPr>
              <a:t>the</a:t>
            </a:r>
            <a:r>
              <a:rPr sz="1800" spc="-105" dirty="0">
                <a:latin typeface="Verdana"/>
                <a:cs typeface="Verdana"/>
              </a:rPr>
              <a:t> </a:t>
            </a:r>
            <a:r>
              <a:rPr sz="1800" spc="-45" dirty="0">
                <a:latin typeface="Verdana"/>
                <a:cs typeface="Verdana"/>
              </a:rPr>
              <a:t>most </a:t>
            </a:r>
            <a:r>
              <a:rPr sz="1800" spc="-70" dirty="0">
                <a:latin typeface="Verdana"/>
                <a:cs typeface="Verdana"/>
              </a:rPr>
              <a:t>normally</a:t>
            </a:r>
            <a:r>
              <a:rPr sz="1800" spc="-90" dirty="0">
                <a:latin typeface="Verdana"/>
                <a:cs typeface="Verdana"/>
              </a:rPr>
              <a:t> </a:t>
            </a:r>
            <a:r>
              <a:rPr sz="1800" spc="-10" dirty="0">
                <a:latin typeface="Verdana"/>
                <a:cs typeface="Verdana"/>
              </a:rPr>
              <a:t>distributed.</a:t>
            </a:r>
            <a:endParaRPr sz="1800">
              <a:latin typeface="Verdana"/>
              <a:cs typeface="Verdana"/>
            </a:endParaRPr>
          </a:p>
          <a:p>
            <a:pPr marL="755015" marR="5080" lvl="1" indent="-285750" algn="just">
              <a:lnSpc>
                <a:spcPct val="102200"/>
              </a:lnSpc>
              <a:spcBef>
                <a:spcPts val="384"/>
              </a:spcBef>
              <a:buFont typeface="Arial MT"/>
              <a:buChar char="•"/>
              <a:tabLst>
                <a:tab pos="755015" algn="l"/>
              </a:tabLst>
            </a:pPr>
            <a:r>
              <a:rPr sz="1800" spc="-70" dirty="0">
                <a:latin typeface="Verdana"/>
                <a:cs typeface="Verdana"/>
              </a:rPr>
              <a:t>Guerrero:</a:t>
            </a:r>
            <a:r>
              <a:rPr sz="1800" spc="-90" dirty="0">
                <a:latin typeface="Verdana"/>
                <a:cs typeface="Verdana"/>
              </a:rPr>
              <a:t> Picks</a:t>
            </a:r>
            <a:r>
              <a:rPr sz="1800" spc="-70" dirty="0">
                <a:latin typeface="Verdana"/>
                <a:cs typeface="Verdana"/>
              </a:rPr>
              <a:t> </a:t>
            </a:r>
            <a:r>
              <a:rPr sz="1800" dirty="0">
                <a:latin typeface="Cambria Math"/>
                <a:cs typeface="Cambria Math"/>
              </a:rPr>
              <a:t>𝜆</a:t>
            </a:r>
            <a:r>
              <a:rPr sz="1800" spc="35" dirty="0">
                <a:latin typeface="Cambria Math"/>
                <a:cs typeface="Cambria Math"/>
              </a:rPr>
              <a:t> </a:t>
            </a:r>
            <a:r>
              <a:rPr sz="1800" spc="-30" dirty="0">
                <a:latin typeface="Verdana"/>
                <a:cs typeface="Verdana"/>
              </a:rPr>
              <a:t>that</a:t>
            </a:r>
            <a:r>
              <a:rPr sz="1800" spc="-105" dirty="0">
                <a:latin typeface="Verdana"/>
                <a:cs typeface="Verdana"/>
              </a:rPr>
              <a:t> </a:t>
            </a:r>
            <a:r>
              <a:rPr sz="1800" spc="-150" dirty="0">
                <a:latin typeface="Verdana"/>
                <a:cs typeface="Verdana"/>
              </a:rPr>
              <a:t>tries</a:t>
            </a:r>
            <a:r>
              <a:rPr sz="1800" spc="-10" dirty="0">
                <a:latin typeface="Verdana"/>
                <a:cs typeface="Verdana"/>
              </a:rPr>
              <a:t> </a:t>
            </a:r>
            <a:r>
              <a:rPr sz="1800" dirty="0">
                <a:latin typeface="Verdana"/>
                <a:cs typeface="Verdana"/>
              </a:rPr>
              <a:t>to</a:t>
            </a:r>
            <a:r>
              <a:rPr sz="1800" spc="-105" dirty="0">
                <a:latin typeface="Verdana"/>
                <a:cs typeface="Verdana"/>
              </a:rPr>
              <a:t> </a:t>
            </a:r>
            <a:r>
              <a:rPr sz="1800" dirty="0">
                <a:latin typeface="Verdana"/>
                <a:cs typeface="Verdana"/>
              </a:rPr>
              <a:t>make</a:t>
            </a:r>
            <a:r>
              <a:rPr sz="1800" spc="-95" dirty="0">
                <a:latin typeface="Verdana"/>
                <a:cs typeface="Verdana"/>
              </a:rPr>
              <a:t> </a:t>
            </a:r>
            <a:r>
              <a:rPr sz="1800" spc="-25" dirty="0">
                <a:latin typeface="Verdana"/>
                <a:cs typeface="Verdana"/>
              </a:rPr>
              <a:t>the </a:t>
            </a:r>
            <a:r>
              <a:rPr sz="1800" dirty="0">
                <a:latin typeface="Verdana"/>
                <a:cs typeface="Verdana"/>
              </a:rPr>
              <a:t>variance</a:t>
            </a:r>
            <a:r>
              <a:rPr sz="1800" spc="-85" dirty="0">
                <a:latin typeface="Verdana"/>
                <a:cs typeface="Verdana"/>
              </a:rPr>
              <a:t> </a:t>
            </a:r>
            <a:r>
              <a:rPr sz="1800" spc="-20" dirty="0">
                <a:latin typeface="Verdana"/>
                <a:cs typeface="Verdana"/>
              </a:rPr>
              <a:t>constant</a:t>
            </a:r>
            <a:r>
              <a:rPr sz="1800" spc="-85" dirty="0">
                <a:latin typeface="Verdana"/>
                <a:cs typeface="Verdana"/>
              </a:rPr>
              <a:t> </a:t>
            </a:r>
            <a:r>
              <a:rPr sz="1800" spc="-50" dirty="0">
                <a:latin typeface="Verdana"/>
                <a:cs typeface="Verdana"/>
              </a:rPr>
              <a:t>across</a:t>
            </a:r>
            <a:r>
              <a:rPr sz="1800" spc="-90" dirty="0">
                <a:latin typeface="Verdana"/>
                <a:cs typeface="Verdana"/>
              </a:rPr>
              <a:t> </a:t>
            </a:r>
            <a:r>
              <a:rPr sz="1800" spc="-20" dirty="0">
                <a:latin typeface="Verdana"/>
                <a:cs typeface="Verdana"/>
              </a:rPr>
              <a:t>the</a:t>
            </a:r>
            <a:r>
              <a:rPr sz="1800" spc="-85" dirty="0">
                <a:latin typeface="Verdana"/>
                <a:cs typeface="Verdana"/>
              </a:rPr>
              <a:t> </a:t>
            </a:r>
            <a:r>
              <a:rPr sz="1800" spc="-70" dirty="0">
                <a:latin typeface="Verdana"/>
                <a:cs typeface="Verdana"/>
              </a:rPr>
              <a:t>time</a:t>
            </a:r>
            <a:r>
              <a:rPr sz="1800" spc="-85" dirty="0">
                <a:latin typeface="Verdana"/>
                <a:cs typeface="Verdana"/>
              </a:rPr>
              <a:t> </a:t>
            </a:r>
            <a:r>
              <a:rPr sz="1800" spc="-100" dirty="0">
                <a:latin typeface="Verdana"/>
                <a:cs typeface="Verdana"/>
              </a:rPr>
              <a:t>series.</a:t>
            </a:r>
            <a:endParaRPr sz="1800">
              <a:latin typeface="Verdana"/>
              <a:cs typeface="Verdana"/>
            </a:endParaRPr>
          </a:p>
        </p:txBody>
      </p:sp>
      <p:grpSp>
        <p:nvGrpSpPr>
          <p:cNvPr id="4" name="object 4"/>
          <p:cNvGrpSpPr/>
          <p:nvPr/>
        </p:nvGrpSpPr>
        <p:grpSpPr>
          <a:xfrm>
            <a:off x="6297557" y="1410757"/>
            <a:ext cx="5067935" cy="4895215"/>
            <a:chOff x="6297557" y="1410757"/>
            <a:chExt cx="5067935" cy="4895215"/>
          </a:xfrm>
        </p:grpSpPr>
        <p:pic>
          <p:nvPicPr>
            <p:cNvPr id="5" name="object 5"/>
            <p:cNvPicPr/>
            <p:nvPr/>
          </p:nvPicPr>
          <p:blipFill>
            <a:blip r:embed="rId2" cstate="print"/>
            <a:stretch>
              <a:fillRect/>
            </a:stretch>
          </p:blipFill>
          <p:spPr>
            <a:xfrm>
              <a:off x="6324599" y="3853454"/>
              <a:ext cx="5013599" cy="2451905"/>
            </a:xfrm>
            <a:prstGeom prst="rect">
              <a:avLst/>
            </a:prstGeom>
          </p:spPr>
        </p:pic>
        <p:pic>
          <p:nvPicPr>
            <p:cNvPr id="6" name="object 6"/>
            <p:cNvPicPr/>
            <p:nvPr/>
          </p:nvPicPr>
          <p:blipFill>
            <a:blip r:embed="rId3" cstate="print"/>
            <a:stretch>
              <a:fillRect/>
            </a:stretch>
          </p:blipFill>
          <p:spPr>
            <a:xfrm>
              <a:off x="6297557" y="1410757"/>
              <a:ext cx="5067683" cy="2442696"/>
            </a:xfrm>
            <a:prstGeom prst="rect">
              <a:avLst/>
            </a:prstGeom>
          </p:spPr>
        </p:pic>
      </p:grpSp>
      <p:sp>
        <p:nvSpPr>
          <p:cNvPr id="7" name="object 7"/>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9</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321435">
              <a:lnSpc>
                <a:spcPct val="100000"/>
              </a:lnSpc>
              <a:spcBef>
                <a:spcPts val="100"/>
              </a:spcBef>
            </a:pPr>
            <a:r>
              <a:rPr sz="4000" spc="-459" dirty="0"/>
              <a:t>Box</a:t>
            </a:r>
            <a:r>
              <a:rPr sz="4000" spc="-220" dirty="0"/>
              <a:t> </a:t>
            </a:r>
            <a:r>
              <a:rPr sz="4000" spc="-155" dirty="0"/>
              <a:t>Cox</a:t>
            </a:r>
            <a:r>
              <a:rPr sz="4000" spc="-225" dirty="0"/>
              <a:t> </a:t>
            </a:r>
            <a:r>
              <a:rPr sz="4000" spc="-370" dirty="0"/>
              <a:t>implementation</a:t>
            </a:r>
            <a:r>
              <a:rPr sz="4000" spc="-220" dirty="0"/>
              <a:t> </a:t>
            </a:r>
            <a:r>
              <a:rPr sz="4000" spc="-434" dirty="0"/>
              <a:t>in</a:t>
            </a:r>
            <a:r>
              <a:rPr sz="4000" spc="-220" dirty="0"/>
              <a:t> </a:t>
            </a:r>
            <a:r>
              <a:rPr sz="4000" spc="-300" dirty="0"/>
              <a:t>Scipy</a:t>
            </a:r>
            <a:endParaRPr sz="4000"/>
          </a:p>
        </p:txBody>
      </p:sp>
      <p:pic>
        <p:nvPicPr>
          <p:cNvPr id="3" name="object 3"/>
          <p:cNvPicPr/>
          <p:nvPr/>
        </p:nvPicPr>
        <p:blipFill>
          <a:blip r:embed="rId2" cstate="print"/>
          <a:stretch>
            <a:fillRect/>
          </a:stretch>
        </p:blipFill>
        <p:spPr>
          <a:xfrm>
            <a:off x="657210" y="1729373"/>
            <a:ext cx="6271161" cy="4137716"/>
          </a:xfrm>
          <a:prstGeom prst="rect">
            <a:avLst/>
          </a:prstGeom>
        </p:spPr>
      </p:pic>
      <p:pic>
        <p:nvPicPr>
          <p:cNvPr id="4" name="object 4"/>
          <p:cNvPicPr/>
          <p:nvPr/>
        </p:nvPicPr>
        <p:blipFill>
          <a:blip r:embed="rId3" cstate="print"/>
          <a:stretch>
            <a:fillRect/>
          </a:stretch>
        </p:blipFill>
        <p:spPr>
          <a:xfrm>
            <a:off x="7567128" y="3144002"/>
            <a:ext cx="3773971" cy="900709"/>
          </a:xfrm>
          <a:prstGeom prst="rect">
            <a:avLst/>
          </a:prstGeom>
        </p:spPr>
      </p:pic>
      <p:pic>
        <p:nvPicPr>
          <p:cNvPr id="5" name="object 5"/>
          <p:cNvPicPr/>
          <p:nvPr/>
        </p:nvPicPr>
        <p:blipFill>
          <a:blip r:embed="rId4" cstate="print"/>
          <a:stretch>
            <a:fillRect/>
          </a:stretch>
        </p:blipFill>
        <p:spPr>
          <a:xfrm>
            <a:off x="7505700" y="2305660"/>
            <a:ext cx="3835400" cy="581459"/>
          </a:xfrm>
          <a:prstGeom prst="rect">
            <a:avLst/>
          </a:prstGeom>
        </p:spPr>
      </p:pic>
      <p:sp>
        <p:nvSpPr>
          <p:cNvPr id="6" name="object 6"/>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10</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193800">
              <a:lnSpc>
                <a:spcPct val="100000"/>
              </a:lnSpc>
              <a:spcBef>
                <a:spcPts val="100"/>
              </a:spcBef>
            </a:pPr>
            <a:r>
              <a:rPr sz="4000" spc="-459" dirty="0"/>
              <a:t>Box</a:t>
            </a:r>
            <a:r>
              <a:rPr sz="4000" spc="-220" dirty="0"/>
              <a:t> </a:t>
            </a:r>
            <a:r>
              <a:rPr sz="4000" spc="-155" dirty="0"/>
              <a:t>Cox</a:t>
            </a:r>
            <a:r>
              <a:rPr sz="4000" spc="-225" dirty="0"/>
              <a:t> </a:t>
            </a:r>
            <a:r>
              <a:rPr sz="4000" spc="-370" dirty="0"/>
              <a:t>implementation</a:t>
            </a:r>
            <a:r>
              <a:rPr sz="4000" spc="-220" dirty="0"/>
              <a:t> </a:t>
            </a:r>
            <a:r>
              <a:rPr sz="4000" spc="-434" dirty="0"/>
              <a:t>in</a:t>
            </a:r>
            <a:r>
              <a:rPr sz="4000" spc="-220" dirty="0"/>
              <a:t> </a:t>
            </a:r>
            <a:r>
              <a:rPr sz="4000" spc="-455" dirty="0"/>
              <a:t>sktime</a:t>
            </a:r>
            <a:endParaRPr sz="4000"/>
          </a:p>
        </p:txBody>
      </p:sp>
      <p:pic>
        <p:nvPicPr>
          <p:cNvPr id="3" name="object 3"/>
          <p:cNvPicPr/>
          <p:nvPr/>
        </p:nvPicPr>
        <p:blipFill>
          <a:blip r:embed="rId2" cstate="print"/>
          <a:stretch>
            <a:fillRect/>
          </a:stretch>
        </p:blipFill>
        <p:spPr>
          <a:xfrm>
            <a:off x="419531" y="1719471"/>
            <a:ext cx="6054113" cy="4269924"/>
          </a:xfrm>
          <a:prstGeom prst="rect">
            <a:avLst/>
          </a:prstGeom>
        </p:spPr>
      </p:pic>
      <p:pic>
        <p:nvPicPr>
          <p:cNvPr id="4" name="object 4"/>
          <p:cNvPicPr/>
          <p:nvPr/>
        </p:nvPicPr>
        <p:blipFill>
          <a:blip r:embed="rId3" cstate="print"/>
          <a:stretch>
            <a:fillRect/>
          </a:stretch>
        </p:blipFill>
        <p:spPr>
          <a:xfrm>
            <a:off x="6916580" y="1635588"/>
            <a:ext cx="4689011" cy="1132439"/>
          </a:xfrm>
          <a:prstGeom prst="rect">
            <a:avLst/>
          </a:prstGeom>
        </p:spPr>
      </p:pic>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11</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06824" y="2920491"/>
            <a:ext cx="3038475" cy="817880"/>
          </a:xfrm>
          <a:prstGeom prst="rect">
            <a:avLst/>
          </a:prstGeom>
        </p:spPr>
        <p:txBody>
          <a:bodyPr vert="horz" wrap="square" lIns="0" tIns="12700" rIns="0" bIns="0" rtlCol="0">
            <a:spAutoFit/>
          </a:bodyPr>
          <a:lstStyle/>
          <a:p>
            <a:pPr marL="12700">
              <a:lnSpc>
                <a:spcPct val="100000"/>
              </a:lnSpc>
              <a:spcBef>
                <a:spcPts val="100"/>
              </a:spcBef>
            </a:pPr>
            <a:r>
              <a:rPr sz="5200" b="1" spc="-630" dirty="0">
                <a:latin typeface="Verdana"/>
                <a:cs typeface="Verdana"/>
              </a:rPr>
              <a:t>Summary</a:t>
            </a:r>
            <a:endParaRPr sz="5200">
              <a:latin typeface="Verdana"/>
              <a:cs typeface="Verdana"/>
            </a:endParaRPr>
          </a:p>
        </p:txBody>
      </p:sp>
      <p:grpSp>
        <p:nvGrpSpPr>
          <p:cNvPr id="3" name="object 3"/>
          <p:cNvGrpSpPr/>
          <p:nvPr/>
        </p:nvGrpSpPr>
        <p:grpSpPr>
          <a:xfrm>
            <a:off x="5080508" y="729156"/>
            <a:ext cx="6289040" cy="1036319"/>
            <a:chOff x="5080508" y="729156"/>
            <a:chExt cx="6289040" cy="1036319"/>
          </a:xfrm>
        </p:grpSpPr>
        <p:sp>
          <p:nvSpPr>
            <p:cNvPr id="4" name="object 4"/>
            <p:cNvSpPr/>
            <p:nvPr/>
          </p:nvSpPr>
          <p:spPr>
            <a:xfrm>
              <a:off x="5093208" y="741856"/>
              <a:ext cx="6263640" cy="1010919"/>
            </a:xfrm>
            <a:custGeom>
              <a:avLst/>
              <a:gdLst/>
              <a:ahLst/>
              <a:cxnLst/>
              <a:rect l="l" t="t" r="r" b="b"/>
              <a:pathLst>
                <a:path w="6263640" h="1010919">
                  <a:moveTo>
                    <a:pt x="6095156" y="0"/>
                  </a:moveTo>
                  <a:lnTo>
                    <a:pt x="168482" y="0"/>
                  </a:lnTo>
                  <a:lnTo>
                    <a:pt x="123692" y="6018"/>
                  </a:lnTo>
                  <a:lnTo>
                    <a:pt x="83445" y="23002"/>
                  </a:lnTo>
                  <a:lnTo>
                    <a:pt x="49347" y="49347"/>
                  </a:lnTo>
                  <a:lnTo>
                    <a:pt x="23002" y="83446"/>
                  </a:lnTo>
                  <a:lnTo>
                    <a:pt x="6018" y="123693"/>
                  </a:lnTo>
                  <a:lnTo>
                    <a:pt x="0" y="168483"/>
                  </a:lnTo>
                  <a:lnTo>
                    <a:pt x="0" y="842396"/>
                  </a:lnTo>
                  <a:lnTo>
                    <a:pt x="6018" y="887185"/>
                  </a:lnTo>
                  <a:lnTo>
                    <a:pt x="23002" y="927432"/>
                  </a:lnTo>
                  <a:lnTo>
                    <a:pt x="49347" y="961531"/>
                  </a:lnTo>
                  <a:lnTo>
                    <a:pt x="83445" y="987876"/>
                  </a:lnTo>
                  <a:lnTo>
                    <a:pt x="123692" y="1004860"/>
                  </a:lnTo>
                  <a:lnTo>
                    <a:pt x="168482" y="1010879"/>
                  </a:lnTo>
                  <a:lnTo>
                    <a:pt x="6095156" y="1010879"/>
                  </a:lnTo>
                  <a:lnTo>
                    <a:pt x="6139946" y="1004860"/>
                  </a:lnTo>
                  <a:lnTo>
                    <a:pt x="6180193" y="987876"/>
                  </a:lnTo>
                  <a:lnTo>
                    <a:pt x="6214292" y="961531"/>
                  </a:lnTo>
                  <a:lnTo>
                    <a:pt x="6240637" y="927432"/>
                  </a:lnTo>
                  <a:lnTo>
                    <a:pt x="6257621" y="887185"/>
                  </a:lnTo>
                  <a:lnTo>
                    <a:pt x="6263640" y="842396"/>
                  </a:lnTo>
                  <a:lnTo>
                    <a:pt x="6263640" y="168483"/>
                  </a:lnTo>
                  <a:lnTo>
                    <a:pt x="6257621" y="123693"/>
                  </a:lnTo>
                  <a:lnTo>
                    <a:pt x="6240637" y="83446"/>
                  </a:lnTo>
                  <a:lnTo>
                    <a:pt x="6214292" y="49347"/>
                  </a:lnTo>
                  <a:lnTo>
                    <a:pt x="6180193" y="23002"/>
                  </a:lnTo>
                  <a:lnTo>
                    <a:pt x="6139946" y="6018"/>
                  </a:lnTo>
                  <a:lnTo>
                    <a:pt x="6095156" y="0"/>
                  </a:lnTo>
                  <a:close/>
                </a:path>
              </a:pathLst>
            </a:custGeom>
            <a:solidFill>
              <a:srgbClr val="4F81BD"/>
            </a:solidFill>
          </p:spPr>
          <p:txBody>
            <a:bodyPr wrap="square" lIns="0" tIns="0" rIns="0" bIns="0" rtlCol="0"/>
            <a:lstStyle/>
            <a:p>
              <a:endParaRPr/>
            </a:p>
          </p:txBody>
        </p:sp>
        <p:sp>
          <p:nvSpPr>
            <p:cNvPr id="5" name="object 5"/>
            <p:cNvSpPr/>
            <p:nvPr/>
          </p:nvSpPr>
          <p:spPr>
            <a:xfrm>
              <a:off x="5093208" y="741856"/>
              <a:ext cx="6263640" cy="1010919"/>
            </a:xfrm>
            <a:custGeom>
              <a:avLst/>
              <a:gdLst/>
              <a:ahLst/>
              <a:cxnLst/>
              <a:rect l="l" t="t" r="r" b="b"/>
              <a:pathLst>
                <a:path w="6263640" h="1010919">
                  <a:moveTo>
                    <a:pt x="0" y="168483"/>
                  </a:moveTo>
                  <a:lnTo>
                    <a:pt x="6018" y="123693"/>
                  </a:lnTo>
                  <a:lnTo>
                    <a:pt x="23002" y="83446"/>
                  </a:lnTo>
                  <a:lnTo>
                    <a:pt x="49347" y="49347"/>
                  </a:lnTo>
                  <a:lnTo>
                    <a:pt x="83446" y="23002"/>
                  </a:lnTo>
                  <a:lnTo>
                    <a:pt x="123693" y="6018"/>
                  </a:lnTo>
                  <a:lnTo>
                    <a:pt x="168482" y="0"/>
                  </a:lnTo>
                  <a:lnTo>
                    <a:pt x="6095157" y="0"/>
                  </a:lnTo>
                  <a:lnTo>
                    <a:pt x="6139946" y="6018"/>
                  </a:lnTo>
                  <a:lnTo>
                    <a:pt x="6180193" y="23002"/>
                  </a:lnTo>
                  <a:lnTo>
                    <a:pt x="6214292" y="49347"/>
                  </a:lnTo>
                  <a:lnTo>
                    <a:pt x="6240637" y="83446"/>
                  </a:lnTo>
                  <a:lnTo>
                    <a:pt x="6257621" y="123693"/>
                  </a:lnTo>
                  <a:lnTo>
                    <a:pt x="6263640" y="168483"/>
                  </a:lnTo>
                  <a:lnTo>
                    <a:pt x="6263640" y="842396"/>
                  </a:lnTo>
                  <a:lnTo>
                    <a:pt x="6257621" y="887186"/>
                  </a:lnTo>
                  <a:lnTo>
                    <a:pt x="6240637" y="927433"/>
                  </a:lnTo>
                  <a:lnTo>
                    <a:pt x="6214292" y="961532"/>
                  </a:lnTo>
                  <a:lnTo>
                    <a:pt x="6180193" y="987877"/>
                  </a:lnTo>
                  <a:lnTo>
                    <a:pt x="6139946" y="1004861"/>
                  </a:lnTo>
                  <a:lnTo>
                    <a:pt x="6095157" y="1010880"/>
                  </a:lnTo>
                  <a:lnTo>
                    <a:pt x="168482" y="1010880"/>
                  </a:lnTo>
                  <a:lnTo>
                    <a:pt x="123693" y="1004861"/>
                  </a:lnTo>
                  <a:lnTo>
                    <a:pt x="83446" y="987877"/>
                  </a:lnTo>
                  <a:lnTo>
                    <a:pt x="49347" y="961532"/>
                  </a:lnTo>
                  <a:lnTo>
                    <a:pt x="23002" y="927433"/>
                  </a:lnTo>
                  <a:lnTo>
                    <a:pt x="6018" y="887186"/>
                  </a:lnTo>
                  <a:lnTo>
                    <a:pt x="0" y="842396"/>
                  </a:lnTo>
                  <a:lnTo>
                    <a:pt x="0" y="168483"/>
                  </a:lnTo>
                  <a:close/>
                </a:path>
              </a:pathLst>
            </a:custGeom>
            <a:ln w="25400">
              <a:solidFill>
                <a:srgbClr val="4F81BD"/>
              </a:solidFill>
            </a:ln>
          </p:spPr>
          <p:txBody>
            <a:bodyPr wrap="square" lIns="0" tIns="0" rIns="0" bIns="0" rtlCol="0"/>
            <a:lstStyle/>
            <a:p>
              <a:endParaRPr/>
            </a:p>
          </p:txBody>
        </p:sp>
      </p:grpSp>
      <p:sp>
        <p:nvSpPr>
          <p:cNvPr id="6" name="object 6"/>
          <p:cNvSpPr txBox="1">
            <a:spLocks noGrp="1"/>
          </p:cNvSpPr>
          <p:nvPr>
            <p:ph type="title"/>
          </p:nvPr>
        </p:nvSpPr>
        <p:spPr>
          <a:xfrm>
            <a:off x="5198435" y="831595"/>
            <a:ext cx="5839460" cy="805815"/>
          </a:xfrm>
          <a:prstGeom prst="rect">
            <a:avLst/>
          </a:prstGeom>
        </p:spPr>
        <p:txBody>
          <a:bodyPr vert="horz" wrap="square" lIns="0" tIns="38735" rIns="0" bIns="0" rtlCol="0">
            <a:spAutoFit/>
          </a:bodyPr>
          <a:lstStyle/>
          <a:p>
            <a:pPr marL="12700" marR="5080" algn="just">
              <a:lnSpc>
                <a:spcPts val="1989"/>
              </a:lnSpc>
              <a:spcBef>
                <a:spcPts val="305"/>
              </a:spcBef>
            </a:pPr>
            <a:r>
              <a:rPr sz="1800" b="0" spc="-35" dirty="0">
                <a:solidFill>
                  <a:srgbClr val="FFFFFF"/>
                </a:solidFill>
                <a:latin typeface="Verdana"/>
                <a:cs typeface="Verdana"/>
              </a:rPr>
              <a:t>Forecasting</a:t>
            </a:r>
            <a:r>
              <a:rPr sz="1800" b="0" spc="-114" dirty="0">
                <a:solidFill>
                  <a:srgbClr val="FFFFFF"/>
                </a:solidFill>
                <a:latin typeface="Verdana"/>
                <a:cs typeface="Verdana"/>
              </a:rPr>
              <a:t> </a:t>
            </a:r>
            <a:r>
              <a:rPr sz="1800" b="0" spc="70" dirty="0">
                <a:solidFill>
                  <a:srgbClr val="FFFFFF"/>
                </a:solidFill>
                <a:latin typeface="Verdana"/>
                <a:cs typeface="Verdana"/>
              </a:rPr>
              <a:t>and</a:t>
            </a:r>
            <a:r>
              <a:rPr sz="1800" b="0" spc="-114" dirty="0">
                <a:solidFill>
                  <a:srgbClr val="FFFFFF"/>
                </a:solidFill>
                <a:latin typeface="Verdana"/>
                <a:cs typeface="Verdana"/>
              </a:rPr>
              <a:t> </a:t>
            </a:r>
            <a:r>
              <a:rPr sz="1800" b="0" dirty="0">
                <a:solidFill>
                  <a:srgbClr val="FFFFFF"/>
                </a:solidFill>
                <a:latin typeface="Verdana"/>
                <a:cs typeface="Verdana"/>
              </a:rPr>
              <a:t>decomposition</a:t>
            </a:r>
            <a:r>
              <a:rPr sz="1800" b="0" spc="-114" dirty="0">
                <a:solidFill>
                  <a:srgbClr val="FFFFFF"/>
                </a:solidFill>
                <a:latin typeface="Verdana"/>
                <a:cs typeface="Verdana"/>
              </a:rPr>
              <a:t> </a:t>
            </a:r>
            <a:r>
              <a:rPr sz="1800" b="0" spc="-30" dirty="0">
                <a:solidFill>
                  <a:srgbClr val="FFFFFF"/>
                </a:solidFill>
                <a:latin typeface="Verdana"/>
                <a:cs typeface="Verdana"/>
              </a:rPr>
              <a:t>methods</a:t>
            </a:r>
            <a:r>
              <a:rPr sz="1800" b="0" spc="-110" dirty="0">
                <a:solidFill>
                  <a:srgbClr val="FFFFFF"/>
                </a:solidFill>
                <a:latin typeface="Verdana"/>
                <a:cs typeface="Verdana"/>
              </a:rPr>
              <a:t> </a:t>
            </a:r>
            <a:r>
              <a:rPr sz="1800" b="0" spc="-55" dirty="0">
                <a:solidFill>
                  <a:srgbClr val="FFFFFF"/>
                </a:solidFill>
                <a:latin typeface="Verdana"/>
                <a:cs typeface="Verdana"/>
              </a:rPr>
              <a:t>sometimes </a:t>
            </a:r>
            <a:r>
              <a:rPr sz="1800" b="0" spc="-95" dirty="0">
                <a:solidFill>
                  <a:srgbClr val="FFFFFF"/>
                </a:solidFill>
                <a:latin typeface="Verdana"/>
                <a:cs typeface="Verdana"/>
              </a:rPr>
              <a:t>work</a:t>
            </a:r>
            <a:r>
              <a:rPr sz="1800" b="0" spc="-65" dirty="0">
                <a:solidFill>
                  <a:srgbClr val="FFFFFF"/>
                </a:solidFill>
                <a:latin typeface="Verdana"/>
                <a:cs typeface="Verdana"/>
              </a:rPr>
              <a:t> </a:t>
            </a:r>
            <a:r>
              <a:rPr sz="1800" b="0" spc="-30" dirty="0">
                <a:solidFill>
                  <a:srgbClr val="FFFFFF"/>
                </a:solidFill>
                <a:latin typeface="Verdana"/>
                <a:cs typeface="Verdana"/>
              </a:rPr>
              <a:t>better</a:t>
            </a:r>
            <a:r>
              <a:rPr sz="1800" b="0" spc="-130" dirty="0">
                <a:solidFill>
                  <a:srgbClr val="FFFFFF"/>
                </a:solidFill>
                <a:latin typeface="Verdana"/>
                <a:cs typeface="Verdana"/>
              </a:rPr>
              <a:t> </a:t>
            </a:r>
            <a:r>
              <a:rPr sz="1800" b="0" spc="-195" dirty="0">
                <a:solidFill>
                  <a:srgbClr val="FFFFFF"/>
                </a:solidFill>
                <a:latin typeface="Verdana"/>
                <a:cs typeface="Verdana"/>
              </a:rPr>
              <a:t>if</a:t>
            </a:r>
            <a:r>
              <a:rPr sz="1800" b="0" spc="35" dirty="0">
                <a:solidFill>
                  <a:srgbClr val="FFFFFF"/>
                </a:solidFill>
                <a:latin typeface="Verdana"/>
                <a:cs typeface="Verdana"/>
              </a:rPr>
              <a:t> </a:t>
            </a:r>
            <a:r>
              <a:rPr sz="1800" b="0" spc="-20" dirty="0">
                <a:solidFill>
                  <a:srgbClr val="FFFFFF"/>
                </a:solidFill>
                <a:latin typeface="Verdana"/>
                <a:cs typeface="Verdana"/>
              </a:rPr>
              <a:t>the</a:t>
            </a:r>
            <a:r>
              <a:rPr sz="1800" b="0" spc="-140" dirty="0">
                <a:solidFill>
                  <a:srgbClr val="FFFFFF"/>
                </a:solidFill>
                <a:latin typeface="Verdana"/>
                <a:cs typeface="Verdana"/>
              </a:rPr>
              <a:t> </a:t>
            </a:r>
            <a:r>
              <a:rPr sz="1800" b="0" dirty="0">
                <a:solidFill>
                  <a:srgbClr val="FFFFFF"/>
                </a:solidFill>
                <a:latin typeface="Verdana"/>
                <a:cs typeface="Verdana"/>
              </a:rPr>
              <a:t>variance</a:t>
            </a:r>
            <a:r>
              <a:rPr sz="1800" b="0" spc="-145" dirty="0">
                <a:solidFill>
                  <a:srgbClr val="FFFFFF"/>
                </a:solidFill>
                <a:latin typeface="Verdana"/>
                <a:cs typeface="Verdana"/>
              </a:rPr>
              <a:t> </a:t>
            </a:r>
            <a:r>
              <a:rPr sz="1800" b="0" spc="-360" dirty="0">
                <a:solidFill>
                  <a:srgbClr val="FFFFFF"/>
                </a:solidFill>
                <a:latin typeface="Verdana"/>
                <a:cs typeface="Verdana"/>
              </a:rPr>
              <a:t>is</a:t>
            </a:r>
            <a:r>
              <a:rPr sz="1800" b="0" spc="200" dirty="0">
                <a:solidFill>
                  <a:srgbClr val="FFFFFF"/>
                </a:solidFill>
                <a:latin typeface="Verdana"/>
                <a:cs typeface="Verdana"/>
              </a:rPr>
              <a:t> </a:t>
            </a:r>
            <a:r>
              <a:rPr sz="1800" b="0" spc="-30" dirty="0">
                <a:solidFill>
                  <a:srgbClr val="FFFFFF"/>
                </a:solidFill>
                <a:latin typeface="Verdana"/>
                <a:cs typeface="Verdana"/>
              </a:rPr>
              <a:t>stable</a:t>
            </a:r>
            <a:r>
              <a:rPr sz="1800" b="0" spc="-40" dirty="0">
                <a:solidFill>
                  <a:srgbClr val="FFFFFF"/>
                </a:solidFill>
                <a:latin typeface="Verdana"/>
                <a:cs typeface="Verdana"/>
              </a:rPr>
              <a:t> </a:t>
            </a:r>
            <a:r>
              <a:rPr sz="1800" b="0" spc="-55" dirty="0">
                <a:solidFill>
                  <a:srgbClr val="FFFFFF"/>
                </a:solidFill>
                <a:latin typeface="Verdana"/>
                <a:cs typeface="Verdana"/>
              </a:rPr>
              <a:t>across</a:t>
            </a:r>
            <a:r>
              <a:rPr sz="1800" b="0" spc="-40" dirty="0">
                <a:solidFill>
                  <a:srgbClr val="FFFFFF"/>
                </a:solidFill>
                <a:latin typeface="Verdana"/>
                <a:cs typeface="Verdana"/>
              </a:rPr>
              <a:t> </a:t>
            </a:r>
            <a:r>
              <a:rPr sz="1800" b="0" spc="-20" dirty="0">
                <a:solidFill>
                  <a:srgbClr val="FFFFFF"/>
                </a:solidFill>
                <a:latin typeface="Verdana"/>
                <a:cs typeface="Verdana"/>
              </a:rPr>
              <a:t>the</a:t>
            </a:r>
            <a:r>
              <a:rPr sz="1800" b="0" spc="-40" dirty="0">
                <a:solidFill>
                  <a:srgbClr val="FFFFFF"/>
                </a:solidFill>
                <a:latin typeface="Verdana"/>
                <a:cs typeface="Verdana"/>
              </a:rPr>
              <a:t> </a:t>
            </a:r>
            <a:r>
              <a:rPr sz="1800" b="0" spc="-10" dirty="0">
                <a:solidFill>
                  <a:srgbClr val="FFFFFF"/>
                </a:solidFill>
                <a:latin typeface="Verdana"/>
                <a:cs typeface="Verdana"/>
              </a:rPr>
              <a:t>whole </a:t>
            </a:r>
            <a:r>
              <a:rPr sz="1800" b="0" spc="-60" dirty="0">
                <a:solidFill>
                  <a:srgbClr val="FFFFFF"/>
                </a:solidFill>
                <a:latin typeface="Verdana"/>
                <a:cs typeface="Verdana"/>
              </a:rPr>
              <a:t>time</a:t>
            </a:r>
            <a:r>
              <a:rPr sz="1800" b="0" spc="-130" dirty="0">
                <a:solidFill>
                  <a:srgbClr val="FFFFFF"/>
                </a:solidFill>
                <a:latin typeface="Verdana"/>
                <a:cs typeface="Verdana"/>
              </a:rPr>
              <a:t> </a:t>
            </a:r>
            <a:r>
              <a:rPr sz="1800" b="0" spc="-10" dirty="0">
                <a:solidFill>
                  <a:srgbClr val="FFFFFF"/>
                </a:solidFill>
                <a:latin typeface="Verdana"/>
                <a:cs typeface="Verdana"/>
              </a:rPr>
              <a:t>series.</a:t>
            </a:r>
            <a:endParaRPr sz="1800">
              <a:latin typeface="Verdana"/>
              <a:cs typeface="Verdana"/>
            </a:endParaRPr>
          </a:p>
        </p:txBody>
      </p:sp>
      <p:grpSp>
        <p:nvGrpSpPr>
          <p:cNvPr id="7" name="object 7"/>
          <p:cNvGrpSpPr/>
          <p:nvPr/>
        </p:nvGrpSpPr>
        <p:grpSpPr>
          <a:xfrm>
            <a:off x="5080508" y="1791876"/>
            <a:ext cx="6289040" cy="1036319"/>
            <a:chOff x="5080508" y="1791876"/>
            <a:chExt cx="6289040" cy="1036319"/>
          </a:xfrm>
        </p:grpSpPr>
        <p:sp>
          <p:nvSpPr>
            <p:cNvPr id="8" name="object 8"/>
            <p:cNvSpPr/>
            <p:nvPr/>
          </p:nvSpPr>
          <p:spPr>
            <a:xfrm>
              <a:off x="5093208" y="1804576"/>
              <a:ext cx="6263640" cy="1010919"/>
            </a:xfrm>
            <a:custGeom>
              <a:avLst/>
              <a:gdLst/>
              <a:ahLst/>
              <a:cxnLst/>
              <a:rect l="l" t="t" r="r" b="b"/>
              <a:pathLst>
                <a:path w="6263640" h="1010919">
                  <a:moveTo>
                    <a:pt x="6095156" y="0"/>
                  </a:moveTo>
                  <a:lnTo>
                    <a:pt x="168482" y="0"/>
                  </a:lnTo>
                  <a:lnTo>
                    <a:pt x="123692" y="6018"/>
                  </a:lnTo>
                  <a:lnTo>
                    <a:pt x="83445" y="23002"/>
                  </a:lnTo>
                  <a:lnTo>
                    <a:pt x="49347" y="49347"/>
                  </a:lnTo>
                  <a:lnTo>
                    <a:pt x="23002" y="83446"/>
                  </a:lnTo>
                  <a:lnTo>
                    <a:pt x="6018" y="123693"/>
                  </a:lnTo>
                  <a:lnTo>
                    <a:pt x="0" y="168483"/>
                  </a:lnTo>
                  <a:lnTo>
                    <a:pt x="0" y="842396"/>
                  </a:lnTo>
                  <a:lnTo>
                    <a:pt x="6018" y="887185"/>
                  </a:lnTo>
                  <a:lnTo>
                    <a:pt x="23002" y="927433"/>
                  </a:lnTo>
                  <a:lnTo>
                    <a:pt x="49347" y="961532"/>
                  </a:lnTo>
                  <a:lnTo>
                    <a:pt x="83445" y="987876"/>
                  </a:lnTo>
                  <a:lnTo>
                    <a:pt x="123692" y="1004861"/>
                  </a:lnTo>
                  <a:lnTo>
                    <a:pt x="168482" y="1010879"/>
                  </a:lnTo>
                  <a:lnTo>
                    <a:pt x="6095156" y="1010879"/>
                  </a:lnTo>
                  <a:lnTo>
                    <a:pt x="6139946" y="1004861"/>
                  </a:lnTo>
                  <a:lnTo>
                    <a:pt x="6180193" y="987876"/>
                  </a:lnTo>
                  <a:lnTo>
                    <a:pt x="6214292" y="961532"/>
                  </a:lnTo>
                  <a:lnTo>
                    <a:pt x="6240637" y="927433"/>
                  </a:lnTo>
                  <a:lnTo>
                    <a:pt x="6257621" y="887185"/>
                  </a:lnTo>
                  <a:lnTo>
                    <a:pt x="6263640" y="842396"/>
                  </a:lnTo>
                  <a:lnTo>
                    <a:pt x="6263640" y="168483"/>
                  </a:lnTo>
                  <a:lnTo>
                    <a:pt x="6257621" y="123693"/>
                  </a:lnTo>
                  <a:lnTo>
                    <a:pt x="6240637" y="83446"/>
                  </a:lnTo>
                  <a:lnTo>
                    <a:pt x="6214292" y="49347"/>
                  </a:lnTo>
                  <a:lnTo>
                    <a:pt x="6180193" y="23002"/>
                  </a:lnTo>
                  <a:lnTo>
                    <a:pt x="6139946" y="6018"/>
                  </a:lnTo>
                  <a:lnTo>
                    <a:pt x="6095156" y="0"/>
                  </a:lnTo>
                  <a:close/>
                </a:path>
              </a:pathLst>
            </a:custGeom>
            <a:solidFill>
              <a:srgbClr val="4F81BD"/>
            </a:solidFill>
          </p:spPr>
          <p:txBody>
            <a:bodyPr wrap="square" lIns="0" tIns="0" rIns="0" bIns="0" rtlCol="0"/>
            <a:lstStyle/>
            <a:p>
              <a:endParaRPr/>
            </a:p>
          </p:txBody>
        </p:sp>
        <p:sp>
          <p:nvSpPr>
            <p:cNvPr id="9" name="object 9"/>
            <p:cNvSpPr/>
            <p:nvPr/>
          </p:nvSpPr>
          <p:spPr>
            <a:xfrm>
              <a:off x="5093208" y="1804576"/>
              <a:ext cx="6263640" cy="1010919"/>
            </a:xfrm>
            <a:custGeom>
              <a:avLst/>
              <a:gdLst/>
              <a:ahLst/>
              <a:cxnLst/>
              <a:rect l="l" t="t" r="r" b="b"/>
              <a:pathLst>
                <a:path w="6263640" h="1010919">
                  <a:moveTo>
                    <a:pt x="0" y="168483"/>
                  </a:moveTo>
                  <a:lnTo>
                    <a:pt x="6018" y="123693"/>
                  </a:lnTo>
                  <a:lnTo>
                    <a:pt x="23002" y="83446"/>
                  </a:lnTo>
                  <a:lnTo>
                    <a:pt x="49347" y="49347"/>
                  </a:lnTo>
                  <a:lnTo>
                    <a:pt x="83446" y="23002"/>
                  </a:lnTo>
                  <a:lnTo>
                    <a:pt x="123693" y="6018"/>
                  </a:lnTo>
                  <a:lnTo>
                    <a:pt x="168482" y="0"/>
                  </a:lnTo>
                  <a:lnTo>
                    <a:pt x="6095157" y="0"/>
                  </a:lnTo>
                  <a:lnTo>
                    <a:pt x="6139946" y="6018"/>
                  </a:lnTo>
                  <a:lnTo>
                    <a:pt x="6180193" y="23002"/>
                  </a:lnTo>
                  <a:lnTo>
                    <a:pt x="6214292" y="49347"/>
                  </a:lnTo>
                  <a:lnTo>
                    <a:pt x="6240637" y="83446"/>
                  </a:lnTo>
                  <a:lnTo>
                    <a:pt x="6257621" y="123693"/>
                  </a:lnTo>
                  <a:lnTo>
                    <a:pt x="6263640" y="168483"/>
                  </a:lnTo>
                  <a:lnTo>
                    <a:pt x="6263640" y="842396"/>
                  </a:lnTo>
                  <a:lnTo>
                    <a:pt x="6257621" y="887186"/>
                  </a:lnTo>
                  <a:lnTo>
                    <a:pt x="6240637" y="927433"/>
                  </a:lnTo>
                  <a:lnTo>
                    <a:pt x="6214292" y="961532"/>
                  </a:lnTo>
                  <a:lnTo>
                    <a:pt x="6180193" y="987877"/>
                  </a:lnTo>
                  <a:lnTo>
                    <a:pt x="6139946" y="1004861"/>
                  </a:lnTo>
                  <a:lnTo>
                    <a:pt x="6095157" y="1010880"/>
                  </a:lnTo>
                  <a:lnTo>
                    <a:pt x="168482" y="1010880"/>
                  </a:lnTo>
                  <a:lnTo>
                    <a:pt x="123693" y="1004861"/>
                  </a:lnTo>
                  <a:lnTo>
                    <a:pt x="83446" y="987877"/>
                  </a:lnTo>
                  <a:lnTo>
                    <a:pt x="49347" y="961532"/>
                  </a:lnTo>
                  <a:lnTo>
                    <a:pt x="23002" y="927433"/>
                  </a:lnTo>
                  <a:lnTo>
                    <a:pt x="6018" y="887186"/>
                  </a:lnTo>
                  <a:lnTo>
                    <a:pt x="0" y="842396"/>
                  </a:lnTo>
                  <a:lnTo>
                    <a:pt x="0" y="168483"/>
                  </a:lnTo>
                  <a:close/>
                </a:path>
              </a:pathLst>
            </a:custGeom>
            <a:ln w="25400">
              <a:solidFill>
                <a:srgbClr val="EEECE1"/>
              </a:solidFill>
            </a:ln>
          </p:spPr>
          <p:txBody>
            <a:bodyPr wrap="square" lIns="0" tIns="0" rIns="0" bIns="0" rtlCol="0"/>
            <a:lstStyle/>
            <a:p>
              <a:endParaRPr/>
            </a:p>
          </p:txBody>
        </p:sp>
      </p:grpSp>
      <p:sp>
        <p:nvSpPr>
          <p:cNvPr id="10" name="object 10"/>
          <p:cNvSpPr txBox="1"/>
          <p:nvPr/>
        </p:nvSpPr>
        <p:spPr>
          <a:xfrm>
            <a:off x="5198435" y="2020315"/>
            <a:ext cx="5327015" cy="553085"/>
          </a:xfrm>
          <a:prstGeom prst="rect">
            <a:avLst/>
          </a:prstGeom>
        </p:spPr>
        <p:txBody>
          <a:bodyPr vert="horz" wrap="square" lIns="0" tIns="38735" rIns="0" bIns="0" rtlCol="0">
            <a:spAutoFit/>
          </a:bodyPr>
          <a:lstStyle/>
          <a:p>
            <a:pPr marL="12700" marR="5080">
              <a:lnSpc>
                <a:spcPts val="1989"/>
              </a:lnSpc>
              <a:spcBef>
                <a:spcPts val="305"/>
              </a:spcBef>
            </a:pPr>
            <a:r>
              <a:rPr sz="1800" dirty="0">
                <a:solidFill>
                  <a:srgbClr val="FFFFFF"/>
                </a:solidFill>
                <a:latin typeface="Verdana"/>
                <a:cs typeface="Verdana"/>
              </a:rPr>
              <a:t>Log</a:t>
            </a:r>
            <a:r>
              <a:rPr sz="1800" spc="-114" dirty="0">
                <a:solidFill>
                  <a:srgbClr val="FFFFFF"/>
                </a:solidFill>
                <a:latin typeface="Verdana"/>
                <a:cs typeface="Verdana"/>
              </a:rPr>
              <a:t> </a:t>
            </a:r>
            <a:r>
              <a:rPr sz="1800" spc="70" dirty="0">
                <a:solidFill>
                  <a:srgbClr val="FFFFFF"/>
                </a:solidFill>
                <a:latin typeface="Verdana"/>
                <a:cs typeface="Verdana"/>
              </a:rPr>
              <a:t>and</a:t>
            </a:r>
            <a:r>
              <a:rPr sz="1800" spc="-114" dirty="0">
                <a:solidFill>
                  <a:srgbClr val="FFFFFF"/>
                </a:solidFill>
                <a:latin typeface="Verdana"/>
                <a:cs typeface="Verdana"/>
              </a:rPr>
              <a:t> </a:t>
            </a:r>
            <a:r>
              <a:rPr sz="1800" dirty="0">
                <a:solidFill>
                  <a:srgbClr val="FFFFFF"/>
                </a:solidFill>
                <a:latin typeface="Verdana"/>
                <a:cs typeface="Verdana"/>
              </a:rPr>
              <a:t>power</a:t>
            </a:r>
            <a:r>
              <a:rPr sz="1800" spc="-114" dirty="0">
                <a:solidFill>
                  <a:srgbClr val="FFFFFF"/>
                </a:solidFill>
                <a:latin typeface="Verdana"/>
                <a:cs typeface="Verdana"/>
              </a:rPr>
              <a:t> </a:t>
            </a:r>
            <a:r>
              <a:rPr sz="1800" spc="-105" dirty="0">
                <a:solidFill>
                  <a:srgbClr val="FFFFFF"/>
                </a:solidFill>
                <a:latin typeface="Verdana"/>
                <a:cs typeface="Verdana"/>
              </a:rPr>
              <a:t>transforms</a:t>
            </a:r>
            <a:r>
              <a:rPr sz="1800" spc="-114" dirty="0">
                <a:solidFill>
                  <a:srgbClr val="FFFFFF"/>
                </a:solidFill>
                <a:latin typeface="Verdana"/>
                <a:cs typeface="Verdana"/>
              </a:rPr>
              <a:t> </a:t>
            </a:r>
            <a:r>
              <a:rPr sz="1800" spc="105" dirty="0">
                <a:solidFill>
                  <a:srgbClr val="FFFFFF"/>
                </a:solidFill>
                <a:latin typeface="Verdana"/>
                <a:cs typeface="Verdana"/>
              </a:rPr>
              <a:t>can</a:t>
            </a:r>
            <a:r>
              <a:rPr sz="1800" spc="-114" dirty="0">
                <a:solidFill>
                  <a:srgbClr val="FFFFFF"/>
                </a:solidFill>
                <a:latin typeface="Verdana"/>
                <a:cs typeface="Verdana"/>
              </a:rPr>
              <a:t> </a:t>
            </a:r>
            <a:r>
              <a:rPr sz="1800" dirty="0">
                <a:solidFill>
                  <a:srgbClr val="FFFFFF"/>
                </a:solidFill>
                <a:latin typeface="Verdana"/>
                <a:cs typeface="Verdana"/>
              </a:rPr>
              <a:t>help</a:t>
            </a:r>
            <a:r>
              <a:rPr sz="1800" spc="-114" dirty="0">
                <a:solidFill>
                  <a:srgbClr val="FFFFFF"/>
                </a:solidFill>
                <a:latin typeface="Verdana"/>
                <a:cs typeface="Verdana"/>
              </a:rPr>
              <a:t> </a:t>
            </a:r>
            <a:r>
              <a:rPr sz="1800" spc="-75" dirty="0">
                <a:solidFill>
                  <a:srgbClr val="FFFFFF"/>
                </a:solidFill>
                <a:latin typeface="Verdana"/>
                <a:cs typeface="Verdana"/>
              </a:rPr>
              <a:t>stabilize</a:t>
            </a:r>
            <a:r>
              <a:rPr sz="1800" spc="-110" dirty="0">
                <a:solidFill>
                  <a:srgbClr val="FFFFFF"/>
                </a:solidFill>
                <a:latin typeface="Verdana"/>
                <a:cs typeface="Verdana"/>
              </a:rPr>
              <a:t> </a:t>
            </a:r>
            <a:r>
              <a:rPr sz="1800" spc="-25" dirty="0">
                <a:solidFill>
                  <a:srgbClr val="FFFFFF"/>
                </a:solidFill>
                <a:latin typeface="Verdana"/>
                <a:cs typeface="Verdana"/>
              </a:rPr>
              <a:t>the </a:t>
            </a:r>
            <a:r>
              <a:rPr sz="1800" dirty="0">
                <a:solidFill>
                  <a:srgbClr val="FFFFFF"/>
                </a:solidFill>
                <a:latin typeface="Verdana"/>
                <a:cs typeface="Verdana"/>
              </a:rPr>
              <a:t>variance</a:t>
            </a:r>
            <a:r>
              <a:rPr sz="1800" spc="-100" dirty="0">
                <a:solidFill>
                  <a:srgbClr val="FFFFFF"/>
                </a:solidFill>
                <a:latin typeface="Verdana"/>
                <a:cs typeface="Verdana"/>
              </a:rPr>
              <a:t> </a:t>
            </a:r>
            <a:r>
              <a:rPr sz="1800" spc="-45" dirty="0">
                <a:solidFill>
                  <a:srgbClr val="FFFFFF"/>
                </a:solidFill>
                <a:latin typeface="Verdana"/>
                <a:cs typeface="Verdana"/>
              </a:rPr>
              <a:t>across</a:t>
            </a:r>
            <a:r>
              <a:rPr sz="1800" spc="-100" dirty="0">
                <a:solidFill>
                  <a:srgbClr val="FFFFFF"/>
                </a:solidFill>
                <a:latin typeface="Verdana"/>
                <a:cs typeface="Verdana"/>
              </a:rPr>
              <a:t> </a:t>
            </a:r>
            <a:r>
              <a:rPr sz="1800" spc="-20" dirty="0">
                <a:solidFill>
                  <a:srgbClr val="FFFFFF"/>
                </a:solidFill>
                <a:latin typeface="Verdana"/>
                <a:cs typeface="Verdana"/>
              </a:rPr>
              <a:t>the</a:t>
            </a:r>
            <a:r>
              <a:rPr sz="1800" spc="-95" dirty="0">
                <a:solidFill>
                  <a:srgbClr val="FFFFFF"/>
                </a:solidFill>
                <a:latin typeface="Verdana"/>
                <a:cs typeface="Verdana"/>
              </a:rPr>
              <a:t> </a:t>
            </a:r>
            <a:r>
              <a:rPr sz="1800" spc="-60" dirty="0">
                <a:solidFill>
                  <a:srgbClr val="FFFFFF"/>
                </a:solidFill>
                <a:latin typeface="Verdana"/>
                <a:cs typeface="Verdana"/>
              </a:rPr>
              <a:t>time</a:t>
            </a:r>
            <a:r>
              <a:rPr sz="1800" spc="-100" dirty="0">
                <a:solidFill>
                  <a:srgbClr val="FFFFFF"/>
                </a:solidFill>
                <a:latin typeface="Verdana"/>
                <a:cs typeface="Verdana"/>
              </a:rPr>
              <a:t> </a:t>
            </a:r>
            <a:r>
              <a:rPr sz="1800" spc="-10" dirty="0">
                <a:solidFill>
                  <a:srgbClr val="FFFFFF"/>
                </a:solidFill>
                <a:latin typeface="Verdana"/>
                <a:cs typeface="Verdana"/>
              </a:rPr>
              <a:t>series.</a:t>
            </a:r>
            <a:endParaRPr sz="1800">
              <a:latin typeface="Verdana"/>
              <a:cs typeface="Verdana"/>
            </a:endParaRPr>
          </a:p>
        </p:txBody>
      </p:sp>
      <p:grpSp>
        <p:nvGrpSpPr>
          <p:cNvPr id="11" name="object 11"/>
          <p:cNvGrpSpPr/>
          <p:nvPr/>
        </p:nvGrpSpPr>
        <p:grpSpPr>
          <a:xfrm>
            <a:off x="5080508" y="2854595"/>
            <a:ext cx="6289040" cy="1036319"/>
            <a:chOff x="5080508" y="2854595"/>
            <a:chExt cx="6289040" cy="1036319"/>
          </a:xfrm>
        </p:grpSpPr>
        <p:sp>
          <p:nvSpPr>
            <p:cNvPr id="12" name="object 12"/>
            <p:cNvSpPr/>
            <p:nvPr/>
          </p:nvSpPr>
          <p:spPr>
            <a:xfrm>
              <a:off x="5093208" y="2867295"/>
              <a:ext cx="6263640" cy="1010919"/>
            </a:xfrm>
            <a:custGeom>
              <a:avLst/>
              <a:gdLst/>
              <a:ahLst/>
              <a:cxnLst/>
              <a:rect l="l" t="t" r="r" b="b"/>
              <a:pathLst>
                <a:path w="6263640" h="1010920">
                  <a:moveTo>
                    <a:pt x="6095156" y="0"/>
                  </a:moveTo>
                  <a:lnTo>
                    <a:pt x="168482" y="0"/>
                  </a:lnTo>
                  <a:lnTo>
                    <a:pt x="123692" y="6018"/>
                  </a:lnTo>
                  <a:lnTo>
                    <a:pt x="83445" y="23002"/>
                  </a:lnTo>
                  <a:lnTo>
                    <a:pt x="49347" y="49347"/>
                  </a:lnTo>
                  <a:lnTo>
                    <a:pt x="23002" y="83446"/>
                  </a:lnTo>
                  <a:lnTo>
                    <a:pt x="6018" y="123693"/>
                  </a:lnTo>
                  <a:lnTo>
                    <a:pt x="0" y="168483"/>
                  </a:lnTo>
                  <a:lnTo>
                    <a:pt x="0" y="842397"/>
                  </a:lnTo>
                  <a:lnTo>
                    <a:pt x="6018" y="887186"/>
                  </a:lnTo>
                  <a:lnTo>
                    <a:pt x="23002" y="927433"/>
                  </a:lnTo>
                  <a:lnTo>
                    <a:pt x="49347" y="961532"/>
                  </a:lnTo>
                  <a:lnTo>
                    <a:pt x="83445" y="987877"/>
                  </a:lnTo>
                  <a:lnTo>
                    <a:pt x="123692" y="1004862"/>
                  </a:lnTo>
                  <a:lnTo>
                    <a:pt x="168482" y="1010880"/>
                  </a:lnTo>
                  <a:lnTo>
                    <a:pt x="6095156" y="1010880"/>
                  </a:lnTo>
                  <a:lnTo>
                    <a:pt x="6139946" y="1004862"/>
                  </a:lnTo>
                  <a:lnTo>
                    <a:pt x="6180193" y="987877"/>
                  </a:lnTo>
                  <a:lnTo>
                    <a:pt x="6214292" y="961532"/>
                  </a:lnTo>
                  <a:lnTo>
                    <a:pt x="6240637" y="927433"/>
                  </a:lnTo>
                  <a:lnTo>
                    <a:pt x="6257621" y="887186"/>
                  </a:lnTo>
                  <a:lnTo>
                    <a:pt x="6263640" y="842397"/>
                  </a:lnTo>
                  <a:lnTo>
                    <a:pt x="6263640" y="168483"/>
                  </a:lnTo>
                  <a:lnTo>
                    <a:pt x="6257621" y="123693"/>
                  </a:lnTo>
                  <a:lnTo>
                    <a:pt x="6240637" y="83446"/>
                  </a:lnTo>
                  <a:lnTo>
                    <a:pt x="6214292" y="49347"/>
                  </a:lnTo>
                  <a:lnTo>
                    <a:pt x="6180193" y="23002"/>
                  </a:lnTo>
                  <a:lnTo>
                    <a:pt x="6139946" y="6018"/>
                  </a:lnTo>
                  <a:lnTo>
                    <a:pt x="6095156" y="0"/>
                  </a:lnTo>
                  <a:close/>
                </a:path>
              </a:pathLst>
            </a:custGeom>
            <a:solidFill>
              <a:srgbClr val="4F81BD"/>
            </a:solidFill>
          </p:spPr>
          <p:txBody>
            <a:bodyPr wrap="square" lIns="0" tIns="0" rIns="0" bIns="0" rtlCol="0"/>
            <a:lstStyle/>
            <a:p>
              <a:endParaRPr/>
            </a:p>
          </p:txBody>
        </p:sp>
        <p:sp>
          <p:nvSpPr>
            <p:cNvPr id="13" name="object 13"/>
            <p:cNvSpPr/>
            <p:nvPr/>
          </p:nvSpPr>
          <p:spPr>
            <a:xfrm>
              <a:off x="5093208" y="2867295"/>
              <a:ext cx="6263640" cy="1010919"/>
            </a:xfrm>
            <a:custGeom>
              <a:avLst/>
              <a:gdLst/>
              <a:ahLst/>
              <a:cxnLst/>
              <a:rect l="l" t="t" r="r" b="b"/>
              <a:pathLst>
                <a:path w="6263640" h="1010920">
                  <a:moveTo>
                    <a:pt x="0" y="168483"/>
                  </a:moveTo>
                  <a:lnTo>
                    <a:pt x="6018" y="123693"/>
                  </a:lnTo>
                  <a:lnTo>
                    <a:pt x="23002" y="83446"/>
                  </a:lnTo>
                  <a:lnTo>
                    <a:pt x="49347" y="49347"/>
                  </a:lnTo>
                  <a:lnTo>
                    <a:pt x="83446" y="23002"/>
                  </a:lnTo>
                  <a:lnTo>
                    <a:pt x="123693" y="6018"/>
                  </a:lnTo>
                  <a:lnTo>
                    <a:pt x="168482" y="0"/>
                  </a:lnTo>
                  <a:lnTo>
                    <a:pt x="6095157" y="0"/>
                  </a:lnTo>
                  <a:lnTo>
                    <a:pt x="6139946" y="6018"/>
                  </a:lnTo>
                  <a:lnTo>
                    <a:pt x="6180193" y="23002"/>
                  </a:lnTo>
                  <a:lnTo>
                    <a:pt x="6214292" y="49347"/>
                  </a:lnTo>
                  <a:lnTo>
                    <a:pt x="6240637" y="83446"/>
                  </a:lnTo>
                  <a:lnTo>
                    <a:pt x="6257621" y="123693"/>
                  </a:lnTo>
                  <a:lnTo>
                    <a:pt x="6263640" y="168483"/>
                  </a:lnTo>
                  <a:lnTo>
                    <a:pt x="6263640" y="842396"/>
                  </a:lnTo>
                  <a:lnTo>
                    <a:pt x="6257621" y="887186"/>
                  </a:lnTo>
                  <a:lnTo>
                    <a:pt x="6240637" y="927433"/>
                  </a:lnTo>
                  <a:lnTo>
                    <a:pt x="6214292" y="961532"/>
                  </a:lnTo>
                  <a:lnTo>
                    <a:pt x="6180193" y="987877"/>
                  </a:lnTo>
                  <a:lnTo>
                    <a:pt x="6139946" y="1004861"/>
                  </a:lnTo>
                  <a:lnTo>
                    <a:pt x="6095157" y="1010880"/>
                  </a:lnTo>
                  <a:lnTo>
                    <a:pt x="168482" y="1010880"/>
                  </a:lnTo>
                  <a:lnTo>
                    <a:pt x="123693" y="1004861"/>
                  </a:lnTo>
                  <a:lnTo>
                    <a:pt x="83446" y="987877"/>
                  </a:lnTo>
                  <a:lnTo>
                    <a:pt x="49347" y="961532"/>
                  </a:lnTo>
                  <a:lnTo>
                    <a:pt x="23002" y="927433"/>
                  </a:lnTo>
                  <a:lnTo>
                    <a:pt x="6018" y="887186"/>
                  </a:lnTo>
                  <a:lnTo>
                    <a:pt x="0" y="842396"/>
                  </a:lnTo>
                  <a:lnTo>
                    <a:pt x="0" y="168483"/>
                  </a:lnTo>
                  <a:close/>
                </a:path>
              </a:pathLst>
            </a:custGeom>
            <a:ln w="25400">
              <a:solidFill>
                <a:srgbClr val="EEECE1"/>
              </a:solidFill>
            </a:ln>
          </p:spPr>
          <p:txBody>
            <a:bodyPr wrap="square" lIns="0" tIns="0" rIns="0" bIns="0" rtlCol="0"/>
            <a:lstStyle/>
            <a:p>
              <a:endParaRPr/>
            </a:p>
          </p:txBody>
        </p:sp>
      </p:grpSp>
      <p:sp>
        <p:nvSpPr>
          <p:cNvPr id="14" name="object 14"/>
          <p:cNvSpPr txBox="1"/>
          <p:nvPr/>
        </p:nvSpPr>
        <p:spPr>
          <a:xfrm>
            <a:off x="5198435" y="3081020"/>
            <a:ext cx="5633720" cy="556260"/>
          </a:xfrm>
          <a:prstGeom prst="rect">
            <a:avLst/>
          </a:prstGeom>
        </p:spPr>
        <p:txBody>
          <a:bodyPr vert="horz" wrap="square" lIns="0" tIns="35560" rIns="0" bIns="0" rtlCol="0">
            <a:spAutoFit/>
          </a:bodyPr>
          <a:lstStyle/>
          <a:p>
            <a:pPr marL="12700" marR="5080">
              <a:lnSpc>
                <a:spcPts val="2020"/>
              </a:lnSpc>
              <a:spcBef>
                <a:spcPts val="280"/>
              </a:spcBef>
            </a:pPr>
            <a:r>
              <a:rPr sz="1800" spc="95" dirty="0">
                <a:solidFill>
                  <a:srgbClr val="FFFFFF"/>
                </a:solidFill>
                <a:latin typeface="Verdana"/>
                <a:cs typeface="Verdana"/>
              </a:rPr>
              <a:t>A</a:t>
            </a:r>
            <a:r>
              <a:rPr sz="1800" spc="-120" dirty="0">
                <a:solidFill>
                  <a:srgbClr val="FFFFFF"/>
                </a:solidFill>
                <a:latin typeface="Verdana"/>
                <a:cs typeface="Verdana"/>
              </a:rPr>
              <a:t> Box</a:t>
            </a:r>
            <a:r>
              <a:rPr sz="1800" spc="-114" dirty="0">
                <a:solidFill>
                  <a:srgbClr val="FFFFFF"/>
                </a:solidFill>
                <a:latin typeface="Verdana"/>
                <a:cs typeface="Verdana"/>
              </a:rPr>
              <a:t> </a:t>
            </a:r>
            <a:r>
              <a:rPr sz="1800" dirty="0">
                <a:solidFill>
                  <a:srgbClr val="FFFFFF"/>
                </a:solidFill>
                <a:latin typeface="Verdana"/>
                <a:cs typeface="Verdana"/>
              </a:rPr>
              <a:t>Cox</a:t>
            </a:r>
            <a:r>
              <a:rPr sz="1800" spc="-114" dirty="0">
                <a:solidFill>
                  <a:srgbClr val="FFFFFF"/>
                </a:solidFill>
                <a:latin typeface="Verdana"/>
                <a:cs typeface="Verdana"/>
              </a:rPr>
              <a:t> </a:t>
            </a:r>
            <a:r>
              <a:rPr sz="1800" spc="-90" dirty="0">
                <a:solidFill>
                  <a:srgbClr val="FFFFFF"/>
                </a:solidFill>
                <a:latin typeface="Verdana"/>
                <a:cs typeface="Verdana"/>
              </a:rPr>
              <a:t>transform</a:t>
            </a:r>
            <a:r>
              <a:rPr sz="1800" spc="-114" dirty="0">
                <a:solidFill>
                  <a:srgbClr val="FFFFFF"/>
                </a:solidFill>
                <a:latin typeface="Verdana"/>
                <a:cs typeface="Verdana"/>
              </a:rPr>
              <a:t> </a:t>
            </a:r>
            <a:r>
              <a:rPr sz="1800" dirty="0">
                <a:solidFill>
                  <a:srgbClr val="FFFFFF"/>
                </a:solidFill>
                <a:latin typeface="Verdana"/>
                <a:cs typeface="Verdana"/>
              </a:rPr>
              <a:t>combines</a:t>
            </a:r>
            <a:r>
              <a:rPr sz="1800" spc="-114" dirty="0">
                <a:solidFill>
                  <a:srgbClr val="FFFFFF"/>
                </a:solidFill>
                <a:latin typeface="Verdana"/>
                <a:cs typeface="Verdana"/>
              </a:rPr>
              <a:t> </a:t>
            </a:r>
            <a:r>
              <a:rPr sz="1800" spc="-20" dirty="0">
                <a:solidFill>
                  <a:srgbClr val="FFFFFF"/>
                </a:solidFill>
                <a:latin typeface="Verdana"/>
                <a:cs typeface="Verdana"/>
              </a:rPr>
              <a:t>the</a:t>
            </a:r>
            <a:r>
              <a:rPr sz="1800" spc="-114" dirty="0">
                <a:solidFill>
                  <a:srgbClr val="FFFFFF"/>
                </a:solidFill>
                <a:latin typeface="Verdana"/>
                <a:cs typeface="Verdana"/>
              </a:rPr>
              <a:t> </a:t>
            </a:r>
            <a:r>
              <a:rPr sz="1800" dirty="0">
                <a:solidFill>
                  <a:srgbClr val="FFFFFF"/>
                </a:solidFill>
                <a:latin typeface="Verdana"/>
                <a:cs typeface="Verdana"/>
              </a:rPr>
              <a:t>log</a:t>
            </a:r>
            <a:r>
              <a:rPr sz="1800" spc="-114" dirty="0">
                <a:solidFill>
                  <a:srgbClr val="FFFFFF"/>
                </a:solidFill>
                <a:latin typeface="Verdana"/>
                <a:cs typeface="Verdana"/>
              </a:rPr>
              <a:t> </a:t>
            </a:r>
            <a:r>
              <a:rPr sz="1800" spc="70" dirty="0">
                <a:solidFill>
                  <a:srgbClr val="FFFFFF"/>
                </a:solidFill>
                <a:latin typeface="Verdana"/>
                <a:cs typeface="Verdana"/>
              </a:rPr>
              <a:t>and</a:t>
            </a:r>
            <a:r>
              <a:rPr sz="1800" spc="-114" dirty="0">
                <a:solidFill>
                  <a:srgbClr val="FFFFFF"/>
                </a:solidFill>
                <a:latin typeface="Verdana"/>
                <a:cs typeface="Verdana"/>
              </a:rPr>
              <a:t> </a:t>
            </a:r>
            <a:r>
              <a:rPr sz="1800" spc="-10" dirty="0">
                <a:solidFill>
                  <a:srgbClr val="FFFFFF"/>
                </a:solidFill>
                <a:latin typeface="Verdana"/>
                <a:cs typeface="Verdana"/>
              </a:rPr>
              <a:t>power </a:t>
            </a:r>
            <a:r>
              <a:rPr sz="1800" spc="-90" dirty="0">
                <a:solidFill>
                  <a:srgbClr val="FFFFFF"/>
                </a:solidFill>
                <a:latin typeface="Verdana"/>
                <a:cs typeface="Verdana"/>
              </a:rPr>
              <a:t>transform</a:t>
            </a:r>
            <a:r>
              <a:rPr sz="1800" spc="-110" dirty="0">
                <a:solidFill>
                  <a:srgbClr val="FFFFFF"/>
                </a:solidFill>
                <a:latin typeface="Verdana"/>
                <a:cs typeface="Verdana"/>
              </a:rPr>
              <a:t> </a:t>
            </a:r>
            <a:r>
              <a:rPr sz="1800" spc="-60" dirty="0">
                <a:solidFill>
                  <a:srgbClr val="FFFFFF"/>
                </a:solidFill>
                <a:latin typeface="Verdana"/>
                <a:cs typeface="Verdana"/>
              </a:rPr>
              <a:t>into</a:t>
            </a:r>
            <a:r>
              <a:rPr sz="1800" spc="-110" dirty="0">
                <a:solidFill>
                  <a:srgbClr val="FFFFFF"/>
                </a:solidFill>
                <a:latin typeface="Verdana"/>
                <a:cs typeface="Verdana"/>
              </a:rPr>
              <a:t> </a:t>
            </a:r>
            <a:r>
              <a:rPr sz="1800" spc="150" dirty="0">
                <a:solidFill>
                  <a:srgbClr val="FFFFFF"/>
                </a:solidFill>
                <a:latin typeface="Verdana"/>
                <a:cs typeface="Verdana"/>
              </a:rPr>
              <a:t>a</a:t>
            </a:r>
            <a:r>
              <a:rPr sz="1800" spc="-110" dirty="0">
                <a:solidFill>
                  <a:srgbClr val="FFFFFF"/>
                </a:solidFill>
                <a:latin typeface="Verdana"/>
                <a:cs typeface="Verdana"/>
              </a:rPr>
              <a:t> </a:t>
            </a:r>
            <a:r>
              <a:rPr sz="1800" spc="-70" dirty="0">
                <a:solidFill>
                  <a:srgbClr val="FFFFFF"/>
                </a:solidFill>
                <a:latin typeface="Verdana"/>
                <a:cs typeface="Verdana"/>
              </a:rPr>
              <a:t>single</a:t>
            </a:r>
            <a:r>
              <a:rPr sz="1800" spc="-110" dirty="0">
                <a:solidFill>
                  <a:srgbClr val="FFFFFF"/>
                </a:solidFill>
                <a:latin typeface="Verdana"/>
                <a:cs typeface="Verdana"/>
              </a:rPr>
              <a:t> </a:t>
            </a:r>
            <a:r>
              <a:rPr sz="1800" dirty="0">
                <a:solidFill>
                  <a:srgbClr val="FFFFFF"/>
                </a:solidFill>
                <a:latin typeface="Verdana"/>
                <a:cs typeface="Verdana"/>
              </a:rPr>
              <a:t>method</a:t>
            </a:r>
            <a:r>
              <a:rPr sz="1800" spc="-105" dirty="0">
                <a:solidFill>
                  <a:srgbClr val="FFFFFF"/>
                </a:solidFill>
                <a:latin typeface="Verdana"/>
                <a:cs typeface="Verdana"/>
              </a:rPr>
              <a:t> </a:t>
            </a:r>
            <a:r>
              <a:rPr sz="1800" spc="-70" dirty="0">
                <a:solidFill>
                  <a:srgbClr val="FFFFFF"/>
                </a:solidFill>
                <a:latin typeface="Verdana"/>
                <a:cs typeface="Verdana"/>
              </a:rPr>
              <a:t>with</a:t>
            </a:r>
            <a:r>
              <a:rPr sz="1800" spc="-110" dirty="0">
                <a:solidFill>
                  <a:srgbClr val="FFFFFF"/>
                </a:solidFill>
                <a:latin typeface="Verdana"/>
                <a:cs typeface="Verdana"/>
              </a:rPr>
              <a:t> </a:t>
            </a:r>
            <a:r>
              <a:rPr sz="1800" spc="150" dirty="0">
                <a:solidFill>
                  <a:srgbClr val="FFFFFF"/>
                </a:solidFill>
                <a:latin typeface="Verdana"/>
                <a:cs typeface="Verdana"/>
              </a:rPr>
              <a:t>a</a:t>
            </a:r>
            <a:r>
              <a:rPr sz="1800" spc="-110" dirty="0">
                <a:solidFill>
                  <a:srgbClr val="FFFFFF"/>
                </a:solidFill>
                <a:latin typeface="Verdana"/>
                <a:cs typeface="Verdana"/>
              </a:rPr>
              <a:t> </a:t>
            </a:r>
            <a:r>
              <a:rPr sz="1800" spc="-10" dirty="0">
                <a:solidFill>
                  <a:srgbClr val="FFFFFF"/>
                </a:solidFill>
                <a:latin typeface="Verdana"/>
                <a:cs typeface="Verdana"/>
              </a:rPr>
              <a:t>parameter</a:t>
            </a:r>
            <a:r>
              <a:rPr sz="1800" spc="-110" dirty="0">
                <a:solidFill>
                  <a:srgbClr val="FFFFFF"/>
                </a:solidFill>
                <a:latin typeface="Verdana"/>
                <a:cs typeface="Verdana"/>
              </a:rPr>
              <a:t> </a:t>
            </a:r>
            <a:r>
              <a:rPr sz="1800" spc="-25" dirty="0">
                <a:solidFill>
                  <a:srgbClr val="FFFFFF"/>
                </a:solidFill>
                <a:latin typeface="Cambria Math"/>
                <a:cs typeface="Cambria Math"/>
              </a:rPr>
              <a:t>𝜆</a:t>
            </a:r>
            <a:r>
              <a:rPr sz="1800" spc="-25" dirty="0">
                <a:solidFill>
                  <a:srgbClr val="FFFFFF"/>
                </a:solidFill>
                <a:latin typeface="Verdana"/>
                <a:cs typeface="Verdana"/>
              </a:rPr>
              <a:t>.</a:t>
            </a:r>
            <a:endParaRPr sz="1800">
              <a:latin typeface="Verdana"/>
              <a:cs typeface="Verdana"/>
            </a:endParaRPr>
          </a:p>
        </p:txBody>
      </p:sp>
      <p:grpSp>
        <p:nvGrpSpPr>
          <p:cNvPr id="15" name="object 15"/>
          <p:cNvGrpSpPr/>
          <p:nvPr/>
        </p:nvGrpSpPr>
        <p:grpSpPr>
          <a:xfrm>
            <a:off x="5080508" y="3917316"/>
            <a:ext cx="6289040" cy="2099310"/>
            <a:chOff x="5080508" y="3917316"/>
            <a:chExt cx="6289040" cy="2099310"/>
          </a:xfrm>
        </p:grpSpPr>
        <p:sp>
          <p:nvSpPr>
            <p:cNvPr id="16" name="object 16"/>
            <p:cNvSpPr/>
            <p:nvPr/>
          </p:nvSpPr>
          <p:spPr>
            <a:xfrm>
              <a:off x="5093208" y="3930016"/>
              <a:ext cx="6263640" cy="1010919"/>
            </a:xfrm>
            <a:custGeom>
              <a:avLst/>
              <a:gdLst/>
              <a:ahLst/>
              <a:cxnLst/>
              <a:rect l="l" t="t" r="r" b="b"/>
              <a:pathLst>
                <a:path w="6263640" h="1010920">
                  <a:moveTo>
                    <a:pt x="6095156" y="0"/>
                  </a:moveTo>
                  <a:lnTo>
                    <a:pt x="168482" y="0"/>
                  </a:lnTo>
                  <a:lnTo>
                    <a:pt x="123692" y="6018"/>
                  </a:lnTo>
                  <a:lnTo>
                    <a:pt x="83445" y="23002"/>
                  </a:lnTo>
                  <a:lnTo>
                    <a:pt x="49347" y="49347"/>
                  </a:lnTo>
                  <a:lnTo>
                    <a:pt x="23002" y="83446"/>
                  </a:lnTo>
                  <a:lnTo>
                    <a:pt x="6018" y="123693"/>
                  </a:lnTo>
                  <a:lnTo>
                    <a:pt x="0" y="168483"/>
                  </a:lnTo>
                  <a:lnTo>
                    <a:pt x="0" y="842396"/>
                  </a:lnTo>
                  <a:lnTo>
                    <a:pt x="6018" y="887185"/>
                  </a:lnTo>
                  <a:lnTo>
                    <a:pt x="23002" y="927433"/>
                  </a:lnTo>
                  <a:lnTo>
                    <a:pt x="49347" y="961532"/>
                  </a:lnTo>
                  <a:lnTo>
                    <a:pt x="83445" y="987876"/>
                  </a:lnTo>
                  <a:lnTo>
                    <a:pt x="123692" y="1004861"/>
                  </a:lnTo>
                  <a:lnTo>
                    <a:pt x="168482" y="1010879"/>
                  </a:lnTo>
                  <a:lnTo>
                    <a:pt x="6095156" y="1010879"/>
                  </a:lnTo>
                  <a:lnTo>
                    <a:pt x="6139946" y="1004861"/>
                  </a:lnTo>
                  <a:lnTo>
                    <a:pt x="6180193" y="987876"/>
                  </a:lnTo>
                  <a:lnTo>
                    <a:pt x="6214292" y="961532"/>
                  </a:lnTo>
                  <a:lnTo>
                    <a:pt x="6240637" y="927433"/>
                  </a:lnTo>
                  <a:lnTo>
                    <a:pt x="6257621" y="887185"/>
                  </a:lnTo>
                  <a:lnTo>
                    <a:pt x="6263640" y="842396"/>
                  </a:lnTo>
                  <a:lnTo>
                    <a:pt x="6263640" y="168483"/>
                  </a:lnTo>
                  <a:lnTo>
                    <a:pt x="6257621" y="123693"/>
                  </a:lnTo>
                  <a:lnTo>
                    <a:pt x="6240637" y="83446"/>
                  </a:lnTo>
                  <a:lnTo>
                    <a:pt x="6214292" y="49347"/>
                  </a:lnTo>
                  <a:lnTo>
                    <a:pt x="6180193" y="23002"/>
                  </a:lnTo>
                  <a:lnTo>
                    <a:pt x="6139946" y="6018"/>
                  </a:lnTo>
                  <a:lnTo>
                    <a:pt x="6095156" y="0"/>
                  </a:lnTo>
                  <a:close/>
                </a:path>
              </a:pathLst>
            </a:custGeom>
            <a:solidFill>
              <a:srgbClr val="4F81BD"/>
            </a:solidFill>
          </p:spPr>
          <p:txBody>
            <a:bodyPr wrap="square" lIns="0" tIns="0" rIns="0" bIns="0" rtlCol="0"/>
            <a:lstStyle/>
            <a:p>
              <a:endParaRPr/>
            </a:p>
          </p:txBody>
        </p:sp>
        <p:sp>
          <p:nvSpPr>
            <p:cNvPr id="17" name="object 17"/>
            <p:cNvSpPr/>
            <p:nvPr/>
          </p:nvSpPr>
          <p:spPr>
            <a:xfrm>
              <a:off x="5093208" y="3930016"/>
              <a:ext cx="6263640" cy="1010919"/>
            </a:xfrm>
            <a:custGeom>
              <a:avLst/>
              <a:gdLst/>
              <a:ahLst/>
              <a:cxnLst/>
              <a:rect l="l" t="t" r="r" b="b"/>
              <a:pathLst>
                <a:path w="6263640" h="1010920">
                  <a:moveTo>
                    <a:pt x="0" y="168483"/>
                  </a:moveTo>
                  <a:lnTo>
                    <a:pt x="6018" y="123693"/>
                  </a:lnTo>
                  <a:lnTo>
                    <a:pt x="23002" y="83446"/>
                  </a:lnTo>
                  <a:lnTo>
                    <a:pt x="49347" y="49347"/>
                  </a:lnTo>
                  <a:lnTo>
                    <a:pt x="83446" y="23002"/>
                  </a:lnTo>
                  <a:lnTo>
                    <a:pt x="123693" y="6018"/>
                  </a:lnTo>
                  <a:lnTo>
                    <a:pt x="168482" y="0"/>
                  </a:lnTo>
                  <a:lnTo>
                    <a:pt x="6095157" y="0"/>
                  </a:lnTo>
                  <a:lnTo>
                    <a:pt x="6139946" y="6018"/>
                  </a:lnTo>
                  <a:lnTo>
                    <a:pt x="6180193" y="23002"/>
                  </a:lnTo>
                  <a:lnTo>
                    <a:pt x="6214292" y="49347"/>
                  </a:lnTo>
                  <a:lnTo>
                    <a:pt x="6240637" y="83446"/>
                  </a:lnTo>
                  <a:lnTo>
                    <a:pt x="6257621" y="123693"/>
                  </a:lnTo>
                  <a:lnTo>
                    <a:pt x="6263640" y="168483"/>
                  </a:lnTo>
                  <a:lnTo>
                    <a:pt x="6263640" y="842396"/>
                  </a:lnTo>
                  <a:lnTo>
                    <a:pt x="6257621" y="887186"/>
                  </a:lnTo>
                  <a:lnTo>
                    <a:pt x="6240637" y="927433"/>
                  </a:lnTo>
                  <a:lnTo>
                    <a:pt x="6214292" y="961532"/>
                  </a:lnTo>
                  <a:lnTo>
                    <a:pt x="6180193" y="987877"/>
                  </a:lnTo>
                  <a:lnTo>
                    <a:pt x="6139946" y="1004861"/>
                  </a:lnTo>
                  <a:lnTo>
                    <a:pt x="6095157" y="1010880"/>
                  </a:lnTo>
                  <a:lnTo>
                    <a:pt x="168482" y="1010880"/>
                  </a:lnTo>
                  <a:lnTo>
                    <a:pt x="123693" y="1004861"/>
                  </a:lnTo>
                  <a:lnTo>
                    <a:pt x="83446" y="987877"/>
                  </a:lnTo>
                  <a:lnTo>
                    <a:pt x="49347" y="961532"/>
                  </a:lnTo>
                  <a:lnTo>
                    <a:pt x="23002" y="927433"/>
                  </a:lnTo>
                  <a:lnTo>
                    <a:pt x="6018" y="887186"/>
                  </a:lnTo>
                  <a:lnTo>
                    <a:pt x="0" y="842396"/>
                  </a:lnTo>
                  <a:lnTo>
                    <a:pt x="0" y="168483"/>
                  </a:lnTo>
                  <a:close/>
                </a:path>
              </a:pathLst>
            </a:custGeom>
            <a:ln w="25400">
              <a:solidFill>
                <a:srgbClr val="EEECE1"/>
              </a:solidFill>
            </a:ln>
          </p:spPr>
          <p:txBody>
            <a:bodyPr wrap="square" lIns="0" tIns="0" rIns="0" bIns="0" rtlCol="0"/>
            <a:lstStyle/>
            <a:p>
              <a:endParaRPr/>
            </a:p>
          </p:txBody>
        </p:sp>
        <p:sp>
          <p:nvSpPr>
            <p:cNvPr id="18" name="object 18"/>
            <p:cNvSpPr/>
            <p:nvPr/>
          </p:nvSpPr>
          <p:spPr>
            <a:xfrm>
              <a:off x="5093208" y="4992735"/>
              <a:ext cx="6263640" cy="1010919"/>
            </a:xfrm>
            <a:custGeom>
              <a:avLst/>
              <a:gdLst/>
              <a:ahLst/>
              <a:cxnLst/>
              <a:rect l="l" t="t" r="r" b="b"/>
              <a:pathLst>
                <a:path w="6263640" h="1010920">
                  <a:moveTo>
                    <a:pt x="6095156" y="0"/>
                  </a:moveTo>
                  <a:lnTo>
                    <a:pt x="168482" y="0"/>
                  </a:lnTo>
                  <a:lnTo>
                    <a:pt x="123692" y="6018"/>
                  </a:lnTo>
                  <a:lnTo>
                    <a:pt x="83445" y="23002"/>
                  </a:lnTo>
                  <a:lnTo>
                    <a:pt x="49347" y="49347"/>
                  </a:lnTo>
                  <a:lnTo>
                    <a:pt x="23002" y="83446"/>
                  </a:lnTo>
                  <a:lnTo>
                    <a:pt x="6018" y="123693"/>
                  </a:lnTo>
                  <a:lnTo>
                    <a:pt x="0" y="168483"/>
                  </a:lnTo>
                  <a:lnTo>
                    <a:pt x="0" y="842396"/>
                  </a:lnTo>
                  <a:lnTo>
                    <a:pt x="6018" y="887186"/>
                  </a:lnTo>
                  <a:lnTo>
                    <a:pt x="23002" y="927433"/>
                  </a:lnTo>
                  <a:lnTo>
                    <a:pt x="49347" y="961532"/>
                  </a:lnTo>
                  <a:lnTo>
                    <a:pt x="83445" y="987877"/>
                  </a:lnTo>
                  <a:lnTo>
                    <a:pt x="123692" y="1004861"/>
                  </a:lnTo>
                  <a:lnTo>
                    <a:pt x="168482" y="1010880"/>
                  </a:lnTo>
                  <a:lnTo>
                    <a:pt x="6095156" y="1010880"/>
                  </a:lnTo>
                  <a:lnTo>
                    <a:pt x="6139946" y="1004861"/>
                  </a:lnTo>
                  <a:lnTo>
                    <a:pt x="6180193" y="987877"/>
                  </a:lnTo>
                  <a:lnTo>
                    <a:pt x="6214292" y="961532"/>
                  </a:lnTo>
                  <a:lnTo>
                    <a:pt x="6240637" y="927433"/>
                  </a:lnTo>
                  <a:lnTo>
                    <a:pt x="6257621" y="887186"/>
                  </a:lnTo>
                  <a:lnTo>
                    <a:pt x="6263640" y="842396"/>
                  </a:lnTo>
                  <a:lnTo>
                    <a:pt x="6263640" y="168483"/>
                  </a:lnTo>
                  <a:lnTo>
                    <a:pt x="6257621" y="123693"/>
                  </a:lnTo>
                  <a:lnTo>
                    <a:pt x="6240637" y="83446"/>
                  </a:lnTo>
                  <a:lnTo>
                    <a:pt x="6214292" y="49347"/>
                  </a:lnTo>
                  <a:lnTo>
                    <a:pt x="6180193" y="23002"/>
                  </a:lnTo>
                  <a:lnTo>
                    <a:pt x="6139946" y="6018"/>
                  </a:lnTo>
                  <a:lnTo>
                    <a:pt x="6095156" y="0"/>
                  </a:lnTo>
                  <a:close/>
                </a:path>
              </a:pathLst>
            </a:custGeom>
            <a:solidFill>
              <a:srgbClr val="4F81BD"/>
            </a:solidFill>
          </p:spPr>
          <p:txBody>
            <a:bodyPr wrap="square" lIns="0" tIns="0" rIns="0" bIns="0" rtlCol="0"/>
            <a:lstStyle/>
            <a:p>
              <a:endParaRPr/>
            </a:p>
          </p:txBody>
        </p:sp>
        <p:sp>
          <p:nvSpPr>
            <p:cNvPr id="19" name="object 19"/>
            <p:cNvSpPr/>
            <p:nvPr/>
          </p:nvSpPr>
          <p:spPr>
            <a:xfrm>
              <a:off x="5093208" y="4992735"/>
              <a:ext cx="6263640" cy="1010919"/>
            </a:xfrm>
            <a:custGeom>
              <a:avLst/>
              <a:gdLst/>
              <a:ahLst/>
              <a:cxnLst/>
              <a:rect l="l" t="t" r="r" b="b"/>
              <a:pathLst>
                <a:path w="6263640" h="1010920">
                  <a:moveTo>
                    <a:pt x="0" y="168483"/>
                  </a:moveTo>
                  <a:lnTo>
                    <a:pt x="6018" y="123693"/>
                  </a:lnTo>
                  <a:lnTo>
                    <a:pt x="23002" y="83446"/>
                  </a:lnTo>
                  <a:lnTo>
                    <a:pt x="49347" y="49347"/>
                  </a:lnTo>
                  <a:lnTo>
                    <a:pt x="83446" y="23002"/>
                  </a:lnTo>
                  <a:lnTo>
                    <a:pt x="123693" y="6018"/>
                  </a:lnTo>
                  <a:lnTo>
                    <a:pt x="168482" y="0"/>
                  </a:lnTo>
                  <a:lnTo>
                    <a:pt x="6095157" y="0"/>
                  </a:lnTo>
                  <a:lnTo>
                    <a:pt x="6139946" y="6018"/>
                  </a:lnTo>
                  <a:lnTo>
                    <a:pt x="6180193" y="23002"/>
                  </a:lnTo>
                  <a:lnTo>
                    <a:pt x="6214292" y="49347"/>
                  </a:lnTo>
                  <a:lnTo>
                    <a:pt x="6240637" y="83446"/>
                  </a:lnTo>
                  <a:lnTo>
                    <a:pt x="6257621" y="123693"/>
                  </a:lnTo>
                  <a:lnTo>
                    <a:pt x="6263640" y="168483"/>
                  </a:lnTo>
                  <a:lnTo>
                    <a:pt x="6263640" y="842396"/>
                  </a:lnTo>
                  <a:lnTo>
                    <a:pt x="6257621" y="887186"/>
                  </a:lnTo>
                  <a:lnTo>
                    <a:pt x="6240637" y="927433"/>
                  </a:lnTo>
                  <a:lnTo>
                    <a:pt x="6214292" y="961532"/>
                  </a:lnTo>
                  <a:lnTo>
                    <a:pt x="6180193" y="987877"/>
                  </a:lnTo>
                  <a:lnTo>
                    <a:pt x="6139946" y="1004861"/>
                  </a:lnTo>
                  <a:lnTo>
                    <a:pt x="6095157" y="1010880"/>
                  </a:lnTo>
                  <a:lnTo>
                    <a:pt x="168482" y="1010880"/>
                  </a:lnTo>
                  <a:lnTo>
                    <a:pt x="123693" y="1004861"/>
                  </a:lnTo>
                  <a:lnTo>
                    <a:pt x="83446" y="987877"/>
                  </a:lnTo>
                  <a:lnTo>
                    <a:pt x="49347" y="961532"/>
                  </a:lnTo>
                  <a:lnTo>
                    <a:pt x="23002" y="927433"/>
                  </a:lnTo>
                  <a:lnTo>
                    <a:pt x="6018" y="887186"/>
                  </a:lnTo>
                  <a:lnTo>
                    <a:pt x="0" y="842396"/>
                  </a:lnTo>
                  <a:lnTo>
                    <a:pt x="0" y="168483"/>
                  </a:lnTo>
                  <a:close/>
                </a:path>
              </a:pathLst>
            </a:custGeom>
            <a:ln w="25400">
              <a:solidFill>
                <a:srgbClr val="EEECE1"/>
              </a:solidFill>
            </a:ln>
          </p:spPr>
          <p:txBody>
            <a:bodyPr wrap="square" lIns="0" tIns="0" rIns="0" bIns="0" rtlCol="0"/>
            <a:lstStyle/>
            <a:p>
              <a:endParaRPr/>
            </a:p>
          </p:txBody>
        </p:sp>
      </p:grpSp>
      <p:sp>
        <p:nvSpPr>
          <p:cNvPr id="20" name="object 20"/>
          <p:cNvSpPr txBox="1"/>
          <p:nvPr/>
        </p:nvSpPr>
        <p:spPr>
          <a:xfrm>
            <a:off x="5198435" y="4144771"/>
            <a:ext cx="6036945" cy="1744980"/>
          </a:xfrm>
          <a:prstGeom prst="rect">
            <a:avLst/>
          </a:prstGeom>
        </p:spPr>
        <p:txBody>
          <a:bodyPr vert="horz" wrap="square" lIns="0" tIns="38735" rIns="0" bIns="0" rtlCol="0">
            <a:spAutoFit/>
          </a:bodyPr>
          <a:lstStyle/>
          <a:p>
            <a:pPr marL="12700" marR="266065">
              <a:lnSpc>
                <a:spcPts val="1989"/>
              </a:lnSpc>
              <a:spcBef>
                <a:spcPts val="305"/>
              </a:spcBef>
            </a:pPr>
            <a:r>
              <a:rPr sz="1800" spc="-105" dirty="0">
                <a:solidFill>
                  <a:srgbClr val="FFFFFF"/>
                </a:solidFill>
                <a:latin typeface="Verdana"/>
                <a:cs typeface="Verdana"/>
              </a:rPr>
              <a:t>The </a:t>
            </a:r>
            <a:r>
              <a:rPr sz="1800" spc="-45" dirty="0">
                <a:solidFill>
                  <a:srgbClr val="FFFFFF"/>
                </a:solidFill>
                <a:latin typeface="Verdana"/>
                <a:cs typeface="Verdana"/>
              </a:rPr>
              <a:t>best</a:t>
            </a:r>
            <a:r>
              <a:rPr sz="1800" spc="-105" dirty="0">
                <a:solidFill>
                  <a:srgbClr val="FFFFFF"/>
                </a:solidFill>
                <a:latin typeface="Verdana"/>
                <a:cs typeface="Verdana"/>
              </a:rPr>
              <a:t> </a:t>
            </a:r>
            <a:r>
              <a:rPr sz="1800" dirty="0">
                <a:solidFill>
                  <a:srgbClr val="FFFFFF"/>
                </a:solidFill>
                <a:latin typeface="Cambria Math"/>
                <a:cs typeface="Cambria Math"/>
              </a:rPr>
              <a:t>𝜆</a:t>
            </a:r>
            <a:r>
              <a:rPr sz="1800" spc="160" dirty="0">
                <a:solidFill>
                  <a:srgbClr val="FFFFFF"/>
                </a:solidFill>
                <a:latin typeface="Cambria Math"/>
                <a:cs typeface="Cambria Math"/>
              </a:rPr>
              <a:t> </a:t>
            </a:r>
            <a:r>
              <a:rPr sz="1800" spc="-200" dirty="0">
                <a:solidFill>
                  <a:srgbClr val="FFFFFF"/>
                </a:solidFill>
                <a:latin typeface="Verdana"/>
                <a:cs typeface="Verdana"/>
              </a:rPr>
              <a:t>is</a:t>
            </a:r>
            <a:r>
              <a:rPr sz="1800" spc="-105" dirty="0">
                <a:solidFill>
                  <a:srgbClr val="FFFFFF"/>
                </a:solidFill>
                <a:latin typeface="Verdana"/>
                <a:cs typeface="Verdana"/>
              </a:rPr>
              <a:t> </a:t>
            </a:r>
            <a:r>
              <a:rPr sz="1800" spc="-20" dirty="0">
                <a:solidFill>
                  <a:srgbClr val="FFFFFF"/>
                </a:solidFill>
                <a:latin typeface="Verdana"/>
                <a:cs typeface="Verdana"/>
              </a:rPr>
              <a:t>the</a:t>
            </a:r>
            <a:r>
              <a:rPr sz="1800" spc="-105" dirty="0">
                <a:solidFill>
                  <a:srgbClr val="FFFFFF"/>
                </a:solidFill>
                <a:latin typeface="Verdana"/>
                <a:cs typeface="Verdana"/>
              </a:rPr>
              <a:t> </a:t>
            </a:r>
            <a:r>
              <a:rPr sz="1800" dirty="0">
                <a:solidFill>
                  <a:srgbClr val="FFFFFF"/>
                </a:solidFill>
                <a:latin typeface="Verdana"/>
                <a:cs typeface="Verdana"/>
              </a:rPr>
              <a:t>one</a:t>
            </a:r>
            <a:r>
              <a:rPr sz="1800" spc="-105" dirty="0">
                <a:solidFill>
                  <a:srgbClr val="FFFFFF"/>
                </a:solidFill>
                <a:latin typeface="Verdana"/>
                <a:cs typeface="Verdana"/>
              </a:rPr>
              <a:t> </a:t>
            </a:r>
            <a:r>
              <a:rPr sz="1800" spc="-30" dirty="0">
                <a:solidFill>
                  <a:srgbClr val="FFFFFF"/>
                </a:solidFill>
                <a:latin typeface="Verdana"/>
                <a:cs typeface="Verdana"/>
              </a:rPr>
              <a:t>that</a:t>
            </a:r>
            <a:r>
              <a:rPr sz="1800" spc="-105" dirty="0">
                <a:solidFill>
                  <a:srgbClr val="FFFFFF"/>
                </a:solidFill>
                <a:latin typeface="Verdana"/>
                <a:cs typeface="Verdana"/>
              </a:rPr>
              <a:t> </a:t>
            </a:r>
            <a:r>
              <a:rPr sz="1800" spc="-55" dirty="0">
                <a:solidFill>
                  <a:srgbClr val="FFFFFF"/>
                </a:solidFill>
                <a:latin typeface="Verdana"/>
                <a:cs typeface="Verdana"/>
              </a:rPr>
              <a:t>makes</a:t>
            </a:r>
            <a:r>
              <a:rPr sz="1800" spc="-105" dirty="0">
                <a:solidFill>
                  <a:srgbClr val="FFFFFF"/>
                </a:solidFill>
                <a:latin typeface="Verdana"/>
                <a:cs typeface="Verdana"/>
              </a:rPr>
              <a:t> </a:t>
            </a:r>
            <a:r>
              <a:rPr sz="1800" spc="-20" dirty="0">
                <a:solidFill>
                  <a:srgbClr val="FFFFFF"/>
                </a:solidFill>
                <a:latin typeface="Verdana"/>
                <a:cs typeface="Verdana"/>
              </a:rPr>
              <a:t>the</a:t>
            </a:r>
            <a:r>
              <a:rPr sz="1800" spc="-105" dirty="0">
                <a:solidFill>
                  <a:srgbClr val="FFFFFF"/>
                </a:solidFill>
                <a:latin typeface="Verdana"/>
                <a:cs typeface="Verdana"/>
              </a:rPr>
              <a:t> </a:t>
            </a:r>
            <a:r>
              <a:rPr sz="1800" dirty="0">
                <a:solidFill>
                  <a:srgbClr val="FFFFFF"/>
                </a:solidFill>
                <a:latin typeface="Verdana"/>
                <a:cs typeface="Verdana"/>
              </a:rPr>
              <a:t>variance</a:t>
            </a:r>
            <a:r>
              <a:rPr sz="1800" spc="-105" dirty="0">
                <a:solidFill>
                  <a:srgbClr val="FFFFFF"/>
                </a:solidFill>
                <a:latin typeface="Verdana"/>
                <a:cs typeface="Verdana"/>
              </a:rPr>
              <a:t> </a:t>
            </a:r>
            <a:r>
              <a:rPr sz="1800" spc="-10" dirty="0">
                <a:solidFill>
                  <a:srgbClr val="FFFFFF"/>
                </a:solidFill>
                <a:latin typeface="Verdana"/>
                <a:cs typeface="Verdana"/>
              </a:rPr>
              <a:t>stable </a:t>
            </a:r>
            <a:r>
              <a:rPr sz="1800" spc="-45" dirty="0">
                <a:solidFill>
                  <a:srgbClr val="FFFFFF"/>
                </a:solidFill>
                <a:latin typeface="Verdana"/>
                <a:cs typeface="Verdana"/>
              </a:rPr>
              <a:t>across</a:t>
            </a:r>
            <a:r>
              <a:rPr sz="1800" spc="-130" dirty="0">
                <a:solidFill>
                  <a:srgbClr val="FFFFFF"/>
                </a:solidFill>
                <a:latin typeface="Verdana"/>
                <a:cs typeface="Verdana"/>
              </a:rPr>
              <a:t> </a:t>
            </a:r>
            <a:r>
              <a:rPr sz="1800" spc="-20" dirty="0">
                <a:solidFill>
                  <a:srgbClr val="FFFFFF"/>
                </a:solidFill>
                <a:latin typeface="Verdana"/>
                <a:cs typeface="Verdana"/>
              </a:rPr>
              <a:t>the</a:t>
            </a:r>
            <a:r>
              <a:rPr sz="1800" spc="-130" dirty="0">
                <a:solidFill>
                  <a:srgbClr val="FFFFFF"/>
                </a:solidFill>
                <a:latin typeface="Verdana"/>
                <a:cs typeface="Verdana"/>
              </a:rPr>
              <a:t> </a:t>
            </a:r>
            <a:r>
              <a:rPr sz="1800" spc="-60" dirty="0">
                <a:solidFill>
                  <a:srgbClr val="FFFFFF"/>
                </a:solidFill>
                <a:latin typeface="Verdana"/>
                <a:cs typeface="Verdana"/>
              </a:rPr>
              <a:t>time</a:t>
            </a:r>
            <a:r>
              <a:rPr sz="1800" spc="-130" dirty="0">
                <a:solidFill>
                  <a:srgbClr val="FFFFFF"/>
                </a:solidFill>
                <a:latin typeface="Verdana"/>
                <a:cs typeface="Verdana"/>
              </a:rPr>
              <a:t> </a:t>
            </a:r>
            <a:r>
              <a:rPr sz="1800" spc="-10" dirty="0">
                <a:solidFill>
                  <a:srgbClr val="FFFFFF"/>
                </a:solidFill>
                <a:latin typeface="Verdana"/>
                <a:cs typeface="Verdana"/>
              </a:rPr>
              <a:t>series.</a:t>
            </a:r>
            <a:endParaRPr sz="1800">
              <a:latin typeface="Verdana"/>
              <a:cs typeface="Verdana"/>
            </a:endParaRPr>
          </a:p>
          <a:p>
            <a:pPr>
              <a:lnSpc>
                <a:spcPct val="100000"/>
              </a:lnSpc>
              <a:spcBef>
                <a:spcPts val="994"/>
              </a:spcBef>
            </a:pPr>
            <a:endParaRPr sz="1800">
              <a:latin typeface="Verdana"/>
              <a:cs typeface="Verdana"/>
            </a:endParaRPr>
          </a:p>
          <a:p>
            <a:pPr marL="12700">
              <a:lnSpc>
                <a:spcPts val="2090"/>
              </a:lnSpc>
            </a:pPr>
            <a:r>
              <a:rPr sz="1800" spc="-35" dirty="0">
                <a:solidFill>
                  <a:srgbClr val="FFFFFF"/>
                </a:solidFill>
                <a:latin typeface="Verdana"/>
                <a:cs typeface="Verdana"/>
              </a:rPr>
              <a:t>Multiple</a:t>
            </a:r>
            <a:r>
              <a:rPr sz="1800" spc="-130" dirty="0">
                <a:solidFill>
                  <a:srgbClr val="FFFFFF"/>
                </a:solidFill>
                <a:latin typeface="Verdana"/>
                <a:cs typeface="Verdana"/>
              </a:rPr>
              <a:t> </a:t>
            </a:r>
            <a:r>
              <a:rPr sz="1800" spc="-30" dirty="0">
                <a:solidFill>
                  <a:srgbClr val="FFFFFF"/>
                </a:solidFill>
                <a:latin typeface="Verdana"/>
                <a:cs typeface="Verdana"/>
              </a:rPr>
              <a:t>methods</a:t>
            </a:r>
            <a:r>
              <a:rPr sz="1800" spc="-125" dirty="0">
                <a:solidFill>
                  <a:srgbClr val="FFFFFF"/>
                </a:solidFill>
                <a:latin typeface="Verdana"/>
                <a:cs typeface="Verdana"/>
              </a:rPr>
              <a:t> </a:t>
            </a:r>
            <a:r>
              <a:rPr sz="1800" spc="-130" dirty="0">
                <a:solidFill>
                  <a:srgbClr val="FFFFFF"/>
                </a:solidFill>
                <a:latin typeface="Verdana"/>
                <a:cs typeface="Verdana"/>
              </a:rPr>
              <a:t>exist</a:t>
            </a:r>
            <a:r>
              <a:rPr sz="1800" spc="-125" dirty="0">
                <a:solidFill>
                  <a:srgbClr val="FFFFFF"/>
                </a:solidFill>
                <a:latin typeface="Verdana"/>
                <a:cs typeface="Verdana"/>
              </a:rPr>
              <a:t> </a:t>
            </a:r>
            <a:r>
              <a:rPr sz="1800" dirty="0">
                <a:solidFill>
                  <a:srgbClr val="FFFFFF"/>
                </a:solidFill>
                <a:latin typeface="Verdana"/>
                <a:cs typeface="Verdana"/>
              </a:rPr>
              <a:t>to</a:t>
            </a:r>
            <a:r>
              <a:rPr sz="1800" spc="-125" dirty="0">
                <a:solidFill>
                  <a:srgbClr val="FFFFFF"/>
                </a:solidFill>
                <a:latin typeface="Verdana"/>
                <a:cs typeface="Verdana"/>
              </a:rPr>
              <a:t> </a:t>
            </a:r>
            <a:r>
              <a:rPr sz="1800" spc="-10" dirty="0">
                <a:solidFill>
                  <a:srgbClr val="FFFFFF"/>
                </a:solidFill>
                <a:latin typeface="Verdana"/>
                <a:cs typeface="Verdana"/>
              </a:rPr>
              <a:t>automatically</a:t>
            </a:r>
            <a:r>
              <a:rPr sz="1800" spc="-125" dirty="0">
                <a:solidFill>
                  <a:srgbClr val="FFFFFF"/>
                </a:solidFill>
                <a:latin typeface="Verdana"/>
                <a:cs typeface="Verdana"/>
              </a:rPr>
              <a:t> </a:t>
            </a:r>
            <a:r>
              <a:rPr sz="1800" spc="-20" dirty="0">
                <a:solidFill>
                  <a:srgbClr val="FFFFFF"/>
                </a:solidFill>
                <a:latin typeface="Verdana"/>
                <a:cs typeface="Verdana"/>
              </a:rPr>
              <a:t>select</a:t>
            </a:r>
            <a:r>
              <a:rPr sz="1800" spc="-130" dirty="0">
                <a:solidFill>
                  <a:srgbClr val="FFFFFF"/>
                </a:solidFill>
                <a:latin typeface="Verdana"/>
                <a:cs typeface="Verdana"/>
              </a:rPr>
              <a:t> </a:t>
            </a:r>
            <a:r>
              <a:rPr sz="1800" spc="-20" dirty="0">
                <a:solidFill>
                  <a:srgbClr val="FFFFFF"/>
                </a:solidFill>
                <a:latin typeface="Verdana"/>
                <a:cs typeface="Verdana"/>
              </a:rPr>
              <a:t>the</a:t>
            </a:r>
            <a:r>
              <a:rPr sz="1800" spc="-125" dirty="0">
                <a:solidFill>
                  <a:srgbClr val="FFFFFF"/>
                </a:solidFill>
                <a:latin typeface="Verdana"/>
                <a:cs typeface="Verdana"/>
              </a:rPr>
              <a:t> </a:t>
            </a:r>
            <a:r>
              <a:rPr sz="1800" spc="-20" dirty="0">
                <a:solidFill>
                  <a:srgbClr val="FFFFFF"/>
                </a:solidFill>
                <a:latin typeface="Verdana"/>
                <a:cs typeface="Verdana"/>
              </a:rPr>
              <a:t>best</a:t>
            </a:r>
            <a:endParaRPr sz="1800">
              <a:latin typeface="Verdana"/>
              <a:cs typeface="Verdana"/>
            </a:endParaRPr>
          </a:p>
          <a:p>
            <a:pPr marL="12700" marR="522605">
              <a:lnSpc>
                <a:spcPts val="1989"/>
              </a:lnSpc>
              <a:spcBef>
                <a:spcPts val="135"/>
              </a:spcBef>
            </a:pPr>
            <a:r>
              <a:rPr sz="1800" spc="-75" dirty="0">
                <a:solidFill>
                  <a:srgbClr val="FFFFFF"/>
                </a:solidFill>
                <a:latin typeface="Cambria Math"/>
                <a:cs typeface="Cambria Math"/>
              </a:rPr>
              <a:t>𝜆</a:t>
            </a:r>
            <a:r>
              <a:rPr sz="1800" spc="-75" dirty="0">
                <a:solidFill>
                  <a:srgbClr val="FFFFFF"/>
                </a:solidFill>
                <a:latin typeface="Verdana"/>
                <a:cs typeface="Verdana"/>
              </a:rPr>
              <a:t>,</a:t>
            </a:r>
            <a:r>
              <a:rPr sz="1800" spc="-70" dirty="0">
                <a:solidFill>
                  <a:srgbClr val="FFFFFF"/>
                </a:solidFill>
                <a:latin typeface="Verdana"/>
                <a:cs typeface="Verdana"/>
              </a:rPr>
              <a:t> </a:t>
            </a:r>
            <a:r>
              <a:rPr sz="1800" spc="-30" dirty="0">
                <a:solidFill>
                  <a:srgbClr val="FFFFFF"/>
                </a:solidFill>
                <a:latin typeface="Verdana"/>
                <a:cs typeface="Verdana"/>
              </a:rPr>
              <a:t>however,</a:t>
            </a:r>
            <a:r>
              <a:rPr sz="1800" spc="-70" dirty="0">
                <a:solidFill>
                  <a:srgbClr val="FFFFFF"/>
                </a:solidFill>
                <a:latin typeface="Verdana"/>
                <a:cs typeface="Verdana"/>
              </a:rPr>
              <a:t> </a:t>
            </a:r>
            <a:r>
              <a:rPr sz="1800" spc="-55" dirty="0">
                <a:solidFill>
                  <a:srgbClr val="FFFFFF"/>
                </a:solidFill>
                <a:latin typeface="Verdana"/>
                <a:cs typeface="Verdana"/>
              </a:rPr>
              <a:t>they</a:t>
            </a:r>
            <a:r>
              <a:rPr sz="1800" spc="-65" dirty="0">
                <a:solidFill>
                  <a:srgbClr val="FFFFFF"/>
                </a:solidFill>
                <a:latin typeface="Verdana"/>
                <a:cs typeface="Verdana"/>
              </a:rPr>
              <a:t> </a:t>
            </a:r>
            <a:r>
              <a:rPr sz="1800" dirty="0">
                <a:solidFill>
                  <a:srgbClr val="FFFFFF"/>
                </a:solidFill>
                <a:latin typeface="Verdana"/>
                <a:cs typeface="Verdana"/>
              </a:rPr>
              <a:t>don’t</a:t>
            </a:r>
            <a:r>
              <a:rPr sz="1800" spc="-70" dirty="0">
                <a:solidFill>
                  <a:srgbClr val="FFFFFF"/>
                </a:solidFill>
                <a:latin typeface="Verdana"/>
                <a:cs typeface="Verdana"/>
              </a:rPr>
              <a:t> </a:t>
            </a:r>
            <a:r>
              <a:rPr sz="1800" spc="-35" dirty="0">
                <a:solidFill>
                  <a:srgbClr val="FFFFFF"/>
                </a:solidFill>
                <a:latin typeface="Verdana"/>
                <a:cs typeface="Verdana"/>
              </a:rPr>
              <a:t>always</a:t>
            </a:r>
            <a:r>
              <a:rPr sz="1800" spc="-70" dirty="0">
                <a:solidFill>
                  <a:srgbClr val="FFFFFF"/>
                </a:solidFill>
                <a:latin typeface="Verdana"/>
                <a:cs typeface="Verdana"/>
              </a:rPr>
              <a:t> </a:t>
            </a:r>
            <a:r>
              <a:rPr sz="1800" dirty="0">
                <a:solidFill>
                  <a:srgbClr val="FFFFFF"/>
                </a:solidFill>
                <a:latin typeface="Verdana"/>
                <a:cs typeface="Verdana"/>
              </a:rPr>
              <a:t>agree</a:t>
            </a:r>
            <a:r>
              <a:rPr sz="1800" spc="-65" dirty="0">
                <a:solidFill>
                  <a:srgbClr val="FFFFFF"/>
                </a:solidFill>
                <a:latin typeface="Verdana"/>
                <a:cs typeface="Verdana"/>
              </a:rPr>
              <a:t> </a:t>
            </a:r>
            <a:r>
              <a:rPr sz="1800" spc="70" dirty="0">
                <a:solidFill>
                  <a:srgbClr val="FFFFFF"/>
                </a:solidFill>
                <a:latin typeface="Verdana"/>
                <a:cs typeface="Verdana"/>
              </a:rPr>
              <a:t>and</a:t>
            </a:r>
            <a:r>
              <a:rPr sz="1800" spc="-70" dirty="0">
                <a:solidFill>
                  <a:srgbClr val="FFFFFF"/>
                </a:solidFill>
                <a:latin typeface="Verdana"/>
                <a:cs typeface="Verdana"/>
              </a:rPr>
              <a:t> </a:t>
            </a:r>
            <a:r>
              <a:rPr sz="1800" spc="-10" dirty="0">
                <a:solidFill>
                  <a:srgbClr val="FFFFFF"/>
                </a:solidFill>
                <a:latin typeface="Verdana"/>
                <a:cs typeface="Verdana"/>
              </a:rPr>
              <a:t>manual </a:t>
            </a:r>
            <a:r>
              <a:rPr sz="1800" spc="-75" dirty="0">
                <a:solidFill>
                  <a:srgbClr val="FFFFFF"/>
                </a:solidFill>
                <a:latin typeface="Verdana"/>
                <a:cs typeface="Verdana"/>
              </a:rPr>
              <a:t>sense</a:t>
            </a:r>
            <a:r>
              <a:rPr sz="1800" spc="-60" dirty="0">
                <a:solidFill>
                  <a:srgbClr val="FFFFFF"/>
                </a:solidFill>
                <a:latin typeface="Verdana"/>
                <a:cs typeface="Verdana"/>
              </a:rPr>
              <a:t> </a:t>
            </a:r>
            <a:r>
              <a:rPr sz="1800" dirty="0">
                <a:solidFill>
                  <a:srgbClr val="FFFFFF"/>
                </a:solidFill>
                <a:latin typeface="Verdana"/>
                <a:cs typeface="Verdana"/>
              </a:rPr>
              <a:t>checking</a:t>
            </a:r>
            <a:r>
              <a:rPr sz="1800" spc="-60" dirty="0">
                <a:solidFill>
                  <a:srgbClr val="FFFFFF"/>
                </a:solidFill>
                <a:latin typeface="Verdana"/>
                <a:cs typeface="Verdana"/>
              </a:rPr>
              <a:t> </a:t>
            </a:r>
            <a:r>
              <a:rPr sz="1800" spc="-200" dirty="0">
                <a:solidFill>
                  <a:srgbClr val="FFFFFF"/>
                </a:solidFill>
                <a:latin typeface="Verdana"/>
                <a:cs typeface="Verdana"/>
              </a:rPr>
              <a:t>is</a:t>
            </a:r>
            <a:r>
              <a:rPr sz="1800" spc="-55" dirty="0">
                <a:solidFill>
                  <a:srgbClr val="FFFFFF"/>
                </a:solidFill>
                <a:latin typeface="Verdana"/>
                <a:cs typeface="Verdana"/>
              </a:rPr>
              <a:t> </a:t>
            </a:r>
            <a:r>
              <a:rPr sz="1800" spc="-10" dirty="0">
                <a:solidFill>
                  <a:srgbClr val="FFFFFF"/>
                </a:solidFill>
                <a:latin typeface="Verdana"/>
                <a:cs typeface="Verdana"/>
              </a:rPr>
              <a:t>advised.</a:t>
            </a:r>
            <a:endParaRPr sz="1800">
              <a:latin typeface="Verdana"/>
              <a:cs typeface="Verdana"/>
            </a:endParaRPr>
          </a:p>
        </p:txBody>
      </p:sp>
      <p:sp>
        <p:nvSpPr>
          <p:cNvPr id="21" name="object 21"/>
          <p:cNvSpPr txBox="1"/>
          <p:nvPr/>
        </p:nvSpPr>
        <p:spPr>
          <a:xfrm>
            <a:off x="11080115" y="6432927"/>
            <a:ext cx="193675" cy="212725"/>
          </a:xfrm>
          <a:prstGeom prst="rect">
            <a:avLst/>
          </a:prstGeom>
        </p:spPr>
        <p:txBody>
          <a:bodyPr vert="horz" wrap="square" lIns="0" tIns="13335" rIns="0" bIns="0" rtlCol="0">
            <a:spAutoFit/>
          </a:bodyPr>
          <a:lstStyle/>
          <a:p>
            <a:pPr marL="12700">
              <a:lnSpc>
                <a:spcPct val="100000"/>
              </a:lnSpc>
              <a:spcBef>
                <a:spcPts val="105"/>
              </a:spcBef>
            </a:pPr>
            <a:r>
              <a:rPr sz="1200" spc="-75" dirty="0">
                <a:solidFill>
                  <a:srgbClr val="898989"/>
                </a:solidFill>
                <a:latin typeface="Verdana"/>
                <a:cs typeface="Verdana"/>
              </a:rPr>
              <a:t>12</a:t>
            </a:r>
            <a:endParaRPr sz="1200">
              <a:latin typeface="Verdana"/>
              <a:cs typeface="Verdan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006824" y="2920491"/>
            <a:ext cx="3038475" cy="817880"/>
          </a:xfrm>
          <a:prstGeom prst="rect">
            <a:avLst/>
          </a:prstGeom>
        </p:spPr>
        <p:txBody>
          <a:bodyPr vert="horz" wrap="square" lIns="0" tIns="12700" rIns="0" bIns="0" rtlCol="0">
            <a:spAutoFit/>
          </a:bodyPr>
          <a:lstStyle/>
          <a:p>
            <a:pPr marL="12700">
              <a:lnSpc>
                <a:spcPct val="100000"/>
              </a:lnSpc>
              <a:spcBef>
                <a:spcPts val="100"/>
              </a:spcBef>
            </a:pPr>
            <a:r>
              <a:rPr sz="5200" b="1" spc="-630" dirty="0">
                <a:latin typeface="Verdana"/>
                <a:cs typeface="Verdana"/>
              </a:rPr>
              <a:t>Summary</a:t>
            </a:r>
            <a:endParaRPr sz="5200">
              <a:latin typeface="Verdana"/>
              <a:cs typeface="Verdana"/>
            </a:endParaRPr>
          </a:p>
        </p:txBody>
      </p:sp>
      <p:grpSp>
        <p:nvGrpSpPr>
          <p:cNvPr id="3" name="object 3"/>
          <p:cNvGrpSpPr/>
          <p:nvPr/>
        </p:nvGrpSpPr>
        <p:grpSpPr>
          <a:xfrm>
            <a:off x="5080508" y="611659"/>
            <a:ext cx="6289040" cy="1809750"/>
            <a:chOff x="5080508" y="611659"/>
            <a:chExt cx="6289040" cy="1809750"/>
          </a:xfrm>
        </p:grpSpPr>
        <p:sp>
          <p:nvSpPr>
            <p:cNvPr id="4" name="object 4"/>
            <p:cNvSpPr/>
            <p:nvPr/>
          </p:nvSpPr>
          <p:spPr>
            <a:xfrm>
              <a:off x="5093208" y="624359"/>
              <a:ext cx="6263640" cy="1784350"/>
            </a:xfrm>
            <a:custGeom>
              <a:avLst/>
              <a:gdLst/>
              <a:ahLst/>
              <a:cxnLst/>
              <a:rect l="l" t="t" r="r" b="b"/>
              <a:pathLst>
                <a:path w="6263640" h="1784350">
                  <a:moveTo>
                    <a:pt x="5966260" y="0"/>
                  </a:moveTo>
                  <a:lnTo>
                    <a:pt x="297379" y="0"/>
                  </a:lnTo>
                  <a:lnTo>
                    <a:pt x="249142" y="3892"/>
                  </a:lnTo>
                  <a:lnTo>
                    <a:pt x="203384" y="15160"/>
                  </a:lnTo>
                  <a:lnTo>
                    <a:pt x="160716" y="33193"/>
                  </a:lnTo>
                  <a:lnTo>
                    <a:pt x="121750" y="57377"/>
                  </a:lnTo>
                  <a:lnTo>
                    <a:pt x="87100" y="87100"/>
                  </a:lnTo>
                  <a:lnTo>
                    <a:pt x="57376" y="121751"/>
                  </a:lnTo>
                  <a:lnTo>
                    <a:pt x="33192" y="160716"/>
                  </a:lnTo>
                  <a:lnTo>
                    <a:pt x="15160" y="203384"/>
                  </a:lnTo>
                  <a:lnTo>
                    <a:pt x="3892" y="249143"/>
                  </a:lnTo>
                  <a:lnTo>
                    <a:pt x="0" y="297379"/>
                  </a:lnTo>
                  <a:lnTo>
                    <a:pt x="0" y="1486870"/>
                  </a:lnTo>
                  <a:lnTo>
                    <a:pt x="3892" y="1535106"/>
                  </a:lnTo>
                  <a:lnTo>
                    <a:pt x="15160" y="1580865"/>
                  </a:lnTo>
                  <a:lnTo>
                    <a:pt x="33192" y="1623533"/>
                  </a:lnTo>
                  <a:lnTo>
                    <a:pt x="57376" y="1662499"/>
                  </a:lnTo>
                  <a:lnTo>
                    <a:pt x="87100" y="1697149"/>
                  </a:lnTo>
                  <a:lnTo>
                    <a:pt x="121750" y="1726872"/>
                  </a:lnTo>
                  <a:lnTo>
                    <a:pt x="160716" y="1751056"/>
                  </a:lnTo>
                  <a:lnTo>
                    <a:pt x="203384" y="1769089"/>
                  </a:lnTo>
                  <a:lnTo>
                    <a:pt x="249142" y="1780357"/>
                  </a:lnTo>
                  <a:lnTo>
                    <a:pt x="297379" y="1784249"/>
                  </a:lnTo>
                  <a:lnTo>
                    <a:pt x="5966260" y="1784249"/>
                  </a:lnTo>
                  <a:lnTo>
                    <a:pt x="6014496" y="1780357"/>
                  </a:lnTo>
                  <a:lnTo>
                    <a:pt x="6060255" y="1769089"/>
                  </a:lnTo>
                  <a:lnTo>
                    <a:pt x="6102923" y="1751056"/>
                  </a:lnTo>
                  <a:lnTo>
                    <a:pt x="6141888" y="1726872"/>
                  </a:lnTo>
                  <a:lnTo>
                    <a:pt x="6176539" y="1697149"/>
                  </a:lnTo>
                  <a:lnTo>
                    <a:pt x="6206262" y="1662499"/>
                  </a:lnTo>
                  <a:lnTo>
                    <a:pt x="6230446" y="1623533"/>
                  </a:lnTo>
                  <a:lnTo>
                    <a:pt x="6248479" y="1580865"/>
                  </a:lnTo>
                  <a:lnTo>
                    <a:pt x="6259747" y="1535106"/>
                  </a:lnTo>
                  <a:lnTo>
                    <a:pt x="6263640" y="1486870"/>
                  </a:lnTo>
                  <a:lnTo>
                    <a:pt x="6263640" y="297379"/>
                  </a:lnTo>
                  <a:lnTo>
                    <a:pt x="6259747" y="249143"/>
                  </a:lnTo>
                  <a:lnTo>
                    <a:pt x="6248479" y="203384"/>
                  </a:lnTo>
                  <a:lnTo>
                    <a:pt x="6230446" y="160716"/>
                  </a:lnTo>
                  <a:lnTo>
                    <a:pt x="6206262" y="121751"/>
                  </a:lnTo>
                  <a:lnTo>
                    <a:pt x="6176539" y="87100"/>
                  </a:lnTo>
                  <a:lnTo>
                    <a:pt x="6141888" y="57377"/>
                  </a:lnTo>
                  <a:lnTo>
                    <a:pt x="6102923" y="33193"/>
                  </a:lnTo>
                  <a:lnTo>
                    <a:pt x="6060255" y="15160"/>
                  </a:lnTo>
                  <a:lnTo>
                    <a:pt x="6014496" y="3892"/>
                  </a:lnTo>
                  <a:lnTo>
                    <a:pt x="5966260" y="0"/>
                  </a:lnTo>
                  <a:close/>
                </a:path>
              </a:pathLst>
            </a:custGeom>
            <a:solidFill>
              <a:srgbClr val="4F81BD"/>
            </a:solidFill>
          </p:spPr>
          <p:txBody>
            <a:bodyPr wrap="square" lIns="0" tIns="0" rIns="0" bIns="0" rtlCol="0"/>
            <a:lstStyle/>
            <a:p>
              <a:endParaRPr/>
            </a:p>
          </p:txBody>
        </p:sp>
        <p:sp>
          <p:nvSpPr>
            <p:cNvPr id="5" name="object 5"/>
            <p:cNvSpPr/>
            <p:nvPr/>
          </p:nvSpPr>
          <p:spPr>
            <a:xfrm>
              <a:off x="5093208" y="624359"/>
              <a:ext cx="6263640" cy="1784350"/>
            </a:xfrm>
            <a:custGeom>
              <a:avLst/>
              <a:gdLst/>
              <a:ahLst/>
              <a:cxnLst/>
              <a:rect l="l" t="t" r="r" b="b"/>
              <a:pathLst>
                <a:path w="6263640" h="1784350">
                  <a:moveTo>
                    <a:pt x="0" y="297379"/>
                  </a:moveTo>
                  <a:lnTo>
                    <a:pt x="3892" y="249143"/>
                  </a:lnTo>
                  <a:lnTo>
                    <a:pt x="15160" y="203384"/>
                  </a:lnTo>
                  <a:lnTo>
                    <a:pt x="33192" y="160716"/>
                  </a:lnTo>
                  <a:lnTo>
                    <a:pt x="57376" y="121751"/>
                  </a:lnTo>
                  <a:lnTo>
                    <a:pt x="87100" y="87100"/>
                  </a:lnTo>
                  <a:lnTo>
                    <a:pt x="121750" y="57377"/>
                  </a:lnTo>
                  <a:lnTo>
                    <a:pt x="160716" y="33192"/>
                  </a:lnTo>
                  <a:lnTo>
                    <a:pt x="203384" y="15160"/>
                  </a:lnTo>
                  <a:lnTo>
                    <a:pt x="249142" y="3892"/>
                  </a:lnTo>
                  <a:lnTo>
                    <a:pt x="297379" y="0"/>
                  </a:lnTo>
                  <a:lnTo>
                    <a:pt x="5966261" y="0"/>
                  </a:lnTo>
                  <a:lnTo>
                    <a:pt x="6014497" y="3892"/>
                  </a:lnTo>
                  <a:lnTo>
                    <a:pt x="6060255" y="15160"/>
                  </a:lnTo>
                  <a:lnTo>
                    <a:pt x="6102923" y="33192"/>
                  </a:lnTo>
                  <a:lnTo>
                    <a:pt x="6141889" y="57377"/>
                  </a:lnTo>
                  <a:lnTo>
                    <a:pt x="6176539" y="87100"/>
                  </a:lnTo>
                  <a:lnTo>
                    <a:pt x="6206263" y="121751"/>
                  </a:lnTo>
                  <a:lnTo>
                    <a:pt x="6230447" y="160716"/>
                  </a:lnTo>
                  <a:lnTo>
                    <a:pt x="6248479" y="203384"/>
                  </a:lnTo>
                  <a:lnTo>
                    <a:pt x="6259747" y="249143"/>
                  </a:lnTo>
                  <a:lnTo>
                    <a:pt x="6263640" y="297379"/>
                  </a:lnTo>
                  <a:lnTo>
                    <a:pt x="6263640" y="1486870"/>
                  </a:lnTo>
                  <a:lnTo>
                    <a:pt x="6259747" y="1535106"/>
                  </a:lnTo>
                  <a:lnTo>
                    <a:pt x="6248479" y="1580865"/>
                  </a:lnTo>
                  <a:lnTo>
                    <a:pt x="6230447" y="1623533"/>
                  </a:lnTo>
                  <a:lnTo>
                    <a:pt x="6206263" y="1662499"/>
                  </a:lnTo>
                  <a:lnTo>
                    <a:pt x="6176539" y="1697149"/>
                  </a:lnTo>
                  <a:lnTo>
                    <a:pt x="6141889" y="1726873"/>
                  </a:lnTo>
                  <a:lnTo>
                    <a:pt x="6102923" y="1751057"/>
                  </a:lnTo>
                  <a:lnTo>
                    <a:pt x="6060255" y="1769089"/>
                  </a:lnTo>
                  <a:lnTo>
                    <a:pt x="6014497" y="1780357"/>
                  </a:lnTo>
                  <a:lnTo>
                    <a:pt x="5966261" y="1784250"/>
                  </a:lnTo>
                  <a:lnTo>
                    <a:pt x="297379" y="1784250"/>
                  </a:lnTo>
                  <a:lnTo>
                    <a:pt x="249142" y="1780357"/>
                  </a:lnTo>
                  <a:lnTo>
                    <a:pt x="203384" y="1769089"/>
                  </a:lnTo>
                  <a:lnTo>
                    <a:pt x="160716" y="1751057"/>
                  </a:lnTo>
                  <a:lnTo>
                    <a:pt x="121750" y="1726873"/>
                  </a:lnTo>
                  <a:lnTo>
                    <a:pt x="87100" y="1697149"/>
                  </a:lnTo>
                  <a:lnTo>
                    <a:pt x="57376" y="1662499"/>
                  </a:lnTo>
                  <a:lnTo>
                    <a:pt x="33192" y="1623533"/>
                  </a:lnTo>
                  <a:lnTo>
                    <a:pt x="15160" y="1580865"/>
                  </a:lnTo>
                  <a:lnTo>
                    <a:pt x="3892" y="1535106"/>
                  </a:lnTo>
                  <a:lnTo>
                    <a:pt x="0" y="1486870"/>
                  </a:lnTo>
                  <a:lnTo>
                    <a:pt x="0" y="297379"/>
                  </a:lnTo>
                  <a:close/>
                </a:path>
              </a:pathLst>
            </a:custGeom>
            <a:ln w="25400">
              <a:solidFill>
                <a:srgbClr val="4F81BD"/>
              </a:solidFill>
            </a:ln>
          </p:spPr>
          <p:txBody>
            <a:bodyPr wrap="square" lIns="0" tIns="0" rIns="0" bIns="0" rtlCol="0"/>
            <a:lstStyle/>
            <a:p>
              <a:endParaRPr/>
            </a:p>
          </p:txBody>
        </p:sp>
      </p:grpSp>
      <p:sp>
        <p:nvSpPr>
          <p:cNvPr id="6" name="object 6"/>
          <p:cNvSpPr txBox="1">
            <a:spLocks noGrp="1"/>
          </p:cNvSpPr>
          <p:nvPr>
            <p:ph type="title"/>
          </p:nvPr>
        </p:nvSpPr>
        <p:spPr>
          <a:xfrm>
            <a:off x="5262858" y="764031"/>
            <a:ext cx="5790565" cy="1461135"/>
          </a:xfrm>
          <a:prstGeom prst="rect">
            <a:avLst/>
          </a:prstGeom>
        </p:spPr>
        <p:txBody>
          <a:bodyPr vert="horz" wrap="square" lIns="0" tIns="41910" rIns="0" bIns="0" rtlCol="0">
            <a:spAutoFit/>
          </a:bodyPr>
          <a:lstStyle/>
          <a:p>
            <a:pPr marL="12700" marR="5080">
              <a:lnSpc>
                <a:spcPct val="92300"/>
              </a:lnSpc>
              <a:spcBef>
                <a:spcPts val="330"/>
              </a:spcBef>
            </a:pPr>
            <a:r>
              <a:rPr sz="2500" b="0" spc="-45" dirty="0">
                <a:solidFill>
                  <a:srgbClr val="FFFFFF"/>
                </a:solidFill>
                <a:latin typeface="Verdana"/>
                <a:cs typeface="Verdana"/>
              </a:rPr>
              <a:t>Forecasting</a:t>
            </a:r>
            <a:r>
              <a:rPr sz="2500" b="0" spc="-160" dirty="0">
                <a:solidFill>
                  <a:srgbClr val="FFFFFF"/>
                </a:solidFill>
                <a:latin typeface="Verdana"/>
                <a:cs typeface="Verdana"/>
              </a:rPr>
              <a:t> </a:t>
            </a:r>
            <a:r>
              <a:rPr sz="2500" b="0" spc="85" dirty="0">
                <a:solidFill>
                  <a:srgbClr val="FFFFFF"/>
                </a:solidFill>
                <a:latin typeface="Verdana"/>
                <a:cs typeface="Verdana"/>
              </a:rPr>
              <a:t>and</a:t>
            </a:r>
            <a:r>
              <a:rPr sz="2500" b="0" spc="-160" dirty="0">
                <a:solidFill>
                  <a:srgbClr val="FFFFFF"/>
                </a:solidFill>
                <a:latin typeface="Verdana"/>
                <a:cs typeface="Verdana"/>
              </a:rPr>
              <a:t> </a:t>
            </a:r>
            <a:r>
              <a:rPr sz="2500" b="0" spc="-10" dirty="0">
                <a:solidFill>
                  <a:srgbClr val="FFFFFF"/>
                </a:solidFill>
                <a:latin typeface="Verdana"/>
                <a:cs typeface="Verdana"/>
              </a:rPr>
              <a:t>decomposition </a:t>
            </a:r>
            <a:r>
              <a:rPr sz="2500" b="0" spc="-40" dirty="0">
                <a:solidFill>
                  <a:srgbClr val="FFFFFF"/>
                </a:solidFill>
                <a:latin typeface="Verdana"/>
                <a:cs typeface="Verdana"/>
              </a:rPr>
              <a:t>methods</a:t>
            </a:r>
            <a:r>
              <a:rPr sz="2500" b="0" spc="-175" dirty="0">
                <a:solidFill>
                  <a:srgbClr val="FFFFFF"/>
                </a:solidFill>
                <a:latin typeface="Verdana"/>
                <a:cs typeface="Verdana"/>
              </a:rPr>
              <a:t> </a:t>
            </a:r>
            <a:r>
              <a:rPr sz="2500" b="0" spc="-95" dirty="0">
                <a:solidFill>
                  <a:srgbClr val="FFFFFF"/>
                </a:solidFill>
                <a:latin typeface="Verdana"/>
                <a:cs typeface="Verdana"/>
              </a:rPr>
              <a:t>sometimes</a:t>
            </a:r>
            <a:r>
              <a:rPr sz="2500" b="0" spc="-175" dirty="0">
                <a:solidFill>
                  <a:srgbClr val="FFFFFF"/>
                </a:solidFill>
                <a:latin typeface="Verdana"/>
                <a:cs typeface="Verdana"/>
              </a:rPr>
              <a:t> </a:t>
            </a:r>
            <a:r>
              <a:rPr sz="2500" b="0" spc="-100" dirty="0">
                <a:solidFill>
                  <a:srgbClr val="FFFFFF"/>
                </a:solidFill>
                <a:latin typeface="Verdana"/>
                <a:cs typeface="Verdana"/>
              </a:rPr>
              <a:t>work</a:t>
            </a:r>
            <a:r>
              <a:rPr sz="2500" b="0" spc="-175" dirty="0">
                <a:solidFill>
                  <a:srgbClr val="FFFFFF"/>
                </a:solidFill>
                <a:latin typeface="Verdana"/>
                <a:cs typeface="Verdana"/>
              </a:rPr>
              <a:t> </a:t>
            </a:r>
            <a:r>
              <a:rPr sz="2500" b="0" spc="-40" dirty="0">
                <a:solidFill>
                  <a:srgbClr val="FFFFFF"/>
                </a:solidFill>
                <a:latin typeface="Verdana"/>
                <a:cs typeface="Verdana"/>
              </a:rPr>
              <a:t>better</a:t>
            </a:r>
            <a:r>
              <a:rPr sz="2500" b="0" spc="-175" dirty="0">
                <a:solidFill>
                  <a:srgbClr val="FFFFFF"/>
                </a:solidFill>
                <a:latin typeface="Verdana"/>
                <a:cs typeface="Verdana"/>
              </a:rPr>
              <a:t> </a:t>
            </a:r>
            <a:r>
              <a:rPr sz="2500" b="0" spc="-150" dirty="0">
                <a:solidFill>
                  <a:srgbClr val="FFFFFF"/>
                </a:solidFill>
                <a:latin typeface="Verdana"/>
                <a:cs typeface="Verdana"/>
              </a:rPr>
              <a:t>if</a:t>
            </a:r>
            <a:r>
              <a:rPr sz="2500" b="0" spc="-175" dirty="0">
                <a:solidFill>
                  <a:srgbClr val="FFFFFF"/>
                </a:solidFill>
                <a:latin typeface="Verdana"/>
                <a:cs typeface="Verdana"/>
              </a:rPr>
              <a:t> </a:t>
            </a:r>
            <a:r>
              <a:rPr sz="2500" b="0" spc="-25" dirty="0">
                <a:solidFill>
                  <a:srgbClr val="FFFFFF"/>
                </a:solidFill>
                <a:latin typeface="Verdana"/>
                <a:cs typeface="Verdana"/>
              </a:rPr>
              <a:t>the </a:t>
            </a:r>
            <a:r>
              <a:rPr sz="2500" b="0" dirty="0">
                <a:solidFill>
                  <a:srgbClr val="FFFFFF"/>
                </a:solidFill>
                <a:latin typeface="Verdana"/>
                <a:cs typeface="Verdana"/>
              </a:rPr>
              <a:t>variance</a:t>
            </a:r>
            <a:r>
              <a:rPr sz="2500" b="0" spc="-145" dirty="0">
                <a:solidFill>
                  <a:srgbClr val="FFFFFF"/>
                </a:solidFill>
                <a:latin typeface="Verdana"/>
                <a:cs typeface="Verdana"/>
              </a:rPr>
              <a:t> </a:t>
            </a:r>
            <a:r>
              <a:rPr sz="2500" b="0" spc="-270" dirty="0">
                <a:solidFill>
                  <a:srgbClr val="FFFFFF"/>
                </a:solidFill>
                <a:latin typeface="Verdana"/>
                <a:cs typeface="Verdana"/>
              </a:rPr>
              <a:t>is</a:t>
            </a:r>
            <a:r>
              <a:rPr sz="2500" b="0" spc="-145" dirty="0">
                <a:solidFill>
                  <a:srgbClr val="FFFFFF"/>
                </a:solidFill>
                <a:latin typeface="Verdana"/>
                <a:cs typeface="Verdana"/>
              </a:rPr>
              <a:t> </a:t>
            </a:r>
            <a:r>
              <a:rPr sz="2500" b="0" spc="-40" dirty="0">
                <a:solidFill>
                  <a:srgbClr val="FFFFFF"/>
                </a:solidFill>
                <a:latin typeface="Verdana"/>
                <a:cs typeface="Verdana"/>
              </a:rPr>
              <a:t>stable</a:t>
            </a:r>
            <a:r>
              <a:rPr sz="2500" b="0" spc="-140" dirty="0">
                <a:solidFill>
                  <a:srgbClr val="FFFFFF"/>
                </a:solidFill>
                <a:latin typeface="Verdana"/>
                <a:cs typeface="Verdana"/>
              </a:rPr>
              <a:t> </a:t>
            </a:r>
            <a:r>
              <a:rPr sz="2500" b="0" spc="-65" dirty="0">
                <a:solidFill>
                  <a:srgbClr val="FFFFFF"/>
                </a:solidFill>
                <a:latin typeface="Verdana"/>
                <a:cs typeface="Verdana"/>
              </a:rPr>
              <a:t>across</a:t>
            </a:r>
            <a:r>
              <a:rPr sz="2500" b="0" spc="-145" dirty="0">
                <a:solidFill>
                  <a:srgbClr val="FFFFFF"/>
                </a:solidFill>
                <a:latin typeface="Verdana"/>
                <a:cs typeface="Verdana"/>
              </a:rPr>
              <a:t> </a:t>
            </a:r>
            <a:r>
              <a:rPr sz="2500" b="0" spc="-35" dirty="0">
                <a:solidFill>
                  <a:srgbClr val="FFFFFF"/>
                </a:solidFill>
                <a:latin typeface="Verdana"/>
                <a:cs typeface="Verdana"/>
              </a:rPr>
              <a:t>the</a:t>
            </a:r>
            <a:r>
              <a:rPr sz="2500" b="0" spc="-140" dirty="0">
                <a:solidFill>
                  <a:srgbClr val="FFFFFF"/>
                </a:solidFill>
                <a:latin typeface="Verdana"/>
                <a:cs typeface="Verdana"/>
              </a:rPr>
              <a:t> </a:t>
            </a:r>
            <a:r>
              <a:rPr sz="2500" b="0" spc="-10" dirty="0">
                <a:solidFill>
                  <a:srgbClr val="FFFFFF"/>
                </a:solidFill>
                <a:latin typeface="Verdana"/>
                <a:cs typeface="Verdana"/>
              </a:rPr>
              <a:t>whole </a:t>
            </a:r>
            <a:r>
              <a:rPr sz="2500" b="0" spc="-85" dirty="0">
                <a:solidFill>
                  <a:srgbClr val="FFFFFF"/>
                </a:solidFill>
                <a:latin typeface="Verdana"/>
                <a:cs typeface="Verdana"/>
              </a:rPr>
              <a:t>time</a:t>
            </a:r>
            <a:r>
              <a:rPr sz="2500" b="0" spc="-160" dirty="0">
                <a:solidFill>
                  <a:srgbClr val="FFFFFF"/>
                </a:solidFill>
                <a:latin typeface="Verdana"/>
                <a:cs typeface="Verdana"/>
              </a:rPr>
              <a:t> </a:t>
            </a:r>
            <a:r>
              <a:rPr sz="2500" b="0" spc="-25" dirty="0">
                <a:solidFill>
                  <a:srgbClr val="FFFFFF"/>
                </a:solidFill>
                <a:latin typeface="Verdana"/>
                <a:cs typeface="Verdana"/>
              </a:rPr>
              <a:t>series.</a:t>
            </a:r>
            <a:endParaRPr sz="2500">
              <a:latin typeface="Verdana"/>
              <a:cs typeface="Verdana"/>
            </a:endParaRPr>
          </a:p>
        </p:txBody>
      </p:sp>
      <p:grpSp>
        <p:nvGrpSpPr>
          <p:cNvPr id="7" name="object 7"/>
          <p:cNvGrpSpPr/>
          <p:nvPr/>
        </p:nvGrpSpPr>
        <p:grpSpPr>
          <a:xfrm>
            <a:off x="5080508" y="3600450"/>
            <a:ext cx="6289040" cy="1809750"/>
            <a:chOff x="5080508" y="2467909"/>
            <a:chExt cx="6289040" cy="1809750"/>
          </a:xfrm>
        </p:grpSpPr>
        <p:sp>
          <p:nvSpPr>
            <p:cNvPr id="8" name="object 8"/>
            <p:cNvSpPr/>
            <p:nvPr/>
          </p:nvSpPr>
          <p:spPr>
            <a:xfrm>
              <a:off x="5093208" y="2480609"/>
              <a:ext cx="6263640" cy="1784350"/>
            </a:xfrm>
            <a:custGeom>
              <a:avLst/>
              <a:gdLst/>
              <a:ahLst/>
              <a:cxnLst/>
              <a:rect l="l" t="t" r="r" b="b"/>
              <a:pathLst>
                <a:path w="6263640" h="1784350">
                  <a:moveTo>
                    <a:pt x="5966260" y="0"/>
                  </a:moveTo>
                  <a:lnTo>
                    <a:pt x="297379" y="0"/>
                  </a:lnTo>
                  <a:lnTo>
                    <a:pt x="249142" y="3892"/>
                  </a:lnTo>
                  <a:lnTo>
                    <a:pt x="203384" y="15160"/>
                  </a:lnTo>
                  <a:lnTo>
                    <a:pt x="160716" y="33193"/>
                  </a:lnTo>
                  <a:lnTo>
                    <a:pt x="121750" y="57377"/>
                  </a:lnTo>
                  <a:lnTo>
                    <a:pt x="87100" y="87100"/>
                  </a:lnTo>
                  <a:lnTo>
                    <a:pt x="57376" y="121751"/>
                  </a:lnTo>
                  <a:lnTo>
                    <a:pt x="33192" y="160716"/>
                  </a:lnTo>
                  <a:lnTo>
                    <a:pt x="15160" y="203384"/>
                  </a:lnTo>
                  <a:lnTo>
                    <a:pt x="3892" y="249143"/>
                  </a:lnTo>
                  <a:lnTo>
                    <a:pt x="0" y="297379"/>
                  </a:lnTo>
                  <a:lnTo>
                    <a:pt x="0" y="1486870"/>
                  </a:lnTo>
                  <a:lnTo>
                    <a:pt x="3892" y="1535106"/>
                  </a:lnTo>
                  <a:lnTo>
                    <a:pt x="15160" y="1580865"/>
                  </a:lnTo>
                  <a:lnTo>
                    <a:pt x="33192" y="1623533"/>
                  </a:lnTo>
                  <a:lnTo>
                    <a:pt x="57376" y="1662499"/>
                  </a:lnTo>
                  <a:lnTo>
                    <a:pt x="87100" y="1697149"/>
                  </a:lnTo>
                  <a:lnTo>
                    <a:pt x="121750" y="1726872"/>
                  </a:lnTo>
                  <a:lnTo>
                    <a:pt x="160716" y="1751056"/>
                  </a:lnTo>
                  <a:lnTo>
                    <a:pt x="203384" y="1769089"/>
                  </a:lnTo>
                  <a:lnTo>
                    <a:pt x="249142" y="1780357"/>
                  </a:lnTo>
                  <a:lnTo>
                    <a:pt x="297379" y="1784249"/>
                  </a:lnTo>
                  <a:lnTo>
                    <a:pt x="5966260" y="1784249"/>
                  </a:lnTo>
                  <a:lnTo>
                    <a:pt x="6014496" y="1780357"/>
                  </a:lnTo>
                  <a:lnTo>
                    <a:pt x="6060255" y="1769089"/>
                  </a:lnTo>
                  <a:lnTo>
                    <a:pt x="6102923" y="1751056"/>
                  </a:lnTo>
                  <a:lnTo>
                    <a:pt x="6141888" y="1726872"/>
                  </a:lnTo>
                  <a:lnTo>
                    <a:pt x="6176539" y="1697149"/>
                  </a:lnTo>
                  <a:lnTo>
                    <a:pt x="6206262" y="1662499"/>
                  </a:lnTo>
                  <a:lnTo>
                    <a:pt x="6230446" y="1623533"/>
                  </a:lnTo>
                  <a:lnTo>
                    <a:pt x="6248479" y="1580865"/>
                  </a:lnTo>
                  <a:lnTo>
                    <a:pt x="6259747" y="1535106"/>
                  </a:lnTo>
                  <a:lnTo>
                    <a:pt x="6263640" y="1486870"/>
                  </a:lnTo>
                  <a:lnTo>
                    <a:pt x="6263640" y="297379"/>
                  </a:lnTo>
                  <a:lnTo>
                    <a:pt x="6259747" y="249143"/>
                  </a:lnTo>
                  <a:lnTo>
                    <a:pt x="6248479" y="203384"/>
                  </a:lnTo>
                  <a:lnTo>
                    <a:pt x="6230446" y="160716"/>
                  </a:lnTo>
                  <a:lnTo>
                    <a:pt x="6206262" y="121751"/>
                  </a:lnTo>
                  <a:lnTo>
                    <a:pt x="6176539" y="87100"/>
                  </a:lnTo>
                  <a:lnTo>
                    <a:pt x="6141888" y="57377"/>
                  </a:lnTo>
                  <a:lnTo>
                    <a:pt x="6102923" y="33193"/>
                  </a:lnTo>
                  <a:lnTo>
                    <a:pt x="6060255" y="15160"/>
                  </a:lnTo>
                  <a:lnTo>
                    <a:pt x="6014496" y="3892"/>
                  </a:lnTo>
                  <a:lnTo>
                    <a:pt x="5966260" y="0"/>
                  </a:lnTo>
                  <a:close/>
                </a:path>
              </a:pathLst>
            </a:custGeom>
            <a:solidFill>
              <a:srgbClr val="4F81BD"/>
            </a:solidFill>
          </p:spPr>
          <p:txBody>
            <a:bodyPr wrap="square" lIns="0" tIns="0" rIns="0" bIns="0" rtlCol="0"/>
            <a:lstStyle/>
            <a:p>
              <a:endParaRPr/>
            </a:p>
          </p:txBody>
        </p:sp>
        <p:sp>
          <p:nvSpPr>
            <p:cNvPr id="9" name="object 9"/>
            <p:cNvSpPr/>
            <p:nvPr/>
          </p:nvSpPr>
          <p:spPr>
            <a:xfrm>
              <a:off x="5093208" y="2480609"/>
              <a:ext cx="6263640" cy="1784350"/>
            </a:xfrm>
            <a:custGeom>
              <a:avLst/>
              <a:gdLst/>
              <a:ahLst/>
              <a:cxnLst/>
              <a:rect l="l" t="t" r="r" b="b"/>
              <a:pathLst>
                <a:path w="6263640" h="1784350">
                  <a:moveTo>
                    <a:pt x="0" y="297379"/>
                  </a:moveTo>
                  <a:lnTo>
                    <a:pt x="3892" y="249143"/>
                  </a:lnTo>
                  <a:lnTo>
                    <a:pt x="15160" y="203384"/>
                  </a:lnTo>
                  <a:lnTo>
                    <a:pt x="33192" y="160716"/>
                  </a:lnTo>
                  <a:lnTo>
                    <a:pt x="57376" y="121751"/>
                  </a:lnTo>
                  <a:lnTo>
                    <a:pt x="87100" y="87100"/>
                  </a:lnTo>
                  <a:lnTo>
                    <a:pt x="121750" y="57377"/>
                  </a:lnTo>
                  <a:lnTo>
                    <a:pt x="160716" y="33192"/>
                  </a:lnTo>
                  <a:lnTo>
                    <a:pt x="203384" y="15160"/>
                  </a:lnTo>
                  <a:lnTo>
                    <a:pt x="249142" y="3892"/>
                  </a:lnTo>
                  <a:lnTo>
                    <a:pt x="297379" y="0"/>
                  </a:lnTo>
                  <a:lnTo>
                    <a:pt x="5966261" y="0"/>
                  </a:lnTo>
                  <a:lnTo>
                    <a:pt x="6014497" y="3892"/>
                  </a:lnTo>
                  <a:lnTo>
                    <a:pt x="6060255" y="15160"/>
                  </a:lnTo>
                  <a:lnTo>
                    <a:pt x="6102923" y="33192"/>
                  </a:lnTo>
                  <a:lnTo>
                    <a:pt x="6141889" y="57377"/>
                  </a:lnTo>
                  <a:lnTo>
                    <a:pt x="6176539" y="87100"/>
                  </a:lnTo>
                  <a:lnTo>
                    <a:pt x="6206263" y="121751"/>
                  </a:lnTo>
                  <a:lnTo>
                    <a:pt x="6230447" y="160716"/>
                  </a:lnTo>
                  <a:lnTo>
                    <a:pt x="6248479" y="203384"/>
                  </a:lnTo>
                  <a:lnTo>
                    <a:pt x="6259747" y="249143"/>
                  </a:lnTo>
                  <a:lnTo>
                    <a:pt x="6263640" y="297379"/>
                  </a:lnTo>
                  <a:lnTo>
                    <a:pt x="6263640" y="1486870"/>
                  </a:lnTo>
                  <a:lnTo>
                    <a:pt x="6259747" y="1535106"/>
                  </a:lnTo>
                  <a:lnTo>
                    <a:pt x="6248479" y="1580865"/>
                  </a:lnTo>
                  <a:lnTo>
                    <a:pt x="6230447" y="1623533"/>
                  </a:lnTo>
                  <a:lnTo>
                    <a:pt x="6206263" y="1662499"/>
                  </a:lnTo>
                  <a:lnTo>
                    <a:pt x="6176539" y="1697149"/>
                  </a:lnTo>
                  <a:lnTo>
                    <a:pt x="6141889" y="1726873"/>
                  </a:lnTo>
                  <a:lnTo>
                    <a:pt x="6102923" y="1751057"/>
                  </a:lnTo>
                  <a:lnTo>
                    <a:pt x="6060255" y="1769089"/>
                  </a:lnTo>
                  <a:lnTo>
                    <a:pt x="6014497" y="1780357"/>
                  </a:lnTo>
                  <a:lnTo>
                    <a:pt x="5966261" y="1784250"/>
                  </a:lnTo>
                  <a:lnTo>
                    <a:pt x="297379" y="1784250"/>
                  </a:lnTo>
                  <a:lnTo>
                    <a:pt x="249142" y="1780357"/>
                  </a:lnTo>
                  <a:lnTo>
                    <a:pt x="203384" y="1769089"/>
                  </a:lnTo>
                  <a:lnTo>
                    <a:pt x="160716" y="1751057"/>
                  </a:lnTo>
                  <a:lnTo>
                    <a:pt x="121750" y="1726873"/>
                  </a:lnTo>
                  <a:lnTo>
                    <a:pt x="87100" y="1697149"/>
                  </a:lnTo>
                  <a:lnTo>
                    <a:pt x="57376" y="1662499"/>
                  </a:lnTo>
                  <a:lnTo>
                    <a:pt x="33192" y="1623533"/>
                  </a:lnTo>
                  <a:lnTo>
                    <a:pt x="15160" y="1580865"/>
                  </a:lnTo>
                  <a:lnTo>
                    <a:pt x="3892" y="1535106"/>
                  </a:lnTo>
                  <a:lnTo>
                    <a:pt x="0" y="1486870"/>
                  </a:lnTo>
                  <a:lnTo>
                    <a:pt x="0" y="297379"/>
                  </a:lnTo>
                  <a:close/>
                </a:path>
              </a:pathLst>
            </a:custGeom>
            <a:ln w="25400">
              <a:solidFill>
                <a:srgbClr val="EEECE1"/>
              </a:solidFill>
            </a:ln>
          </p:spPr>
          <p:txBody>
            <a:bodyPr wrap="square" lIns="0" tIns="0" rIns="0" bIns="0" rtlCol="0"/>
            <a:lstStyle/>
            <a:p>
              <a:endParaRPr/>
            </a:p>
          </p:txBody>
        </p:sp>
      </p:grpSp>
      <p:sp>
        <p:nvSpPr>
          <p:cNvPr id="10" name="object 10"/>
          <p:cNvSpPr txBox="1"/>
          <p:nvPr/>
        </p:nvSpPr>
        <p:spPr>
          <a:xfrm>
            <a:off x="5262858" y="3959097"/>
            <a:ext cx="5706745" cy="1104900"/>
          </a:xfrm>
          <a:prstGeom prst="rect">
            <a:avLst/>
          </a:prstGeom>
        </p:spPr>
        <p:txBody>
          <a:bodyPr vert="horz" wrap="square" lIns="0" tIns="44450" rIns="0" bIns="0" rtlCol="0">
            <a:spAutoFit/>
          </a:bodyPr>
          <a:lstStyle/>
          <a:p>
            <a:pPr marL="12700" marR="5080">
              <a:lnSpc>
                <a:spcPct val="91600"/>
              </a:lnSpc>
              <a:spcBef>
                <a:spcPts val="350"/>
              </a:spcBef>
            </a:pPr>
            <a:r>
              <a:rPr sz="2500" spc="114" dirty="0">
                <a:solidFill>
                  <a:srgbClr val="FFFFFF"/>
                </a:solidFill>
                <a:latin typeface="Verdana"/>
                <a:cs typeface="Verdana"/>
              </a:rPr>
              <a:t>A</a:t>
            </a:r>
            <a:r>
              <a:rPr sz="2500" spc="-155" dirty="0">
                <a:solidFill>
                  <a:srgbClr val="FFFFFF"/>
                </a:solidFill>
                <a:latin typeface="Verdana"/>
                <a:cs typeface="Verdana"/>
              </a:rPr>
              <a:t> </a:t>
            </a:r>
            <a:r>
              <a:rPr sz="2500" spc="-160" dirty="0">
                <a:solidFill>
                  <a:srgbClr val="FFFFFF"/>
                </a:solidFill>
                <a:latin typeface="Verdana"/>
                <a:cs typeface="Verdana"/>
              </a:rPr>
              <a:t>Box</a:t>
            </a:r>
            <a:r>
              <a:rPr sz="2500" spc="-150" dirty="0">
                <a:solidFill>
                  <a:srgbClr val="FFFFFF"/>
                </a:solidFill>
                <a:latin typeface="Verdana"/>
                <a:cs typeface="Verdana"/>
              </a:rPr>
              <a:t> </a:t>
            </a:r>
            <a:r>
              <a:rPr sz="2500" dirty="0">
                <a:solidFill>
                  <a:srgbClr val="FFFFFF"/>
                </a:solidFill>
                <a:latin typeface="Verdana"/>
                <a:cs typeface="Verdana"/>
              </a:rPr>
              <a:t>Cox</a:t>
            </a:r>
            <a:r>
              <a:rPr sz="2500" spc="-150" dirty="0">
                <a:solidFill>
                  <a:srgbClr val="FFFFFF"/>
                </a:solidFill>
                <a:latin typeface="Verdana"/>
                <a:cs typeface="Verdana"/>
              </a:rPr>
              <a:t> </a:t>
            </a:r>
            <a:r>
              <a:rPr sz="2500" spc="-125" dirty="0">
                <a:solidFill>
                  <a:srgbClr val="FFFFFF"/>
                </a:solidFill>
                <a:latin typeface="Verdana"/>
                <a:cs typeface="Verdana"/>
              </a:rPr>
              <a:t>transform</a:t>
            </a:r>
            <a:r>
              <a:rPr sz="2500" spc="-150" dirty="0">
                <a:solidFill>
                  <a:srgbClr val="FFFFFF"/>
                </a:solidFill>
                <a:latin typeface="Verdana"/>
                <a:cs typeface="Verdana"/>
              </a:rPr>
              <a:t> </a:t>
            </a:r>
            <a:r>
              <a:rPr sz="2500" spc="145" dirty="0">
                <a:solidFill>
                  <a:srgbClr val="FFFFFF"/>
                </a:solidFill>
                <a:latin typeface="Verdana"/>
                <a:cs typeface="Verdana"/>
              </a:rPr>
              <a:t>can</a:t>
            </a:r>
            <a:r>
              <a:rPr sz="2500" spc="-155" dirty="0">
                <a:solidFill>
                  <a:srgbClr val="FFFFFF"/>
                </a:solidFill>
                <a:latin typeface="Verdana"/>
                <a:cs typeface="Verdana"/>
              </a:rPr>
              <a:t> </a:t>
            </a:r>
            <a:r>
              <a:rPr sz="2500" spc="-100" dirty="0">
                <a:solidFill>
                  <a:srgbClr val="FFFFFF"/>
                </a:solidFill>
                <a:latin typeface="Verdana"/>
                <a:cs typeface="Verdana"/>
              </a:rPr>
              <a:t>stabilize</a:t>
            </a:r>
            <a:r>
              <a:rPr sz="2500" spc="-150" dirty="0">
                <a:solidFill>
                  <a:srgbClr val="FFFFFF"/>
                </a:solidFill>
                <a:latin typeface="Verdana"/>
                <a:cs typeface="Verdana"/>
              </a:rPr>
              <a:t> </a:t>
            </a:r>
            <a:r>
              <a:rPr sz="2500" spc="-25" dirty="0">
                <a:solidFill>
                  <a:srgbClr val="FFFFFF"/>
                </a:solidFill>
                <a:latin typeface="Verdana"/>
                <a:cs typeface="Verdana"/>
              </a:rPr>
              <a:t>the </a:t>
            </a:r>
            <a:r>
              <a:rPr sz="2500" spc="-10" dirty="0">
                <a:solidFill>
                  <a:srgbClr val="FFFFFF"/>
                </a:solidFill>
                <a:latin typeface="Verdana"/>
                <a:cs typeface="Verdana"/>
              </a:rPr>
              <a:t>variance,</a:t>
            </a:r>
            <a:r>
              <a:rPr sz="2500" spc="-180" dirty="0">
                <a:solidFill>
                  <a:srgbClr val="FFFFFF"/>
                </a:solidFill>
                <a:latin typeface="Verdana"/>
                <a:cs typeface="Verdana"/>
              </a:rPr>
              <a:t> </a:t>
            </a:r>
            <a:r>
              <a:rPr sz="2500" spc="-40" dirty="0">
                <a:solidFill>
                  <a:srgbClr val="FFFFFF"/>
                </a:solidFill>
                <a:latin typeface="Verdana"/>
                <a:cs typeface="Verdana"/>
              </a:rPr>
              <a:t>but</a:t>
            </a:r>
            <a:r>
              <a:rPr sz="2500" spc="-175" dirty="0">
                <a:solidFill>
                  <a:srgbClr val="FFFFFF"/>
                </a:solidFill>
                <a:latin typeface="Verdana"/>
                <a:cs typeface="Verdana"/>
              </a:rPr>
              <a:t> </a:t>
            </a:r>
            <a:r>
              <a:rPr sz="2500" spc="70" dirty="0">
                <a:solidFill>
                  <a:srgbClr val="FFFFFF"/>
                </a:solidFill>
                <a:latin typeface="Verdana"/>
                <a:cs typeface="Verdana"/>
              </a:rPr>
              <a:t>we</a:t>
            </a:r>
            <a:r>
              <a:rPr sz="2500" spc="-180" dirty="0">
                <a:solidFill>
                  <a:srgbClr val="FFFFFF"/>
                </a:solidFill>
                <a:latin typeface="Verdana"/>
                <a:cs typeface="Verdana"/>
              </a:rPr>
              <a:t> </a:t>
            </a:r>
            <a:r>
              <a:rPr sz="2500" spc="80" dirty="0">
                <a:solidFill>
                  <a:srgbClr val="FFFFFF"/>
                </a:solidFill>
                <a:latin typeface="Verdana"/>
                <a:cs typeface="Verdana"/>
              </a:rPr>
              <a:t>need</a:t>
            </a:r>
            <a:r>
              <a:rPr sz="2500" spc="-175" dirty="0">
                <a:solidFill>
                  <a:srgbClr val="FFFFFF"/>
                </a:solidFill>
                <a:latin typeface="Verdana"/>
                <a:cs typeface="Verdana"/>
              </a:rPr>
              <a:t> </a:t>
            </a:r>
            <a:r>
              <a:rPr sz="2500" spc="-10" dirty="0">
                <a:solidFill>
                  <a:srgbClr val="FFFFFF"/>
                </a:solidFill>
                <a:latin typeface="Verdana"/>
                <a:cs typeface="Verdana"/>
              </a:rPr>
              <a:t>to</a:t>
            </a:r>
            <a:r>
              <a:rPr sz="2500" spc="-175" dirty="0">
                <a:solidFill>
                  <a:srgbClr val="FFFFFF"/>
                </a:solidFill>
                <a:latin typeface="Verdana"/>
                <a:cs typeface="Verdana"/>
              </a:rPr>
              <a:t> </a:t>
            </a:r>
            <a:r>
              <a:rPr sz="2500" dirty="0">
                <a:solidFill>
                  <a:srgbClr val="FFFFFF"/>
                </a:solidFill>
                <a:latin typeface="Verdana"/>
                <a:cs typeface="Verdana"/>
              </a:rPr>
              <a:t>pick</a:t>
            </a:r>
            <a:r>
              <a:rPr sz="2500" spc="-180" dirty="0">
                <a:solidFill>
                  <a:srgbClr val="FFFFFF"/>
                </a:solidFill>
                <a:latin typeface="Verdana"/>
                <a:cs typeface="Verdana"/>
              </a:rPr>
              <a:t> </a:t>
            </a:r>
            <a:r>
              <a:rPr sz="2500" spc="145" dirty="0">
                <a:solidFill>
                  <a:srgbClr val="FFFFFF"/>
                </a:solidFill>
                <a:latin typeface="Verdana"/>
                <a:cs typeface="Verdana"/>
              </a:rPr>
              <a:t>a </a:t>
            </a:r>
            <a:r>
              <a:rPr sz="2500" spc="120" dirty="0">
                <a:solidFill>
                  <a:srgbClr val="FFFFFF"/>
                </a:solidFill>
                <a:latin typeface="Verdana"/>
                <a:cs typeface="Verdana"/>
              </a:rPr>
              <a:t>good</a:t>
            </a:r>
            <a:r>
              <a:rPr sz="2500" spc="-175" dirty="0">
                <a:solidFill>
                  <a:srgbClr val="FFFFFF"/>
                </a:solidFill>
                <a:latin typeface="Verdana"/>
                <a:cs typeface="Verdana"/>
              </a:rPr>
              <a:t> </a:t>
            </a:r>
            <a:r>
              <a:rPr sz="2500" spc="-10" dirty="0">
                <a:solidFill>
                  <a:srgbClr val="FFFFFF"/>
                </a:solidFill>
                <a:latin typeface="Verdana"/>
                <a:cs typeface="Verdana"/>
              </a:rPr>
              <a:t>value</a:t>
            </a:r>
            <a:r>
              <a:rPr sz="2500" spc="-175" dirty="0">
                <a:solidFill>
                  <a:srgbClr val="FFFFFF"/>
                </a:solidFill>
                <a:latin typeface="Verdana"/>
                <a:cs typeface="Verdana"/>
              </a:rPr>
              <a:t> </a:t>
            </a:r>
            <a:r>
              <a:rPr sz="2500" spc="-105" dirty="0">
                <a:solidFill>
                  <a:srgbClr val="FFFFFF"/>
                </a:solidFill>
                <a:latin typeface="Verdana"/>
                <a:cs typeface="Verdana"/>
              </a:rPr>
              <a:t>for</a:t>
            </a:r>
            <a:r>
              <a:rPr sz="2500" spc="-175" dirty="0">
                <a:solidFill>
                  <a:srgbClr val="FFFFFF"/>
                </a:solidFill>
                <a:latin typeface="Verdana"/>
                <a:cs typeface="Verdana"/>
              </a:rPr>
              <a:t> </a:t>
            </a:r>
            <a:r>
              <a:rPr sz="2500" spc="-35" dirty="0">
                <a:solidFill>
                  <a:srgbClr val="FFFFFF"/>
                </a:solidFill>
                <a:latin typeface="Verdana"/>
                <a:cs typeface="Verdana"/>
              </a:rPr>
              <a:t>the</a:t>
            </a:r>
            <a:r>
              <a:rPr sz="2500" spc="-175" dirty="0">
                <a:solidFill>
                  <a:srgbClr val="FFFFFF"/>
                </a:solidFill>
                <a:latin typeface="Verdana"/>
                <a:cs typeface="Verdana"/>
              </a:rPr>
              <a:t> </a:t>
            </a:r>
            <a:r>
              <a:rPr sz="2500" spc="-10" dirty="0">
                <a:solidFill>
                  <a:srgbClr val="FFFFFF"/>
                </a:solidFill>
                <a:latin typeface="Verdana"/>
                <a:cs typeface="Verdana"/>
              </a:rPr>
              <a:t>parameter</a:t>
            </a:r>
            <a:r>
              <a:rPr sz="2500" spc="-175" dirty="0">
                <a:solidFill>
                  <a:srgbClr val="FFFFFF"/>
                </a:solidFill>
                <a:latin typeface="Verdana"/>
                <a:cs typeface="Verdana"/>
              </a:rPr>
              <a:t> </a:t>
            </a:r>
            <a:r>
              <a:rPr sz="2500" spc="-25" dirty="0">
                <a:solidFill>
                  <a:srgbClr val="FFFFFF"/>
                </a:solidFill>
                <a:latin typeface="Cambria Math"/>
                <a:cs typeface="Cambria Math"/>
              </a:rPr>
              <a:t>𝜆</a:t>
            </a:r>
            <a:r>
              <a:rPr sz="2500" spc="-25" dirty="0">
                <a:solidFill>
                  <a:srgbClr val="FFFFFF"/>
                </a:solidFill>
                <a:latin typeface="Verdana"/>
                <a:cs typeface="Verdana"/>
              </a:rPr>
              <a:t>.</a:t>
            </a:r>
            <a:endParaRPr sz="2500">
              <a:latin typeface="Verdana"/>
              <a:cs typeface="Verdana"/>
            </a:endParaRPr>
          </a:p>
        </p:txBody>
      </p:sp>
      <p:sp>
        <p:nvSpPr>
          <p:cNvPr id="15" name="object 15"/>
          <p:cNvSpPr txBox="1"/>
          <p:nvPr/>
        </p:nvSpPr>
        <p:spPr>
          <a:xfrm>
            <a:off x="11080115" y="6432927"/>
            <a:ext cx="193675" cy="212725"/>
          </a:xfrm>
          <a:prstGeom prst="rect">
            <a:avLst/>
          </a:prstGeom>
        </p:spPr>
        <p:txBody>
          <a:bodyPr vert="horz" wrap="square" lIns="0" tIns="13335" rIns="0" bIns="0" rtlCol="0">
            <a:spAutoFit/>
          </a:bodyPr>
          <a:lstStyle/>
          <a:p>
            <a:pPr marL="12700">
              <a:lnSpc>
                <a:spcPct val="100000"/>
              </a:lnSpc>
              <a:spcBef>
                <a:spcPts val="105"/>
              </a:spcBef>
            </a:pPr>
            <a:r>
              <a:rPr sz="1200" spc="-75" dirty="0">
                <a:solidFill>
                  <a:srgbClr val="898989"/>
                </a:solidFill>
                <a:latin typeface="Verdana"/>
                <a:cs typeface="Verdana"/>
              </a:rPr>
              <a:t>16</a:t>
            </a:r>
            <a:endParaRPr sz="1200">
              <a:latin typeface="Verdana"/>
              <a:cs typeface="Verdana"/>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038860" rIns="0" bIns="0" rtlCol="0">
            <a:spAutoFit/>
          </a:bodyPr>
          <a:lstStyle/>
          <a:p>
            <a:pPr marL="161925">
              <a:lnSpc>
                <a:spcPct val="100000"/>
              </a:lnSpc>
              <a:spcBef>
                <a:spcPts val="100"/>
              </a:spcBef>
            </a:pPr>
            <a:r>
              <a:rPr sz="8000" spc="-605" dirty="0"/>
              <a:t>Moving</a:t>
            </a:r>
            <a:r>
              <a:rPr sz="8000" spc="-475" dirty="0"/>
              <a:t> </a:t>
            </a:r>
            <a:r>
              <a:rPr sz="8000" spc="-560" dirty="0"/>
              <a:t>averages</a:t>
            </a:r>
            <a:endParaRPr sz="8000"/>
          </a:p>
        </p:txBody>
      </p:sp>
      <p:sp>
        <p:nvSpPr>
          <p:cNvPr id="3" name="object 3"/>
          <p:cNvSpPr txBox="1"/>
          <p:nvPr/>
        </p:nvSpPr>
        <p:spPr>
          <a:xfrm>
            <a:off x="8281351" y="4600955"/>
            <a:ext cx="2985770" cy="946150"/>
          </a:xfrm>
          <a:prstGeom prst="rect">
            <a:avLst/>
          </a:prstGeom>
        </p:spPr>
        <p:txBody>
          <a:bodyPr vert="horz" wrap="square" lIns="0" tIns="72390" rIns="0" bIns="0" rtlCol="0">
            <a:spAutoFit/>
          </a:bodyPr>
          <a:lstStyle/>
          <a:p>
            <a:pPr marL="12700" marR="5080" indent="828675">
              <a:lnSpc>
                <a:spcPts val="3410"/>
              </a:lnSpc>
              <a:spcBef>
                <a:spcPts val="570"/>
              </a:spcBef>
            </a:pPr>
            <a:r>
              <a:rPr sz="3200" b="1" spc="-420" dirty="0">
                <a:solidFill>
                  <a:srgbClr val="898989"/>
                </a:solidFill>
                <a:latin typeface="Verdana"/>
                <a:cs typeface="Verdana"/>
              </a:rPr>
              <a:t>Time</a:t>
            </a:r>
            <a:r>
              <a:rPr sz="3200" b="1" spc="-195" dirty="0">
                <a:solidFill>
                  <a:srgbClr val="898989"/>
                </a:solidFill>
                <a:latin typeface="Verdana"/>
                <a:cs typeface="Verdana"/>
              </a:rPr>
              <a:t> </a:t>
            </a:r>
            <a:r>
              <a:rPr sz="3200" b="1" spc="-360" dirty="0">
                <a:solidFill>
                  <a:srgbClr val="898989"/>
                </a:solidFill>
                <a:latin typeface="Verdana"/>
                <a:cs typeface="Verdana"/>
              </a:rPr>
              <a:t>series </a:t>
            </a:r>
            <a:r>
              <a:rPr sz="3200" b="1" spc="-240" dirty="0">
                <a:solidFill>
                  <a:srgbClr val="898989"/>
                </a:solidFill>
                <a:latin typeface="Verdana"/>
                <a:cs typeface="Verdana"/>
              </a:rPr>
              <a:t>decomposition</a:t>
            </a:r>
            <a:endParaRPr sz="3200">
              <a:latin typeface="Verdana"/>
              <a:cs typeface="Verdana"/>
            </a:endParaRPr>
          </a:p>
        </p:txBody>
      </p:sp>
      <p:grpSp>
        <p:nvGrpSpPr>
          <p:cNvPr id="4" name="object 4"/>
          <p:cNvGrpSpPr/>
          <p:nvPr/>
        </p:nvGrpSpPr>
        <p:grpSpPr>
          <a:xfrm>
            <a:off x="841247" y="4294795"/>
            <a:ext cx="10506710" cy="55244"/>
            <a:chOff x="841247" y="4294795"/>
            <a:chExt cx="10506710" cy="55244"/>
          </a:xfrm>
        </p:grpSpPr>
        <p:sp>
          <p:nvSpPr>
            <p:cNvPr id="5" name="object 5"/>
            <p:cNvSpPr/>
            <p:nvPr/>
          </p:nvSpPr>
          <p:spPr>
            <a:xfrm>
              <a:off x="841247" y="4331166"/>
              <a:ext cx="6560184" cy="18415"/>
            </a:xfrm>
            <a:custGeom>
              <a:avLst/>
              <a:gdLst/>
              <a:ahLst/>
              <a:cxnLst/>
              <a:rect l="l" t="t" r="r" b="b"/>
              <a:pathLst>
                <a:path w="6560184" h="18414">
                  <a:moveTo>
                    <a:pt x="0" y="18287"/>
                  </a:moveTo>
                  <a:lnTo>
                    <a:pt x="6559675" y="18287"/>
                  </a:lnTo>
                  <a:lnTo>
                    <a:pt x="6559675" y="0"/>
                  </a:lnTo>
                  <a:lnTo>
                    <a:pt x="0" y="0"/>
                  </a:lnTo>
                  <a:lnTo>
                    <a:pt x="0" y="18287"/>
                  </a:lnTo>
                  <a:close/>
                </a:path>
              </a:pathLst>
            </a:custGeom>
            <a:solidFill>
              <a:srgbClr val="D5D5D5"/>
            </a:solidFill>
          </p:spPr>
          <p:txBody>
            <a:bodyPr wrap="square" lIns="0" tIns="0" rIns="0" bIns="0" rtlCol="0"/>
            <a:lstStyle/>
            <a:p>
              <a:endParaRPr/>
            </a:p>
          </p:txBody>
        </p:sp>
        <p:sp>
          <p:nvSpPr>
            <p:cNvPr id="6" name="object 6"/>
            <p:cNvSpPr/>
            <p:nvPr/>
          </p:nvSpPr>
          <p:spPr>
            <a:xfrm>
              <a:off x="7400923" y="4294795"/>
              <a:ext cx="3947160" cy="55244"/>
            </a:xfrm>
            <a:custGeom>
              <a:avLst/>
              <a:gdLst/>
              <a:ahLst/>
              <a:cxnLst/>
              <a:rect l="l" t="t" r="r" b="b"/>
              <a:pathLst>
                <a:path w="3947159" h="55245">
                  <a:moveTo>
                    <a:pt x="3946779" y="0"/>
                  </a:moveTo>
                  <a:lnTo>
                    <a:pt x="0" y="0"/>
                  </a:lnTo>
                  <a:lnTo>
                    <a:pt x="0" y="54863"/>
                  </a:lnTo>
                  <a:lnTo>
                    <a:pt x="3946779" y="54863"/>
                  </a:lnTo>
                  <a:lnTo>
                    <a:pt x="3946779" y="0"/>
                  </a:lnTo>
                  <a:close/>
                </a:path>
              </a:pathLst>
            </a:custGeom>
            <a:solidFill>
              <a:srgbClr val="C0504D"/>
            </a:solidFill>
          </p:spPr>
          <p:txBody>
            <a:bodyPr wrap="square" lIns="0" tIns="0" rIns="0" bIns="0" rtlCol="0"/>
            <a:lstStyle/>
            <a:p>
              <a:endParaRPr/>
            </a:p>
          </p:txBody>
        </p:sp>
      </p:grpSp>
      <p:sp>
        <p:nvSpPr>
          <p:cNvPr id="7" name="object 7"/>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1</a:t>
            </a:r>
            <a:endParaRPr sz="1200">
              <a:latin typeface="Verdana"/>
              <a:cs typeface="Verdan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63281" y="701547"/>
            <a:ext cx="2866390" cy="817880"/>
          </a:xfrm>
          <a:prstGeom prst="rect">
            <a:avLst/>
          </a:prstGeom>
        </p:spPr>
        <p:txBody>
          <a:bodyPr vert="horz" wrap="square" lIns="0" tIns="12700" rIns="0" bIns="0" rtlCol="0">
            <a:spAutoFit/>
          </a:bodyPr>
          <a:lstStyle/>
          <a:p>
            <a:pPr marL="12700">
              <a:lnSpc>
                <a:spcPct val="100000"/>
              </a:lnSpc>
              <a:spcBef>
                <a:spcPts val="100"/>
              </a:spcBef>
            </a:pPr>
            <a:r>
              <a:rPr sz="5200" spc="-484" dirty="0"/>
              <a:t>Contents</a:t>
            </a:r>
            <a:endParaRPr sz="5200"/>
          </a:p>
        </p:txBody>
      </p:sp>
      <p:grpSp>
        <p:nvGrpSpPr>
          <p:cNvPr id="3" name="object 3"/>
          <p:cNvGrpSpPr/>
          <p:nvPr/>
        </p:nvGrpSpPr>
        <p:grpSpPr>
          <a:xfrm>
            <a:off x="2883000" y="2201293"/>
            <a:ext cx="2196465" cy="2196465"/>
            <a:chOff x="2883000" y="2201293"/>
            <a:chExt cx="2196465" cy="2196465"/>
          </a:xfrm>
        </p:grpSpPr>
        <p:sp>
          <p:nvSpPr>
            <p:cNvPr id="4" name="object 4"/>
            <p:cNvSpPr/>
            <p:nvPr/>
          </p:nvSpPr>
          <p:spPr>
            <a:xfrm>
              <a:off x="2883000" y="2201293"/>
              <a:ext cx="2196465" cy="2196465"/>
            </a:xfrm>
            <a:custGeom>
              <a:avLst/>
              <a:gdLst/>
              <a:ahLst/>
              <a:cxnLst/>
              <a:rect l="l" t="t" r="r" b="b"/>
              <a:pathLst>
                <a:path w="2196465" h="2196465">
                  <a:moveTo>
                    <a:pt x="2196000" y="0"/>
                  </a:moveTo>
                  <a:lnTo>
                    <a:pt x="652805" y="0"/>
                  </a:lnTo>
                  <a:lnTo>
                    <a:pt x="604085" y="1790"/>
                  </a:lnTo>
                  <a:lnTo>
                    <a:pt x="556338" y="7078"/>
                  </a:lnTo>
                  <a:lnTo>
                    <a:pt x="509689" y="15736"/>
                  </a:lnTo>
                  <a:lnTo>
                    <a:pt x="464266" y="27639"/>
                  </a:lnTo>
                  <a:lnTo>
                    <a:pt x="420193" y="42660"/>
                  </a:lnTo>
                  <a:lnTo>
                    <a:pt x="377598" y="60673"/>
                  </a:lnTo>
                  <a:lnTo>
                    <a:pt x="336607" y="81552"/>
                  </a:lnTo>
                  <a:lnTo>
                    <a:pt x="297345" y="105170"/>
                  </a:lnTo>
                  <a:lnTo>
                    <a:pt x="259940" y="131402"/>
                  </a:lnTo>
                  <a:lnTo>
                    <a:pt x="224516" y="160121"/>
                  </a:lnTo>
                  <a:lnTo>
                    <a:pt x="191201" y="191201"/>
                  </a:lnTo>
                  <a:lnTo>
                    <a:pt x="160121" y="224516"/>
                  </a:lnTo>
                  <a:lnTo>
                    <a:pt x="131402" y="259940"/>
                  </a:lnTo>
                  <a:lnTo>
                    <a:pt x="105170"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3" y="2195998"/>
                  </a:lnTo>
                  <a:lnTo>
                    <a:pt x="1591913" y="2194208"/>
                  </a:lnTo>
                  <a:lnTo>
                    <a:pt x="1639660" y="2188920"/>
                  </a:lnTo>
                  <a:lnTo>
                    <a:pt x="1686309" y="2180262"/>
                  </a:lnTo>
                  <a:lnTo>
                    <a:pt x="1731732" y="2168359"/>
                  </a:lnTo>
                  <a:lnTo>
                    <a:pt x="1775805" y="2153338"/>
                  </a:lnTo>
                  <a:lnTo>
                    <a:pt x="1818400" y="2135325"/>
                  </a:lnTo>
                  <a:lnTo>
                    <a:pt x="1859391" y="2114446"/>
                  </a:lnTo>
                  <a:lnTo>
                    <a:pt x="1898653" y="2090828"/>
                  </a:lnTo>
                  <a:lnTo>
                    <a:pt x="1936059" y="2064596"/>
                  </a:lnTo>
                  <a:lnTo>
                    <a:pt x="1971482" y="2035877"/>
                  </a:lnTo>
                  <a:lnTo>
                    <a:pt x="2004797" y="2004796"/>
                  </a:lnTo>
                  <a:lnTo>
                    <a:pt x="2035877" y="1971482"/>
                  </a:lnTo>
                  <a:lnTo>
                    <a:pt x="2064596"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5" name="object 5"/>
            <p:cNvPicPr/>
            <p:nvPr/>
          </p:nvPicPr>
          <p:blipFill>
            <a:blip r:embed="rId2" cstate="print"/>
            <a:stretch>
              <a:fillRect/>
            </a:stretch>
          </p:blipFill>
          <p:spPr>
            <a:xfrm>
              <a:off x="3349752" y="2667000"/>
              <a:ext cx="1261872" cy="1264920"/>
            </a:xfrm>
            <a:prstGeom prst="rect">
              <a:avLst/>
            </a:prstGeom>
          </p:spPr>
        </p:pic>
      </p:grpSp>
      <p:sp>
        <p:nvSpPr>
          <p:cNvPr id="6" name="object 6"/>
          <p:cNvSpPr txBox="1"/>
          <p:nvPr/>
        </p:nvSpPr>
        <p:spPr>
          <a:xfrm>
            <a:off x="2475509" y="5068823"/>
            <a:ext cx="3011170" cy="732790"/>
          </a:xfrm>
          <a:prstGeom prst="rect">
            <a:avLst/>
          </a:prstGeom>
        </p:spPr>
        <p:txBody>
          <a:bodyPr vert="horz" wrap="square" lIns="0" tIns="6350" rIns="0" bIns="0" rtlCol="0">
            <a:spAutoFit/>
          </a:bodyPr>
          <a:lstStyle/>
          <a:p>
            <a:pPr marL="741045" marR="5080" indent="-728980">
              <a:lnSpc>
                <a:spcPct val="101699"/>
              </a:lnSpc>
              <a:spcBef>
                <a:spcPts val="50"/>
              </a:spcBef>
            </a:pPr>
            <a:r>
              <a:rPr sz="2300" spc="-135" dirty="0">
                <a:solidFill>
                  <a:srgbClr val="4F81BD"/>
                </a:solidFill>
                <a:latin typeface="Verdana"/>
                <a:cs typeface="Verdana"/>
              </a:rPr>
              <a:t>INTRODUCE</a:t>
            </a:r>
            <a:r>
              <a:rPr sz="2300" spc="-160" dirty="0">
                <a:solidFill>
                  <a:srgbClr val="4F81BD"/>
                </a:solidFill>
                <a:latin typeface="Verdana"/>
                <a:cs typeface="Verdana"/>
              </a:rPr>
              <a:t> </a:t>
            </a:r>
            <a:r>
              <a:rPr sz="2300" spc="-10" dirty="0">
                <a:solidFill>
                  <a:srgbClr val="4F81BD"/>
                </a:solidFill>
                <a:latin typeface="Verdana"/>
                <a:cs typeface="Verdana"/>
              </a:rPr>
              <a:t>MOVING AVERAGES</a:t>
            </a:r>
            <a:endParaRPr sz="2300">
              <a:latin typeface="Verdana"/>
              <a:cs typeface="Verdana"/>
            </a:endParaRPr>
          </a:p>
        </p:txBody>
      </p:sp>
      <p:grpSp>
        <p:nvGrpSpPr>
          <p:cNvPr id="7" name="object 7"/>
          <p:cNvGrpSpPr/>
          <p:nvPr/>
        </p:nvGrpSpPr>
        <p:grpSpPr>
          <a:xfrm>
            <a:off x="7112999" y="2201293"/>
            <a:ext cx="2196465" cy="2196465"/>
            <a:chOff x="7112999" y="2201293"/>
            <a:chExt cx="2196465" cy="2196465"/>
          </a:xfrm>
        </p:grpSpPr>
        <p:sp>
          <p:nvSpPr>
            <p:cNvPr id="8" name="object 8"/>
            <p:cNvSpPr/>
            <p:nvPr/>
          </p:nvSpPr>
          <p:spPr>
            <a:xfrm>
              <a:off x="7112999" y="2201293"/>
              <a:ext cx="2196465" cy="2196465"/>
            </a:xfrm>
            <a:custGeom>
              <a:avLst/>
              <a:gdLst/>
              <a:ahLst/>
              <a:cxnLst/>
              <a:rect l="l" t="t" r="r" b="b"/>
              <a:pathLst>
                <a:path w="2196465" h="2196465">
                  <a:moveTo>
                    <a:pt x="2196000" y="0"/>
                  </a:moveTo>
                  <a:lnTo>
                    <a:pt x="652805" y="0"/>
                  </a:lnTo>
                  <a:lnTo>
                    <a:pt x="604085" y="1790"/>
                  </a:lnTo>
                  <a:lnTo>
                    <a:pt x="556338" y="7078"/>
                  </a:lnTo>
                  <a:lnTo>
                    <a:pt x="509690" y="15736"/>
                  </a:lnTo>
                  <a:lnTo>
                    <a:pt x="464266" y="27639"/>
                  </a:lnTo>
                  <a:lnTo>
                    <a:pt x="420194" y="42660"/>
                  </a:lnTo>
                  <a:lnTo>
                    <a:pt x="377599" y="60673"/>
                  </a:lnTo>
                  <a:lnTo>
                    <a:pt x="336607" y="81552"/>
                  </a:lnTo>
                  <a:lnTo>
                    <a:pt x="297346" y="105170"/>
                  </a:lnTo>
                  <a:lnTo>
                    <a:pt x="259940" y="131402"/>
                  </a:lnTo>
                  <a:lnTo>
                    <a:pt x="224517" y="160121"/>
                  </a:lnTo>
                  <a:lnTo>
                    <a:pt x="191202" y="191201"/>
                  </a:lnTo>
                  <a:lnTo>
                    <a:pt x="160122" y="224516"/>
                  </a:lnTo>
                  <a:lnTo>
                    <a:pt x="131403" y="259940"/>
                  </a:lnTo>
                  <a:lnTo>
                    <a:pt x="105171" y="297345"/>
                  </a:lnTo>
                  <a:lnTo>
                    <a:pt x="81552" y="336607"/>
                  </a:lnTo>
                  <a:lnTo>
                    <a:pt x="60673" y="377598"/>
                  </a:lnTo>
                  <a:lnTo>
                    <a:pt x="42660" y="420193"/>
                  </a:lnTo>
                  <a:lnTo>
                    <a:pt x="27639" y="464266"/>
                  </a:lnTo>
                  <a:lnTo>
                    <a:pt x="15736" y="509689"/>
                  </a:lnTo>
                  <a:lnTo>
                    <a:pt x="7078" y="556338"/>
                  </a:lnTo>
                  <a:lnTo>
                    <a:pt x="1790" y="604085"/>
                  </a:lnTo>
                  <a:lnTo>
                    <a:pt x="0" y="652805"/>
                  </a:lnTo>
                  <a:lnTo>
                    <a:pt x="0" y="2195998"/>
                  </a:lnTo>
                  <a:lnTo>
                    <a:pt x="1543194" y="2195998"/>
                  </a:lnTo>
                  <a:lnTo>
                    <a:pt x="1591914" y="2194208"/>
                  </a:lnTo>
                  <a:lnTo>
                    <a:pt x="1639661" y="2188920"/>
                  </a:lnTo>
                  <a:lnTo>
                    <a:pt x="1686309" y="2180262"/>
                  </a:lnTo>
                  <a:lnTo>
                    <a:pt x="1731733" y="2168359"/>
                  </a:lnTo>
                  <a:lnTo>
                    <a:pt x="1775805" y="2153338"/>
                  </a:lnTo>
                  <a:lnTo>
                    <a:pt x="1818400" y="2135325"/>
                  </a:lnTo>
                  <a:lnTo>
                    <a:pt x="1859392" y="2114446"/>
                  </a:lnTo>
                  <a:lnTo>
                    <a:pt x="1898653" y="2090828"/>
                  </a:lnTo>
                  <a:lnTo>
                    <a:pt x="1936059" y="2064596"/>
                  </a:lnTo>
                  <a:lnTo>
                    <a:pt x="1971482" y="2035877"/>
                  </a:lnTo>
                  <a:lnTo>
                    <a:pt x="2004797" y="2004796"/>
                  </a:lnTo>
                  <a:lnTo>
                    <a:pt x="2035877" y="1971482"/>
                  </a:lnTo>
                  <a:lnTo>
                    <a:pt x="2064597" y="1936058"/>
                  </a:lnTo>
                  <a:lnTo>
                    <a:pt x="2090829" y="1898653"/>
                  </a:lnTo>
                  <a:lnTo>
                    <a:pt x="2114447" y="1859391"/>
                  </a:lnTo>
                  <a:lnTo>
                    <a:pt x="2135326" y="1818400"/>
                  </a:lnTo>
                  <a:lnTo>
                    <a:pt x="2153339" y="1775805"/>
                  </a:lnTo>
                  <a:lnTo>
                    <a:pt x="2168360" y="1731732"/>
                  </a:lnTo>
                  <a:lnTo>
                    <a:pt x="2180263" y="1686309"/>
                  </a:lnTo>
                  <a:lnTo>
                    <a:pt x="2188922" y="1639660"/>
                  </a:lnTo>
                  <a:lnTo>
                    <a:pt x="2194209" y="1591913"/>
                  </a:lnTo>
                  <a:lnTo>
                    <a:pt x="2196000" y="1543193"/>
                  </a:lnTo>
                  <a:lnTo>
                    <a:pt x="2196000" y="0"/>
                  </a:lnTo>
                  <a:close/>
                </a:path>
              </a:pathLst>
            </a:custGeom>
            <a:solidFill>
              <a:srgbClr val="4F81BD"/>
            </a:solidFill>
          </p:spPr>
          <p:txBody>
            <a:bodyPr wrap="square" lIns="0" tIns="0" rIns="0" bIns="0" rtlCol="0"/>
            <a:lstStyle/>
            <a:p>
              <a:endParaRPr/>
            </a:p>
          </p:txBody>
        </p:sp>
        <p:pic>
          <p:nvPicPr>
            <p:cNvPr id="9" name="object 9"/>
            <p:cNvPicPr/>
            <p:nvPr/>
          </p:nvPicPr>
          <p:blipFill>
            <a:blip r:embed="rId3" cstate="print"/>
            <a:stretch>
              <a:fillRect/>
            </a:stretch>
          </p:blipFill>
          <p:spPr>
            <a:xfrm>
              <a:off x="7580375" y="2667000"/>
              <a:ext cx="1261872" cy="1264920"/>
            </a:xfrm>
            <a:prstGeom prst="rect">
              <a:avLst/>
            </a:prstGeom>
          </p:spPr>
        </p:pic>
      </p:grpSp>
      <p:sp>
        <p:nvSpPr>
          <p:cNvPr id="10" name="object 10"/>
          <p:cNvSpPr txBox="1"/>
          <p:nvPr/>
        </p:nvSpPr>
        <p:spPr>
          <a:xfrm>
            <a:off x="6952207" y="5068823"/>
            <a:ext cx="2517775" cy="732790"/>
          </a:xfrm>
          <a:prstGeom prst="rect">
            <a:avLst/>
          </a:prstGeom>
        </p:spPr>
        <p:txBody>
          <a:bodyPr vert="horz" wrap="square" lIns="0" tIns="6350" rIns="0" bIns="0" rtlCol="0">
            <a:spAutoFit/>
          </a:bodyPr>
          <a:lstStyle/>
          <a:p>
            <a:pPr marL="12700" marR="5080" indent="454659">
              <a:lnSpc>
                <a:spcPct val="101699"/>
              </a:lnSpc>
              <a:spcBef>
                <a:spcPts val="50"/>
              </a:spcBef>
            </a:pPr>
            <a:r>
              <a:rPr sz="2300" spc="-10" dirty="0">
                <a:solidFill>
                  <a:srgbClr val="4F81BD"/>
                </a:solidFill>
                <a:latin typeface="Verdana"/>
                <a:cs typeface="Verdana"/>
              </a:rPr>
              <a:t>PRACTICAL </a:t>
            </a:r>
            <a:r>
              <a:rPr sz="2300" spc="-150" dirty="0">
                <a:solidFill>
                  <a:srgbClr val="4F81BD"/>
                </a:solidFill>
                <a:latin typeface="Verdana"/>
                <a:cs typeface="Verdana"/>
              </a:rPr>
              <a:t>CONSIDERATIONS</a:t>
            </a:r>
            <a:endParaRPr sz="2300">
              <a:latin typeface="Verdana"/>
              <a:cs typeface="Verdana"/>
            </a:endParaRPr>
          </a:p>
        </p:txBody>
      </p:sp>
      <p:sp>
        <p:nvSpPr>
          <p:cNvPr id="11" name="object 11"/>
          <p:cNvSpPr txBox="1"/>
          <p:nvPr/>
        </p:nvSpPr>
        <p:spPr>
          <a:xfrm>
            <a:off x="11138852" y="6432927"/>
            <a:ext cx="173355" cy="212725"/>
          </a:xfrm>
          <a:prstGeom prst="rect">
            <a:avLst/>
          </a:prstGeom>
        </p:spPr>
        <p:txBody>
          <a:bodyPr vert="horz" wrap="square" lIns="0" tIns="13335" rIns="0" bIns="0" rtlCol="0">
            <a:spAutoFit/>
          </a:bodyPr>
          <a:lstStyle/>
          <a:p>
            <a:pPr marL="38100">
              <a:lnSpc>
                <a:spcPct val="100000"/>
              </a:lnSpc>
              <a:spcBef>
                <a:spcPts val="105"/>
              </a:spcBef>
            </a:pPr>
            <a:r>
              <a:rPr sz="1200" spc="-50" dirty="0">
                <a:solidFill>
                  <a:srgbClr val="7F7F7F"/>
                </a:solidFill>
                <a:latin typeface="Verdana"/>
                <a:cs typeface="Verdana"/>
              </a:rPr>
              <a:t>2</a:t>
            </a:r>
            <a:endParaRPr sz="1200">
              <a:latin typeface="Verdana"/>
              <a:cs typeface="Verdan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3</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861185">
              <a:lnSpc>
                <a:spcPct val="100000"/>
              </a:lnSpc>
              <a:spcBef>
                <a:spcPts val="100"/>
              </a:spcBef>
            </a:pPr>
            <a:r>
              <a:rPr spc="-335" dirty="0"/>
              <a:t>Moving</a:t>
            </a:r>
            <a:r>
              <a:rPr spc="-254" dirty="0"/>
              <a:t> average</a:t>
            </a:r>
            <a:r>
              <a:rPr spc="-250" dirty="0"/>
              <a:t> </a:t>
            </a:r>
            <a:r>
              <a:rPr spc="-295" dirty="0"/>
              <a:t>example</a:t>
            </a:r>
          </a:p>
        </p:txBody>
      </p:sp>
      <p:sp>
        <p:nvSpPr>
          <p:cNvPr id="3" name="object 3"/>
          <p:cNvSpPr txBox="1"/>
          <p:nvPr/>
        </p:nvSpPr>
        <p:spPr>
          <a:xfrm>
            <a:off x="688340" y="1622043"/>
            <a:ext cx="4781550" cy="45212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800" spc="-40" dirty="0">
                <a:latin typeface="Verdana"/>
                <a:cs typeface="Verdana"/>
              </a:rPr>
              <a:t>Consider</a:t>
            </a:r>
            <a:r>
              <a:rPr sz="2800" spc="-190" dirty="0">
                <a:latin typeface="Verdana"/>
                <a:cs typeface="Verdana"/>
              </a:rPr>
              <a:t> </a:t>
            </a:r>
            <a:r>
              <a:rPr sz="2800" dirty="0">
                <a:latin typeface="Verdana"/>
                <a:cs typeface="Verdana"/>
              </a:rPr>
              <a:t>window</a:t>
            </a:r>
            <a:r>
              <a:rPr sz="2800" spc="-190" dirty="0">
                <a:latin typeface="Verdana"/>
                <a:cs typeface="Verdana"/>
              </a:rPr>
              <a:t> </a:t>
            </a:r>
            <a:r>
              <a:rPr sz="2800" dirty="0">
                <a:latin typeface="Verdana"/>
                <a:cs typeface="Verdana"/>
              </a:rPr>
              <a:t>of</a:t>
            </a:r>
            <a:r>
              <a:rPr sz="2800" spc="-190" dirty="0">
                <a:latin typeface="Verdana"/>
                <a:cs typeface="Verdana"/>
              </a:rPr>
              <a:t> </a:t>
            </a:r>
            <a:r>
              <a:rPr sz="2800" spc="-195" dirty="0">
                <a:latin typeface="Verdana"/>
                <a:cs typeface="Verdana"/>
              </a:rPr>
              <a:t>size</a:t>
            </a:r>
            <a:r>
              <a:rPr sz="2800" spc="-180" dirty="0">
                <a:latin typeface="Verdana"/>
                <a:cs typeface="Verdana"/>
              </a:rPr>
              <a:t> </a:t>
            </a:r>
            <a:r>
              <a:rPr sz="2800" spc="-50" dirty="0">
                <a:latin typeface="Verdana"/>
                <a:cs typeface="Verdana"/>
              </a:rPr>
              <a:t>3</a:t>
            </a:r>
            <a:endParaRPr sz="2800">
              <a:latin typeface="Verdana"/>
              <a:cs typeface="Verdana"/>
            </a:endParaRPr>
          </a:p>
        </p:txBody>
      </p:sp>
      <p:graphicFrame>
        <p:nvGraphicFramePr>
          <p:cNvPr id="4" name="object 4"/>
          <p:cNvGraphicFramePr>
            <a:graphicFrameLocks noGrp="1"/>
          </p:cNvGraphicFramePr>
          <p:nvPr/>
        </p:nvGraphicFramePr>
        <p:xfrm>
          <a:off x="6728404" y="1659214"/>
          <a:ext cx="3305174" cy="283781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0" dirty="0">
                          <a:solidFill>
                            <a:srgbClr val="FFFFFF"/>
                          </a:solidFill>
                          <a:latin typeface="Verdana"/>
                          <a:cs typeface="Verdana"/>
                        </a:rPr>
                        <a:t>Date</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332105">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132080">
                        <a:lnSpc>
                          <a:spcPct val="100000"/>
                        </a:lnSpc>
                        <a:spcBef>
                          <a:spcPts val="350"/>
                        </a:spcBef>
                      </a:pPr>
                      <a:r>
                        <a:rPr sz="1800" b="1" spc="-200" dirty="0">
                          <a:solidFill>
                            <a:srgbClr val="FFFFFF"/>
                          </a:solidFill>
                          <a:latin typeface="Verdana"/>
                          <a:cs typeface="Verdana"/>
                        </a:rPr>
                        <a:t>3-</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6395">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16</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70"/>
                        </a:spcBef>
                      </a:pPr>
                      <a:r>
                        <a:rPr sz="1800" spc="-180" dirty="0">
                          <a:latin typeface="Verdana"/>
                          <a:cs typeface="Verdana"/>
                        </a:rPr>
                        <a:t>2020-</a:t>
                      </a:r>
                      <a:r>
                        <a:rPr sz="1800" spc="-190" dirty="0">
                          <a:latin typeface="Verdana"/>
                          <a:cs typeface="Verdana"/>
                        </a:rPr>
                        <a:t>02-</a:t>
                      </a:r>
                      <a:r>
                        <a:rPr sz="1800" spc="-25" dirty="0">
                          <a:latin typeface="Verdana"/>
                          <a:cs typeface="Verdana"/>
                        </a:rPr>
                        <a:t>17</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70"/>
                        </a:spcBef>
                      </a:pPr>
                      <a:r>
                        <a:rPr sz="1800" spc="-25" dirty="0">
                          <a:latin typeface="Verdana"/>
                          <a:cs typeface="Verdana"/>
                        </a:rPr>
                        <a:t>22</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4</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861185">
              <a:lnSpc>
                <a:spcPct val="100000"/>
              </a:lnSpc>
              <a:spcBef>
                <a:spcPts val="100"/>
              </a:spcBef>
            </a:pPr>
            <a:r>
              <a:rPr spc="-335" dirty="0"/>
              <a:t>Moving</a:t>
            </a:r>
            <a:r>
              <a:rPr spc="-254" dirty="0"/>
              <a:t> average</a:t>
            </a:r>
            <a:r>
              <a:rPr spc="-250" dirty="0"/>
              <a:t> </a:t>
            </a:r>
            <a:r>
              <a:rPr spc="-295" dirty="0"/>
              <a:t>example</a:t>
            </a:r>
          </a:p>
        </p:txBody>
      </p:sp>
      <p:sp>
        <p:nvSpPr>
          <p:cNvPr id="3" name="object 3"/>
          <p:cNvSpPr txBox="1"/>
          <p:nvPr/>
        </p:nvSpPr>
        <p:spPr>
          <a:xfrm>
            <a:off x="688340" y="1622043"/>
            <a:ext cx="4781550" cy="452120"/>
          </a:xfrm>
          <a:prstGeom prst="rect">
            <a:avLst/>
          </a:prstGeom>
        </p:spPr>
        <p:txBody>
          <a:bodyPr vert="horz" wrap="square" lIns="0" tIns="12700" rIns="0" bIns="0" rtlCol="0">
            <a:spAutoFit/>
          </a:bodyPr>
          <a:lstStyle/>
          <a:p>
            <a:pPr marL="354965" indent="-342265">
              <a:lnSpc>
                <a:spcPct val="100000"/>
              </a:lnSpc>
              <a:spcBef>
                <a:spcPts val="100"/>
              </a:spcBef>
              <a:buFont typeface="Arial MT"/>
              <a:buChar char="•"/>
              <a:tabLst>
                <a:tab pos="354965" algn="l"/>
              </a:tabLst>
            </a:pPr>
            <a:r>
              <a:rPr sz="2800" spc="-40" dirty="0">
                <a:latin typeface="Verdana"/>
                <a:cs typeface="Verdana"/>
              </a:rPr>
              <a:t>Consider</a:t>
            </a:r>
            <a:r>
              <a:rPr sz="2800" spc="-190" dirty="0">
                <a:latin typeface="Verdana"/>
                <a:cs typeface="Verdana"/>
              </a:rPr>
              <a:t> </a:t>
            </a:r>
            <a:r>
              <a:rPr sz="2800" dirty="0">
                <a:latin typeface="Verdana"/>
                <a:cs typeface="Verdana"/>
              </a:rPr>
              <a:t>window</a:t>
            </a:r>
            <a:r>
              <a:rPr sz="2800" spc="-190" dirty="0">
                <a:latin typeface="Verdana"/>
                <a:cs typeface="Verdana"/>
              </a:rPr>
              <a:t> </a:t>
            </a:r>
            <a:r>
              <a:rPr sz="2800" dirty="0">
                <a:latin typeface="Verdana"/>
                <a:cs typeface="Verdana"/>
              </a:rPr>
              <a:t>of</a:t>
            </a:r>
            <a:r>
              <a:rPr sz="2800" spc="-190" dirty="0">
                <a:latin typeface="Verdana"/>
                <a:cs typeface="Verdana"/>
              </a:rPr>
              <a:t> </a:t>
            </a:r>
            <a:r>
              <a:rPr sz="2800" spc="-195" dirty="0">
                <a:latin typeface="Verdana"/>
                <a:cs typeface="Verdana"/>
              </a:rPr>
              <a:t>size</a:t>
            </a:r>
            <a:r>
              <a:rPr sz="2800" spc="-180" dirty="0">
                <a:latin typeface="Verdana"/>
                <a:cs typeface="Verdana"/>
              </a:rPr>
              <a:t> </a:t>
            </a:r>
            <a:r>
              <a:rPr sz="2800" spc="-50" dirty="0">
                <a:latin typeface="Verdana"/>
                <a:cs typeface="Verdana"/>
              </a:rPr>
              <a:t>3</a:t>
            </a:r>
            <a:endParaRPr sz="2800">
              <a:latin typeface="Verdana"/>
              <a:cs typeface="Verdana"/>
            </a:endParaRPr>
          </a:p>
        </p:txBody>
      </p:sp>
      <p:graphicFrame>
        <p:nvGraphicFramePr>
          <p:cNvPr id="4" name="object 4"/>
          <p:cNvGraphicFramePr>
            <a:graphicFrameLocks noGrp="1"/>
          </p:cNvGraphicFramePr>
          <p:nvPr/>
        </p:nvGraphicFramePr>
        <p:xfrm>
          <a:off x="6728404" y="1659214"/>
          <a:ext cx="3305174" cy="283781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0" dirty="0">
                          <a:solidFill>
                            <a:srgbClr val="FFFFFF"/>
                          </a:solidFill>
                          <a:latin typeface="Verdana"/>
                          <a:cs typeface="Verdana"/>
                        </a:rPr>
                        <a:t>Date</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332105">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132080">
                        <a:lnSpc>
                          <a:spcPct val="100000"/>
                        </a:lnSpc>
                        <a:spcBef>
                          <a:spcPts val="350"/>
                        </a:spcBef>
                      </a:pPr>
                      <a:r>
                        <a:rPr sz="1800" b="1" spc="-200" dirty="0">
                          <a:solidFill>
                            <a:srgbClr val="FFFFFF"/>
                          </a:solidFill>
                          <a:latin typeface="Verdana"/>
                          <a:cs typeface="Verdana"/>
                        </a:rPr>
                        <a:t>3-</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marL="305435">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5435">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6395">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16</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70"/>
                        </a:spcBef>
                      </a:pPr>
                      <a:r>
                        <a:rPr sz="1800" spc="-180" dirty="0">
                          <a:latin typeface="Verdana"/>
                          <a:cs typeface="Verdana"/>
                        </a:rPr>
                        <a:t>2020-</a:t>
                      </a:r>
                      <a:r>
                        <a:rPr sz="1800" spc="-190" dirty="0">
                          <a:latin typeface="Verdana"/>
                          <a:cs typeface="Verdana"/>
                        </a:rPr>
                        <a:t>02-</a:t>
                      </a:r>
                      <a:r>
                        <a:rPr sz="1800" spc="-25" dirty="0">
                          <a:latin typeface="Verdana"/>
                          <a:cs typeface="Verdana"/>
                        </a:rPr>
                        <a:t>17</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70"/>
                        </a:spcBef>
                      </a:pPr>
                      <a:r>
                        <a:rPr sz="1800" spc="-25" dirty="0">
                          <a:latin typeface="Verdana"/>
                          <a:cs typeface="Verdana"/>
                        </a:rPr>
                        <a:t>22</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889635">
              <a:lnSpc>
                <a:spcPct val="100000"/>
              </a:lnSpc>
              <a:spcBef>
                <a:spcPts val="100"/>
              </a:spcBef>
            </a:pPr>
            <a:r>
              <a:rPr sz="4000" spc="-525" dirty="0"/>
              <a:t>Time</a:t>
            </a:r>
            <a:r>
              <a:rPr sz="4000" spc="-245" dirty="0"/>
              <a:t> </a:t>
            </a:r>
            <a:r>
              <a:rPr sz="4000" spc="-430" dirty="0"/>
              <a:t>series</a:t>
            </a:r>
            <a:r>
              <a:rPr sz="4000" spc="-235" dirty="0"/>
              <a:t> </a:t>
            </a:r>
            <a:r>
              <a:rPr sz="4000" spc="-335" dirty="0"/>
              <a:t>components:</a:t>
            </a:r>
            <a:r>
              <a:rPr sz="4000" spc="-235" dirty="0"/>
              <a:t> </a:t>
            </a:r>
            <a:r>
              <a:rPr sz="4000" spc="-375" dirty="0"/>
              <a:t>Seasonality</a:t>
            </a:r>
            <a:endParaRPr sz="4000"/>
          </a:p>
        </p:txBody>
      </p:sp>
      <p:pic>
        <p:nvPicPr>
          <p:cNvPr id="3" name="object 3"/>
          <p:cNvPicPr/>
          <p:nvPr/>
        </p:nvPicPr>
        <p:blipFill>
          <a:blip r:embed="rId2" cstate="print"/>
          <a:stretch>
            <a:fillRect/>
          </a:stretch>
        </p:blipFill>
        <p:spPr>
          <a:xfrm>
            <a:off x="1289518" y="3146549"/>
            <a:ext cx="9381313" cy="3006103"/>
          </a:xfrm>
          <a:prstGeom prst="rect">
            <a:avLst/>
          </a:prstGeom>
        </p:spPr>
      </p:pic>
      <p:sp>
        <p:nvSpPr>
          <p:cNvPr id="4" name="object 4"/>
          <p:cNvSpPr txBox="1"/>
          <p:nvPr/>
        </p:nvSpPr>
        <p:spPr>
          <a:xfrm>
            <a:off x="688340" y="1621028"/>
            <a:ext cx="10513060" cy="1205230"/>
          </a:xfrm>
          <a:prstGeom prst="rect">
            <a:avLst/>
          </a:prstGeom>
        </p:spPr>
        <p:txBody>
          <a:bodyPr vert="horz" wrap="square" lIns="0" tIns="9525" rIns="0" bIns="0" rtlCol="0">
            <a:spAutoFit/>
          </a:bodyPr>
          <a:lstStyle/>
          <a:p>
            <a:pPr marL="355600" marR="5080" indent="-342900">
              <a:lnSpc>
                <a:spcPct val="100800"/>
              </a:lnSpc>
              <a:spcBef>
                <a:spcPts val="75"/>
              </a:spcBef>
              <a:buFont typeface="Arial MT"/>
              <a:buChar char="•"/>
              <a:tabLst>
                <a:tab pos="355600" algn="l"/>
              </a:tabLst>
            </a:pPr>
            <a:r>
              <a:rPr sz="2400" spc="-120" dirty="0">
                <a:latin typeface="Verdana"/>
                <a:cs typeface="Verdana"/>
              </a:rPr>
              <a:t>Seasonality:</a:t>
            </a:r>
            <a:r>
              <a:rPr sz="2400" spc="-155" dirty="0">
                <a:latin typeface="Verdana"/>
                <a:cs typeface="Verdana"/>
              </a:rPr>
              <a:t> </a:t>
            </a:r>
            <a:r>
              <a:rPr sz="2400" spc="130" dirty="0">
                <a:latin typeface="Verdana"/>
                <a:cs typeface="Verdana"/>
              </a:rPr>
              <a:t>A</a:t>
            </a:r>
            <a:r>
              <a:rPr sz="2400" spc="-150" dirty="0">
                <a:latin typeface="Verdana"/>
                <a:cs typeface="Verdana"/>
              </a:rPr>
              <a:t> </a:t>
            </a:r>
            <a:r>
              <a:rPr sz="2400" spc="-75" dirty="0">
                <a:latin typeface="Verdana"/>
                <a:cs typeface="Verdana"/>
              </a:rPr>
              <a:t>fixed</a:t>
            </a:r>
            <a:r>
              <a:rPr sz="2400" spc="-140" dirty="0">
                <a:latin typeface="Verdana"/>
                <a:cs typeface="Verdana"/>
              </a:rPr>
              <a:t> </a:t>
            </a:r>
            <a:r>
              <a:rPr sz="2400" dirty="0">
                <a:latin typeface="Verdana"/>
                <a:cs typeface="Verdana"/>
              </a:rPr>
              <a:t>periodic</a:t>
            </a:r>
            <a:r>
              <a:rPr sz="2400" spc="-150" dirty="0">
                <a:latin typeface="Verdana"/>
                <a:cs typeface="Verdana"/>
              </a:rPr>
              <a:t> </a:t>
            </a:r>
            <a:r>
              <a:rPr sz="2400" spc="-35" dirty="0">
                <a:latin typeface="Verdana"/>
                <a:cs typeface="Verdana"/>
              </a:rPr>
              <a:t>pattern</a:t>
            </a:r>
            <a:r>
              <a:rPr sz="2400" spc="-155" dirty="0">
                <a:latin typeface="Verdana"/>
                <a:cs typeface="Verdana"/>
              </a:rPr>
              <a:t> </a:t>
            </a:r>
            <a:r>
              <a:rPr sz="2400" spc="-145" dirty="0">
                <a:latin typeface="Verdana"/>
                <a:cs typeface="Verdana"/>
              </a:rPr>
              <a:t>in</a:t>
            </a:r>
            <a:r>
              <a:rPr sz="2400" spc="-150" dirty="0">
                <a:latin typeface="Verdana"/>
                <a:cs typeface="Verdana"/>
              </a:rPr>
              <a:t> </a:t>
            </a:r>
            <a:r>
              <a:rPr sz="2400" spc="-40" dirty="0">
                <a:latin typeface="Verdana"/>
                <a:cs typeface="Verdana"/>
              </a:rPr>
              <a:t>the</a:t>
            </a:r>
            <a:r>
              <a:rPr sz="2400" spc="-145" dirty="0">
                <a:latin typeface="Verdana"/>
                <a:cs typeface="Verdana"/>
              </a:rPr>
              <a:t> </a:t>
            </a:r>
            <a:r>
              <a:rPr sz="2400" spc="-80" dirty="0">
                <a:latin typeface="Verdana"/>
                <a:cs typeface="Verdana"/>
              </a:rPr>
              <a:t>time</a:t>
            </a:r>
            <a:r>
              <a:rPr sz="2400" spc="-145" dirty="0">
                <a:latin typeface="Verdana"/>
                <a:cs typeface="Verdana"/>
              </a:rPr>
              <a:t> </a:t>
            </a:r>
            <a:r>
              <a:rPr sz="2400" spc="-160" dirty="0">
                <a:latin typeface="Verdana"/>
                <a:cs typeface="Verdana"/>
              </a:rPr>
              <a:t>series.</a:t>
            </a:r>
            <a:r>
              <a:rPr sz="2400" spc="-150" dirty="0">
                <a:latin typeface="Verdana"/>
                <a:cs typeface="Verdana"/>
              </a:rPr>
              <a:t> </a:t>
            </a:r>
            <a:r>
              <a:rPr sz="2400" spc="-95" dirty="0">
                <a:latin typeface="Verdana"/>
                <a:cs typeface="Verdana"/>
              </a:rPr>
              <a:t>Patterns</a:t>
            </a:r>
            <a:r>
              <a:rPr sz="2400" spc="-145" dirty="0">
                <a:latin typeface="Verdana"/>
                <a:cs typeface="Verdana"/>
              </a:rPr>
              <a:t> </a:t>
            </a:r>
            <a:r>
              <a:rPr sz="2400" spc="-10" dirty="0">
                <a:latin typeface="Verdana"/>
                <a:cs typeface="Verdana"/>
              </a:rPr>
              <a:t>relate </a:t>
            </a:r>
            <a:r>
              <a:rPr sz="2400" spc="-30" dirty="0">
                <a:latin typeface="Verdana"/>
                <a:cs typeface="Verdana"/>
              </a:rPr>
              <a:t>to</a:t>
            </a:r>
            <a:r>
              <a:rPr sz="2400" spc="-165" dirty="0">
                <a:latin typeface="Verdana"/>
                <a:cs typeface="Verdana"/>
              </a:rPr>
              <a:t> </a:t>
            </a:r>
            <a:r>
              <a:rPr sz="2400" spc="-45" dirty="0">
                <a:latin typeface="Verdana"/>
                <a:cs typeface="Verdana"/>
              </a:rPr>
              <a:t>seasonal</a:t>
            </a:r>
            <a:r>
              <a:rPr sz="2400" spc="-170" dirty="0">
                <a:latin typeface="Verdana"/>
                <a:cs typeface="Verdana"/>
              </a:rPr>
              <a:t> </a:t>
            </a:r>
            <a:r>
              <a:rPr sz="2400" spc="-50" dirty="0">
                <a:latin typeface="Verdana"/>
                <a:cs typeface="Verdana"/>
              </a:rPr>
              <a:t>factors</a:t>
            </a:r>
            <a:r>
              <a:rPr sz="2400" spc="-160" dirty="0">
                <a:latin typeface="Verdana"/>
                <a:cs typeface="Verdana"/>
              </a:rPr>
              <a:t> </a:t>
            </a:r>
            <a:r>
              <a:rPr sz="2400" spc="-45" dirty="0">
                <a:latin typeface="Verdana"/>
                <a:cs typeface="Verdana"/>
              </a:rPr>
              <a:t>such</a:t>
            </a:r>
            <a:r>
              <a:rPr sz="2400" spc="-170" dirty="0">
                <a:latin typeface="Verdana"/>
                <a:cs typeface="Verdana"/>
              </a:rPr>
              <a:t> </a:t>
            </a:r>
            <a:r>
              <a:rPr sz="2400" spc="-75" dirty="0">
                <a:latin typeface="Verdana"/>
                <a:cs typeface="Verdana"/>
              </a:rPr>
              <a:t>as</a:t>
            </a:r>
            <a:r>
              <a:rPr sz="2400" spc="-160" dirty="0">
                <a:latin typeface="Verdana"/>
                <a:cs typeface="Verdana"/>
              </a:rPr>
              <a:t> </a:t>
            </a:r>
            <a:r>
              <a:rPr sz="2400" spc="-85" dirty="0">
                <a:latin typeface="Verdana"/>
                <a:cs typeface="Verdana"/>
              </a:rPr>
              <a:t>time</a:t>
            </a:r>
            <a:r>
              <a:rPr sz="2400" spc="-160" dirty="0">
                <a:latin typeface="Verdana"/>
                <a:cs typeface="Verdana"/>
              </a:rPr>
              <a:t> </a:t>
            </a:r>
            <a:r>
              <a:rPr sz="2400" dirty="0">
                <a:latin typeface="Verdana"/>
                <a:cs typeface="Verdana"/>
              </a:rPr>
              <a:t>of</a:t>
            </a:r>
            <a:r>
              <a:rPr sz="2400" spc="-175" dirty="0">
                <a:latin typeface="Verdana"/>
                <a:cs typeface="Verdana"/>
              </a:rPr>
              <a:t> </a:t>
            </a:r>
            <a:r>
              <a:rPr sz="2400" spc="-35" dirty="0">
                <a:latin typeface="Verdana"/>
                <a:cs typeface="Verdana"/>
              </a:rPr>
              <a:t>the</a:t>
            </a:r>
            <a:r>
              <a:rPr sz="2400" spc="-160" dirty="0">
                <a:latin typeface="Verdana"/>
                <a:cs typeface="Verdana"/>
              </a:rPr>
              <a:t> </a:t>
            </a:r>
            <a:r>
              <a:rPr sz="2400" spc="-45" dirty="0">
                <a:latin typeface="Verdana"/>
                <a:cs typeface="Verdana"/>
              </a:rPr>
              <a:t>year</a:t>
            </a:r>
            <a:r>
              <a:rPr sz="2400" spc="-160" dirty="0">
                <a:latin typeface="Verdana"/>
                <a:cs typeface="Verdana"/>
              </a:rPr>
              <a:t> </a:t>
            </a:r>
            <a:r>
              <a:rPr sz="2400" spc="-110" dirty="0">
                <a:latin typeface="Verdana"/>
                <a:cs typeface="Verdana"/>
              </a:rPr>
              <a:t>or</a:t>
            </a:r>
            <a:r>
              <a:rPr sz="2400" spc="-160" dirty="0">
                <a:latin typeface="Verdana"/>
                <a:cs typeface="Verdana"/>
              </a:rPr>
              <a:t> </a:t>
            </a:r>
            <a:r>
              <a:rPr sz="2400" spc="60" dirty="0">
                <a:latin typeface="Verdana"/>
                <a:cs typeface="Verdana"/>
              </a:rPr>
              <a:t>day</a:t>
            </a:r>
            <a:r>
              <a:rPr sz="2400" spc="-170" dirty="0">
                <a:latin typeface="Verdana"/>
                <a:cs typeface="Verdana"/>
              </a:rPr>
              <a:t> </a:t>
            </a:r>
            <a:r>
              <a:rPr sz="2400" dirty="0">
                <a:latin typeface="Verdana"/>
                <a:cs typeface="Verdana"/>
              </a:rPr>
              <a:t>of</a:t>
            </a:r>
            <a:r>
              <a:rPr sz="2400" spc="-170" dirty="0">
                <a:latin typeface="Verdana"/>
                <a:cs typeface="Verdana"/>
              </a:rPr>
              <a:t> </a:t>
            </a:r>
            <a:r>
              <a:rPr sz="2400" spc="-10" dirty="0">
                <a:latin typeface="Verdana"/>
                <a:cs typeface="Verdana"/>
              </a:rPr>
              <a:t>week.</a:t>
            </a:r>
            <a:endParaRPr sz="2400">
              <a:latin typeface="Verdana"/>
              <a:cs typeface="Verdana"/>
            </a:endParaRPr>
          </a:p>
          <a:p>
            <a:pPr marL="354965" indent="-342265">
              <a:lnSpc>
                <a:spcPct val="100000"/>
              </a:lnSpc>
              <a:spcBef>
                <a:spcPts val="625"/>
              </a:spcBef>
              <a:buFont typeface="Arial MT"/>
              <a:buChar char="•"/>
              <a:tabLst>
                <a:tab pos="354965" algn="l"/>
              </a:tabLst>
            </a:pPr>
            <a:r>
              <a:rPr sz="2400" spc="-125" dirty="0">
                <a:latin typeface="Verdana"/>
                <a:cs typeface="Verdana"/>
              </a:rPr>
              <a:t>Examples:</a:t>
            </a:r>
            <a:r>
              <a:rPr sz="2400" spc="-160" dirty="0">
                <a:latin typeface="Verdana"/>
                <a:cs typeface="Verdana"/>
              </a:rPr>
              <a:t> </a:t>
            </a:r>
            <a:r>
              <a:rPr sz="2400" spc="-45" dirty="0">
                <a:latin typeface="Verdana"/>
                <a:cs typeface="Verdana"/>
              </a:rPr>
              <a:t>Black</a:t>
            </a:r>
            <a:r>
              <a:rPr sz="2400" spc="-155" dirty="0">
                <a:latin typeface="Verdana"/>
                <a:cs typeface="Verdana"/>
              </a:rPr>
              <a:t> </a:t>
            </a:r>
            <a:r>
              <a:rPr sz="2400" spc="-114" dirty="0">
                <a:latin typeface="Verdana"/>
                <a:cs typeface="Verdana"/>
              </a:rPr>
              <a:t>Friday,</a:t>
            </a:r>
            <a:r>
              <a:rPr sz="2400" spc="-155" dirty="0">
                <a:latin typeface="Verdana"/>
                <a:cs typeface="Verdana"/>
              </a:rPr>
              <a:t> </a:t>
            </a:r>
            <a:r>
              <a:rPr sz="2400" spc="-130" dirty="0">
                <a:latin typeface="Verdana"/>
                <a:cs typeface="Verdana"/>
              </a:rPr>
              <a:t>Christmas,</a:t>
            </a:r>
            <a:r>
              <a:rPr sz="2400" spc="-155" dirty="0">
                <a:latin typeface="Verdana"/>
                <a:cs typeface="Verdana"/>
              </a:rPr>
              <a:t> </a:t>
            </a:r>
            <a:r>
              <a:rPr sz="2400" spc="-40" dirty="0">
                <a:latin typeface="Verdana"/>
                <a:cs typeface="Verdana"/>
              </a:rPr>
              <a:t>School</a:t>
            </a:r>
            <a:r>
              <a:rPr sz="2400" spc="-155" dirty="0">
                <a:latin typeface="Verdana"/>
                <a:cs typeface="Verdana"/>
              </a:rPr>
              <a:t> </a:t>
            </a:r>
            <a:r>
              <a:rPr sz="2400" spc="-85" dirty="0">
                <a:latin typeface="Verdana"/>
                <a:cs typeface="Verdana"/>
              </a:rPr>
              <a:t>holidays,</a:t>
            </a:r>
            <a:r>
              <a:rPr sz="2400" spc="-155" dirty="0">
                <a:latin typeface="Verdana"/>
                <a:cs typeface="Verdana"/>
              </a:rPr>
              <a:t> </a:t>
            </a:r>
            <a:r>
              <a:rPr sz="2400" spc="-20" dirty="0">
                <a:latin typeface="Verdana"/>
                <a:cs typeface="Verdana"/>
              </a:rPr>
              <a:t>etc.</a:t>
            </a:r>
            <a:endParaRPr sz="2400">
              <a:latin typeface="Verdana"/>
              <a:cs typeface="Verdana"/>
            </a:endParaRPr>
          </a:p>
        </p:txBody>
      </p:sp>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fld id="{81D60167-4931-47E6-BA6A-407CBD079E47}" type="slidenum">
              <a:rPr spc="-25" dirty="0"/>
              <a:t>9</a:t>
            </a:fld>
            <a:endParaRPr spc="-25"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5</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861185">
              <a:lnSpc>
                <a:spcPct val="100000"/>
              </a:lnSpc>
              <a:spcBef>
                <a:spcPts val="100"/>
              </a:spcBef>
            </a:pPr>
            <a:r>
              <a:rPr spc="-335" dirty="0"/>
              <a:t>Moving</a:t>
            </a:r>
            <a:r>
              <a:rPr spc="-254" dirty="0"/>
              <a:t> average</a:t>
            </a:r>
            <a:r>
              <a:rPr spc="-250" dirty="0"/>
              <a:t> </a:t>
            </a:r>
            <a:r>
              <a:rPr spc="-295" dirty="0"/>
              <a:t>example</a:t>
            </a:r>
          </a:p>
        </p:txBody>
      </p:sp>
      <p:sp>
        <p:nvSpPr>
          <p:cNvPr id="3" name="object 3"/>
          <p:cNvSpPr txBox="1"/>
          <p:nvPr/>
        </p:nvSpPr>
        <p:spPr>
          <a:xfrm>
            <a:off x="688340" y="1530604"/>
            <a:ext cx="5631815" cy="1570990"/>
          </a:xfrm>
          <a:prstGeom prst="rect">
            <a:avLst/>
          </a:prstGeom>
        </p:spPr>
        <p:txBody>
          <a:bodyPr vert="horz" wrap="square" lIns="0" tIns="104140" rIns="0" bIns="0" rtlCol="0">
            <a:spAutoFit/>
          </a:bodyPr>
          <a:lstStyle/>
          <a:p>
            <a:pPr marL="354965" indent="-342265">
              <a:lnSpc>
                <a:spcPct val="100000"/>
              </a:lnSpc>
              <a:spcBef>
                <a:spcPts val="820"/>
              </a:spcBef>
              <a:buFont typeface="Arial MT"/>
              <a:buChar char="•"/>
              <a:tabLst>
                <a:tab pos="354965" algn="l"/>
              </a:tabLst>
            </a:pPr>
            <a:r>
              <a:rPr sz="2800" spc="-40" dirty="0">
                <a:latin typeface="Verdana"/>
                <a:cs typeface="Verdana"/>
              </a:rPr>
              <a:t>Consider</a:t>
            </a:r>
            <a:r>
              <a:rPr sz="2800" spc="-190" dirty="0">
                <a:latin typeface="Verdana"/>
                <a:cs typeface="Verdana"/>
              </a:rPr>
              <a:t> </a:t>
            </a:r>
            <a:r>
              <a:rPr sz="2800" dirty="0">
                <a:latin typeface="Verdana"/>
                <a:cs typeface="Verdana"/>
              </a:rPr>
              <a:t>window</a:t>
            </a:r>
            <a:r>
              <a:rPr sz="2800" spc="-190" dirty="0">
                <a:latin typeface="Verdana"/>
                <a:cs typeface="Verdana"/>
              </a:rPr>
              <a:t> </a:t>
            </a:r>
            <a:r>
              <a:rPr sz="2800" dirty="0">
                <a:latin typeface="Verdana"/>
                <a:cs typeface="Verdana"/>
              </a:rPr>
              <a:t>of</a:t>
            </a:r>
            <a:r>
              <a:rPr sz="2800" spc="-190" dirty="0">
                <a:latin typeface="Verdana"/>
                <a:cs typeface="Verdana"/>
              </a:rPr>
              <a:t> </a:t>
            </a:r>
            <a:r>
              <a:rPr sz="2800" spc="-195" dirty="0">
                <a:latin typeface="Verdana"/>
                <a:cs typeface="Verdana"/>
              </a:rPr>
              <a:t>size</a:t>
            </a:r>
            <a:r>
              <a:rPr sz="2800" spc="-180" dirty="0">
                <a:latin typeface="Verdana"/>
                <a:cs typeface="Verdana"/>
              </a:rPr>
              <a:t> </a:t>
            </a:r>
            <a:r>
              <a:rPr sz="2800" spc="-50" dirty="0">
                <a:latin typeface="Verdana"/>
                <a:cs typeface="Verdana"/>
              </a:rPr>
              <a:t>3</a:t>
            </a:r>
            <a:endParaRPr sz="2800">
              <a:latin typeface="Verdana"/>
              <a:cs typeface="Verdana"/>
            </a:endParaRPr>
          </a:p>
          <a:p>
            <a:pPr marL="354965" indent="-342265">
              <a:lnSpc>
                <a:spcPct val="100000"/>
              </a:lnSpc>
              <a:spcBef>
                <a:spcPts val="720"/>
              </a:spcBef>
              <a:buFont typeface="Arial MT"/>
              <a:buChar char="•"/>
              <a:tabLst>
                <a:tab pos="354965" algn="l"/>
              </a:tabLst>
            </a:pPr>
            <a:r>
              <a:rPr sz="2800" spc="50" dirty="0">
                <a:latin typeface="Verdana"/>
                <a:cs typeface="Verdana"/>
              </a:rPr>
              <a:t>Compute</a:t>
            </a:r>
            <a:r>
              <a:rPr sz="2800" spc="-170" dirty="0">
                <a:latin typeface="Verdana"/>
                <a:cs typeface="Verdana"/>
              </a:rPr>
              <a:t> </a:t>
            </a:r>
            <a:r>
              <a:rPr sz="2800" dirty="0">
                <a:latin typeface="Verdana"/>
                <a:cs typeface="Verdana"/>
              </a:rPr>
              <a:t>at</a:t>
            </a:r>
            <a:r>
              <a:rPr sz="2800" spc="-175" dirty="0">
                <a:latin typeface="Verdana"/>
                <a:cs typeface="Verdana"/>
              </a:rPr>
              <a:t> </a:t>
            </a:r>
            <a:r>
              <a:rPr sz="2800" dirty="0">
                <a:latin typeface="Verdana"/>
                <a:cs typeface="Verdana"/>
              </a:rPr>
              <a:t>center</a:t>
            </a:r>
            <a:r>
              <a:rPr sz="2800" spc="-175" dirty="0">
                <a:latin typeface="Verdana"/>
                <a:cs typeface="Verdana"/>
              </a:rPr>
              <a:t> </a:t>
            </a:r>
            <a:r>
              <a:rPr sz="2800" dirty="0">
                <a:latin typeface="Verdana"/>
                <a:cs typeface="Verdana"/>
              </a:rPr>
              <a:t>of</a:t>
            </a:r>
            <a:r>
              <a:rPr sz="2800" spc="-180" dirty="0">
                <a:latin typeface="Verdana"/>
                <a:cs typeface="Verdana"/>
              </a:rPr>
              <a:t> </a:t>
            </a:r>
            <a:r>
              <a:rPr sz="2800" spc="-10" dirty="0">
                <a:latin typeface="Verdana"/>
                <a:cs typeface="Verdana"/>
              </a:rPr>
              <a:t>window</a:t>
            </a:r>
            <a:endParaRPr sz="2800">
              <a:latin typeface="Verdana"/>
              <a:cs typeface="Verdana"/>
            </a:endParaRPr>
          </a:p>
          <a:p>
            <a:pPr marL="354965" indent="-342265">
              <a:lnSpc>
                <a:spcPct val="100000"/>
              </a:lnSpc>
              <a:spcBef>
                <a:spcPts val="645"/>
              </a:spcBef>
              <a:buFont typeface="Arial MT"/>
              <a:buChar char="•"/>
              <a:tabLst>
                <a:tab pos="354965" algn="l"/>
              </a:tabLst>
            </a:pPr>
            <a:r>
              <a:rPr sz="2800" spc="50" dirty="0">
                <a:latin typeface="Verdana"/>
                <a:cs typeface="Verdana"/>
              </a:rPr>
              <a:t>Compute</a:t>
            </a:r>
            <a:r>
              <a:rPr sz="2800" spc="-185" dirty="0">
                <a:latin typeface="Verdana"/>
                <a:cs typeface="Verdana"/>
              </a:rPr>
              <a:t> </a:t>
            </a:r>
            <a:r>
              <a:rPr sz="2800" spc="-20" dirty="0">
                <a:latin typeface="Verdana"/>
                <a:cs typeface="Verdana"/>
              </a:rPr>
              <a:t>mean</a:t>
            </a:r>
            <a:endParaRPr sz="2800">
              <a:latin typeface="Verdana"/>
              <a:cs typeface="Verdana"/>
            </a:endParaRPr>
          </a:p>
        </p:txBody>
      </p:sp>
      <p:graphicFrame>
        <p:nvGraphicFramePr>
          <p:cNvPr id="4" name="object 4"/>
          <p:cNvGraphicFramePr>
            <a:graphicFrameLocks noGrp="1"/>
          </p:cNvGraphicFramePr>
          <p:nvPr/>
        </p:nvGraphicFramePr>
        <p:xfrm>
          <a:off x="6728404" y="1659214"/>
          <a:ext cx="3305174" cy="283781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0" dirty="0">
                          <a:solidFill>
                            <a:srgbClr val="FFFFFF"/>
                          </a:solidFill>
                          <a:latin typeface="Verdana"/>
                          <a:cs typeface="Verdana"/>
                        </a:rPr>
                        <a:t>Date</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332105">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132080">
                        <a:lnSpc>
                          <a:spcPct val="100000"/>
                        </a:lnSpc>
                        <a:spcBef>
                          <a:spcPts val="350"/>
                        </a:spcBef>
                      </a:pPr>
                      <a:r>
                        <a:rPr sz="1800" b="1" spc="-200" dirty="0">
                          <a:solidFill>
                            <a:srgbClr val="FFFFFF"/>
                          </a:solidFill>
                          <a:latin typeface="Verdana"/>
                          <a:cs typeface="Verdana"/>
                        </a:rPr>
                        <a:t>3-</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marL="305435">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5435">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6395">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16</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70"/>
                        </a:spcBef>
                      </a:pPr>
                      <a:r>
                        <a:rPr sz="1800" spc="-180" dirty="0">
                          <a:latin typeface="Verdana"/>
                          <a:cs typeface="Verdana"/>
                        </a:rPr>
                        <a:t>2020-</a:t>
                      </a:r>
                      <a:r>
                        <a:rPr sz="1800" spc="-190" dirty="0">
                          <a:latin typeface="Verdana"/>
                          <a:cs typeface="Verdana"/>
                        </a:rPr>
                        <a:t>02-</a:t>
                      </a:r>
                      <a:r>
                        <a:rPr sz="1800" spc="-25" dirty="0">
                          <a:latin typeface="Verdana"/>
                          <a:cs typeface="Verdana"/>
                        </a:rPr>
                        <a:t>17</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70"/>
                        </a:spcBef>
                      </a:pPr>
                      <a:r>
                        <a:rPr sz="1800" spc="-25" dirty="0">
                          <a:latin typeface="Verdana"/>
                          <a:cs typeface="Verdana"/>
                        </a:rPr>
                        <a:t>22</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6</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861185">
              <a:lnSpc>
                <a:spcPct val="100000"/>
              </a:lnSpc>
              <a:spcBef>
                <a:spcPts val="100"/>
              </a:spcBef>
            </a:pPr>
            <a:r>
              <a:rPr spc="-335" dirty="0"/>
              <a:t>Moving</a:t>
            </a:r>
            <a:r>
              <a:rPr spc="-254" dirty="0"/>
              <a:t> average</a:t>
            </a:r>
            <a:r>
              <a:rPr spc="-250" dirty="0"/>
              <a:t> </a:t>
            </a:r>
            <a:r>
              <a:rPr spc="-295" dirty="0"/>
              <a:t>example</a:t>
            </a:r>
          </a:p>
        </p:txBody>
      </p:sp>
      <p:sp>
        <p:nvSpPr>
          <p:cNvPr id="3" name="object 3"/>
          <p:cNvSpPr txBox="1"/>
          <p:nvPr/>
        </p:nvSpPr>
        <p:spPr>
          <a:xfrm>
            <a:off x="688340" y="1530604"/>
            <a:ext cx="5631815" cy="1570990"/>
          </a:xfrm>
          <a:prstGeom prst="rect">
            <a:avLst/>
          </a:prstGeom>
        </p:spPr>
        <p:txBody>
          <a:bodyPr vert="horz" wrap="square" lIns="0" tIns="104140" rIns="0" bIns="0" rtlCol="0">
            <a:spAutoFit/>
          </a:bodyPr>
          <a:lstStyle/>
          <a:p>
            <a:pPr marL="354965" indent="-342265">
              <a:lnSpc>
                <a:spcPct val="100000"/>
              </a:lnSpc>
              <a:spcBef>
                <a:spcPts val="820"/>
              </a:spcBef>
              <a:buFont typeface="Arial MT"/>
              <a:buChar char="•"/>
              <a:tabLst>
                <a:tab pos="354965" algn="l"/>
              </a:tabLst>
            </a:pPr>
            <a:r>
              <a:rPr sz="2800" spc="-40" dirty="0">
                <a:latin typeface="Verdana"/>
                <a:cs typeface="Verdana"/>
              </a:rPr>
              <a:t>Consider</a:t>
            </a:r>
            <a:r>
              <a:rPr sz="2800" spc="-190" dirty="0">
                <a:latin typeface="Verdana"/>
                <a:cs typeface="Verdana"/>
              </a:rPr>
              <a:t> </a:t>
            </a:r>
            <a:r>
              <a:rPr sz="2800" dirty="0">
                <a:latin typeface="Verdana"/>
                <a:cs typeface="Verdana"/>
              </a:rPr>
              <a:t>window</a:t>
            </a:r>
            <a:r>
              <a:rPr sz="2800" spc="-190" dirty="0">
                <a:latin typeface="Verdana"/>
                <a:cs typeface="Verdana"/>
              </a:rPr>
              <a:t> </a:t>
            </a:r>
            <a:r>
              <a:rPr sz="2800" dirty="0">
                <a:latin typeface="Verdana"/>
                <a:cs typeface="Verdana"/>
              </a:rPr>
              <a:t>of</a:t>
            </a:r>
            <a:r>
              <a:rPr sz="2800" spc="-190" dirty="0">
                <a:latin typeface="Verdana"/>
                <a:cs typeface="Verdana"/>
              </a:rPr>
              <a:t> </a:t>
            </a:r>
            <a:r>
              <a:rPr sz="2800" spc="-195" dirty="0">
                <a:latin typeface="Verdana"/>
                <a:cs typeface="Verdana"/>
              </a:rPr>
              <a:t>size</a:t>
            </a:r>
            <a:r>
              <a:rPr sz="2800" spc="-180" dirty="0">
                <a:latin typeface="Verdana"/>
                <a:cs typeface="Verdana"/>
              </a:rPr>
              <a:t> </a:t>
            </a:r>
            <a:r>
              <a:rPr sz="2800" spc="-50" dirty="0">
                <a:latin typeface="Verdana"/>
                <a:cs typeface="Verdana"/>
              </a:rPr>
              <a:t>3</a:t>
            </a:r>
            <a:endParaRPr sz="2800">
              <a:latin typeface="Verdana"/>
              <a:cs typeface="Verdana"/>
            </a:endParaRPr>
          </a:p>
          <a:p>
            <a:pPr marL="354965" indent="-342265">
              <a:lnSpc>
                <a:spcPct val="100000"/>
              </a:lnSpc>
              <a:spcBef>
                <a:spcPts val="720"/>
              </a:spcBef>
              <a:buFont typeface="Arial MT"/>
              <a:buChar char="•"/>
              <a:tabLst>
                <a:tab pos="354965" algn="l"/>
              </a:tabLst>
            </a:pPr>
            <a:r>
              <a:rPr sz="2800" spc="50" dirty="0">
                <a:latin typeface="Verdana"/>
                <a:cs typeface="Verdana"/>
              </a:rPr>
              <a:t>Compute</a:t>
            </a:r>
            <a:r>
              <a:rPr sz="2800" spc="-170" dirty="0">
                <a:latin typeface="Verdana"/>
                <a:cs typeface="Verdana"/>
              </a:rPr>
              <a:t> </a:t>
            </a:r>
            <a:r>
              <a:rPr sz="2800" dirty="0">
                <a:latin typeface="Verdana"/>
                <a:cs typeface="Verdana"/>
              </a:rPr>
              <a:t>at</a:t>
            </a:r>
            <a:r>
              <a:rPr sz="2800" spc="-175" dirty="0">
                <a:latin typeface="Verdana"/>
                <a:cs typeface="Verdana"/>
              </a:rPr>
              <a:t> </a:t>
            </a:r>
            <a:r>
              <a:rPr sz="2800" dirty="0">
                <a:latin typeface="Verdana"/>
                <a:cs typeface="Verdana"/>
              </a:rPr>
              <a:t>center</a:t>
            </a:r>
            <a:r>
              <a:rPr sz="2800" spc="-175" dirty="0">
                <a:latin typeface="Verdana"/>
                <a:cs typeface="Verdana"/>
              </a:rPr>
              <a:t> </a:t>
            </a:r>
            <a:r>
              <a:rPr sz="2800" dirty="0">
                <a:latin typeface="Verdana"/>
                <a:cs typeface="Verdana"/>
              </a:rPr>
              <a:t>of</a:t>
            </a:r>
            <a:r>
              <a:rPr sz="2800" spc="-180" dirty="0">
                <a:latin typeface="Verdana"/>
                <a:cs typeface="Verdana"/>
              </a:rPr>
              <a:t> </a:t>
            </a:r>
            <a:r>
              <a:rPr sz="2800" spc="-10" dirty="0">
                <a:latin typeface="Verdana"/>
                <a:cs typeface="Verdana"/>
              </a:rPr>
              <a:t>window</a:t>
            </a:r>
            <a:endParaRPr sz="2800">
              <a:latin typeface="Verdana"/>
              <a:cs typeface="Verdana"/>
            </a:endParaRPr>
          </a:p>
          <a:p>
            <a:pPr marL="354965" indent="-342265">
              <a:lnSpc>
                <a:spcPct val="100000"/>
              </a:lnSpc>
              <a:spcBef>
                <a:spcPts val="645"/>
              </a:spcBef>
              <a:buFont typeface="Arial MT"/>
              <a:buChar char="•"/>
              <a:tabLst>
                <a:tab pos="354965" algn="l"/>
              </a:tabLst>
            </a:pPr>
            <a:r>
              <a:rPr sz="2800" spc="50" dirty="0">
                <a:latin typeface="Verdana"/>
                <a:cs typeface="Verdana"/>
              </a:rPr>
              <a:t>Compute</a:t>
            </a:r>
            <a:r>
              <a:rPr sz="2800" spc="-185" dirty="0">
                <a:latin typeface="Verdana"/>
                <a:cs typeface="Verdana"/>
              </a:rPr>
              <a:t> </a:t>
            </a:r>
            <a:r>
              <a:rPr sz="2800" spc="-20" dirty="0">
                <a:latin typeface="Verdana"/>
                <a:cs typeface="Verdana"/>
              </a:rPr>
              <a:t>mean</a:t>
            </a:r>
            <a:endParaRPr sz="2800">
              <a:latin typeface="Verdana"/>
              <a:cs typeface="Verdana"/>
            </a:endParaRPr>
          </a:p>
        </p:txBody>
      </p:sp>
      <p:graphicFrame>
        <p:nvGraphicFramePr>
          <p:cNvPr id="4" name="object 4"/>
          <p:cNvGraphicFramePr>
            <a:graphicFrameLocks noGrp="1"/>
          </p:cNvGraphicFramePr>
          <p:nvPr/>
        </p:nvGraphicFramePr>
        <p:xfrm>
          <a:off x="6728404" y="1659214"/>
          <a:ext cx="3305174" cy="283781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0" dirty="0">
                          <a:solidFill>
                            <a:srgbClr val="FFFFFF"/>
                          </a:solidFill>
                          <a:latin typeface="Verdana"/>
                          <a:cs typeface="Verdana"/>
                        </a:rPr>
                        <a:t>Date</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332105">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3-</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0" dirty="0">
                          <a:latin typeface="Verdana"/>
                          <a:cs typeface="Verdana"/>
                        </a:rPr>
                        <a:t>41.0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6395">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16</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70"/>
                        </a:spcBef>
                      </a:pPr>
                      <a:r>
                        <a:rPr sz="1800" spc="-180" dirty="0">
                          <a:latin typeface="Verdana"/>
                          <a:cs typeface="Verdana"/>
                        </a:rPr>
                        <a:t>2020-</a:t>
                      </a:r>
                      <a:r>
                        <a:rPr sz="1800" spc="-190" dirty="0">
                          <a:latin typeface="Verdana"/>
                          <a:cs typeface="Verdana"/>
                        </a:rPr>
                        <a:t>02-</a:t>
                      </a:r>
                      <a:r>
                        <a:rPr sz="1800" spc="-25" dirty="0">
                          <a:latin typeface="Verdana"/>
                          <a:cs typeface="Verdana"/>
                        </a:rPr>
                        <a:t>17</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70"/>
                        </a:spcBef>
                      </a:pPr>
                      <a:r>
                        <a:rPr sz="1800" spc="-25" dirty="0">
                          <a:latin typeface="Verdana"/>
                          <a:cs typeface="Verdana"/>
                        </a:rPr>
                        <a:t>22</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7</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861185">
              <a:lnSpc>
                <a:spcPct val="100000"/>
              </a:lnSpc>
              <a:spcBef>
                <a:spcPts val="100"/>
              </a:spcBef>
            </a:pPr>
            <a:r>
              <a:rPr spc="-335" dirty="0"/>
              <a:t>Moving</a:t>
            </a:r>
            <a:r>
              <a:rPr spc="-254" dirty="0"/>
              <a:t> average</a:t>
            </a:r>
            <a:r>
              <a:rPr spc="-250" dirty="0"/>
              <a:t> </a:t>
            </a:r>
            <a:r>
              <a:rPr spc="-295" dirty="0"/>
              <a:t>example</a:t>
            </a:r>
          </a:p>
        </p:txBody>
      </p:sp>
      <p:sp>
        <p:nvSpPr>
          <p:cNvPr id="3" name="object 3"/>
          <p:cNvSpPr txBox="1"/>
          <p:nvPr/>
        </p:nvSpPr>
        <p:spPr>
          <a:xfrm>
            <a:off x="688340" y="1530604"/>
            <a:ext cx="5631815" cy="2080260"/>
          </a:xfrm>
          <a:prstGeom prst="rect">
            <a:avLst/>
          </a:prstGeom>
        </p:spPr>
        <p:txBody>
          <a:bodyPr vert="horz" wrap="square" lIns="0" tIns="104140" rIns="0" bIns="0" rtlCol="0">
            <a:spAutoFit/>
          </a:bodyPr>
          <a:lstStyle/>
          <a:p>
            <a:pPr marL="354965" indent="-342265">
              <a:lnSpc>
                <a:spcPct val="100000"/>
              </a:lnSpc>
              <a:spcBef>
                <a:spcPts val="820"/>
              </a:spcBef>
              <a:buFont typeface="Arial MT"/>
              <a:buChar char="•"/>
              <a:tabLst>
                <a:tab pos="354965" algn="l"/>
              </a:tabLst>
            </a:pPr>
            <a:r>
              <a:rPr sz="2800" spc="-40" dirty="0">
                <a:latin typeface="Verdana"/>
                <a:cs typeface="Verdana"/>
              </a:rPr>
              <a:t>Consider</a:t>
            </a:r>
            <a:r>
              <a:rPr sz="2800" spc="-190" dirty="0">
                <a:latin typeface="Verdana"/>
                <a:cs typeface="Verdana"/>
              </a:rPr>
              <a:t> </a:t>
            </a:r>
            <a:r>
              <a:rPr sz="2800" dirty="0">
                <a:latin typeface="Verdana"/>
                <a:cs typeface="Verdana"/>
              </a:rPr>
              <a:t>window</a:t>
            </a:r>
            <a:r>
              <a:rPr sz="2800" spc="-190" dirty="0">
                <a:latin typeface="Verdana"/>
                <a:cs typeface="Verdana"/>
              </a:rPr>
              <a:t> </a:t>
            </a:r>
            <a:r>
              <a:rPr sz="2800" dirty="0">
                <a:latin typeface="Verdana"/>
                <a:cs typeface="Verdana"/>
              </a:rPr>
              <a:t>of</a:t>
            </a:r>
            <a:r>
              <a:rPr sz="2800" spc="-190" dirty="0">
                <a:latin typeface="Verdana"/>
                <a:cs typeface="Verdana"/>
              </a:rPr>
              <a:t> </a:t>
            </a:r>
            <a:r>
              <a:rPr sz="2800" spc="-195" dirty="0">
                <a:latin typeface="Verdana"/>
                <a:cs typeface="Verdana"/>
              </a:rPr>
              <a:t>size</a:t>
            </a:r>
            <a:r>
              <a:rPr sz="2800" spc="-180" dirty="0">
                <a:latin typeface="Verdana"/>
                <a:cs typeface="Verdana"/>
              </a:rPr>
              <a:t> </a:t>
            </a:r>
            <a:r>
              <a:rPr sz="2800" spc="-50" dirty="0">
                <a:latin typeface="Verdana"/>
                <a:cs typeface="Verdana"/>
              </a:rPr>
              <a:t>3</a:t>
            </a:r>
            <a:endParaRPr sz="2800">
              <a:latin typeface="Verdana"/>
              <a:cs typeface="Verdana"/>
            </a:endParaRPr>
          </a:p>
          <a:p>
            <a:pPr marL="354965" indent="-342265">
              <a:lnSpc>
                <a:spcPct val="100000"/>
              </a:lnSpc>
              <a:spcBef>
                <a:spcPts val="720"/>
              </a:spcBef>
              <a:buFont typeface="Arial MT"/>
              <a:buChar char="•"/>
              <a:tabLst>
                <a:tab pos="354965" algn="l"/>
              </a:tabLst>
            </a:pPr>
            <a:r>
              <a:rPr sz="2800" spc="50" dirty="0">
                <a:latin typeface="Verdana"/>
                <a:cs typeface="Verdana"/>
              </a:rPr>
              <a:t>Compute</a:t>
            </a:r>
            <a:r>
              <a:rPr sz="2800" spc="-170" dirty="0">
                <a:latin typeface="Verdana"/>
                <a:cs typeface="Verdana"/>
              </a:rPr>
              <a:t> </a:t>
            </a:r>
            <a:r>
              <a:rPr sz="2800" dirty="0">
                <a:latin typeface="Verdana"/>
                <a:cs typeface="Verdana"/>
              </a:rPr>
              <a:t>at</a:t>
            </a:r>
            <a:r>
              <a:rPr sz="2800" spc="-175" dirty="0">
                <a:latin typeface="Verdana"/>
                <a:cs typeface="Verdana"/>
              </a:rPr>
              <a:t> </a:t>
            </a:r>
            <a:r>
              <a:rPr sz="2800" dirty="0">
                <a:latin typeface="Verdana"/>
                <a:cs typeface="Verdana"/>
              </a:rPr>
              <a:t>center</a:t>
            </a:r>
            <a:r>
              <a:rPr sz="2800" spc="-175" dirty="0">
                <a:latin typeface="Verdana"/>
                <a:cs typeface="Verdana"/>
              </a:rPr>
              <a:t> </a:t>
            </a:r>
            <a:r>
              <a:rPr sz="2800" dirty="0">
                <a:latin typeface="Verdana"/>
                <a:cs typeface="Verdana"/>
              </a:rPr>
              <a:t>of</a:t>
            </a:r>
            <a:r>
              <a:rPr sz="2800" spc="-180" dirty="0">
                <a:latin typeface="Verdana"/>
                <a:cs typeface="Verdana"/>
              </a:rPr>
              <a:t> </a:t>
            </a:r>
            <a:r>
              <a:rPr sz="2800" spc="-10" dirty="0">
                <a:latin typeface="Verdana"/>
                <a:cs typeface="Verdana"/>
              </a:rPr>
              <a:t>window</a:t>
            </a:r>
            <a:endParaRPr sz="2800">
              <a:latin typeface="Verdana"/>
              <a:cs typeface="Verdana"/>
            </a:endParaRPr>
          </a:p>
          <a:p>
            <a:pPr marL="354965" indent="-342265">
              <a:lnSpc>
                <a:spcPct val="100000"/>
              </a:lnSpc>
              <a:spcBef>
                <a:spcPts val="645"/>
              </a:spcBef>
              <a:buFont typeface="Arial MT"/>
              <a:buChar char="•"/>
              <a:tabLst>
                <a:tab pos="354965" algn="l"/>
              </a:tabLst>
            </a:pPr>
            <a:r>
              <a:rPr sz="2800" spc="50" dirty="0">
                <a:latin typeface="Verdana"/>
                <a:cs typeface="Verdana"/>
              </a:rPr>
              <a:t>Compute</a:t>
            </a:r>
            <a:r>
              <a:rPr sz="2800" spc="-185" dirty="0">
                <a:latin typeface="Verdana"/>
                <a:cs typeface="Verdana"/>
              </a:rPr>
              <a:t> </a:t>
            </a:r>
            <a:r>
              <a:rPr sz="2800" spc="-20" dirty="0">
                <a:latin typeface="Verdana"/>
                <a:cs typeface="Verdana"/>
              </a:rPr>
              <a:t>mean</a:t>
            </a:r>
            <a:endParaRPr sz="2800">
              <a:latin typeface="Verdana"/>
              <a:cs typeface="Verdana"/>
            </a:endParaRPr>
          </a:p>
          <a:p>
            <a:pPr marL="354965" indent="-342265">
              <a:lnSpc>
                <a:spcPct val="100000"/>
              </a:lnSpc>
              <a:spcBef>
                <a:spcPts val="650"/>
              </a:spcBef>
              <a:buFont typeface="Arial MT"/>
              <a:buChar char="•"/>
              <a:tabLst>
                <a:tab pos="354965" algn="l"/>
              </a:tabLst>
            </a:pPr>
            <a:r>
              <a:rPr sz="2800" spc="80" dirty="0">
                <a:latin typeface="Verdana"/>
                <a:cs typeface="Verdana"/>
              </a:rPr>
              <a:t>Move</a:t>
            </a:r>
            <a:r>
              <a:rPr sz="2800" spc="-190" dirty="0">
                <a:latin typeface="Verdana"/>
                <a:cs typeface="Verdana"/>
              </a:rPr>
              <a:t> </a:t>
            </a:r>
            <a:r>
              <a:rPr sz="2800" dirty="0">
                <a:latin typeface="Verdana"/>
                <a:cs typeface="Verdana"/>
              </a:rPr>
              <a:t>window</a:t>
            </a:r>
            <a:r>
              <a:rPr sz="2800" spc="-195" dirty="0">
                <a:latin typeface="Verdana"/>
                <a:cs typeface="Verdana"/>
              </a:rPr>
              <a:t> </a:t>
            </a:r>
            <a:r>
              <a:rPr sz="2800" spc="95" dirty="0">
                <a:latin typeface="Verdana"/>
                <a:cs typeface="Verdana"/>
              </a:rPr>
              <a:t>and</a:t>
            </a:r>
            <a:r>
              <a:rPr sz="2800" spc="-200" dirty="0">
                <a:latin typeface="Verdana"/>
                <a:cs typeface="Verdana"/>
              </a:rPr>
              <a:t> </a:t>
            </a:r>
            <a:r>
              <a:rPr sz="2800" spc="-10" dirty="0">
                <a:latin typeface="Verdana"/>
                <a:cs typeface="Verdana"/>
              </a:rPr>
              <a:t>iterate</a:t>
            </a:r>
            <a:endParaRPr sz="2800">
              <a:latin typeface="Verdana"/>
              <a:cs typeface="Verdana"/>
            </a:endParaRPr>
          </a:p>
        </p:txBody>
      </p:sp>
      <p:graphicFrame>
        <p:nvGraphicFramePr>
          <p:cNvPr id="4" name="object 4"/>
          <p:cNvGraphicFramePr>
            <a:graphicFrameLocks noGrp="1"/>
          </p:cNvGraphicFramePr>
          <p:nvPr/>
        </p:nvGraphicFramePr>
        <p:xfrm>
          <a:off x="6728404" y="1659214"/>
          <a:ext cx="3305174" cy="283781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0" dirty="0">
                          <a:solidFill>
                            <a:srgbClr val="FFFFFF"/>
                          </a:solidFill>
                          <a:latin typeface="Verdana"/>
                          <a:cs typeface="Verdana"/>
                        </a:rPr>
                        <a:t>Date</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332105">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3-</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0" dirty="0">
                          <a:latin typeface="Verdana"/>
                          <a:cs typeface="Verdana"/>
                        </a:rPr>
                        <a:t>41.0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4"/>
                  </a:ext>
                </a:extLst>
              </a:tr>
              <a:tr h="366395">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16</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70"/>
                        </a:spcBef>
                      </a:pPr>
                      <a:r>
                        <a:rPr sz="1800" spc="-180" dirty="0">
                          <a:latin typeface="Verdana"/>
                          <a:cs typeface="Verdana"/>
                        </a:rPr>
                        <a:t>2020-</a:t>
                      </a:r>
                      <a:r>
                        <a:rPr sz="1800" spc="-190" dirty="0">
                          <a:latin typeface="Verdana"/>
                          <a:cs typeface="Verdana"/>
                        </a:rPr>
                        <a:t>02-</a:t>
                      </a:r>
                      <a:r>
                        <a:rPr sz="1800" spc="-25" dirty="0">
                          <a:latin typeface="Verdana"/>
                          <a:cs typeface="Verdana"/>
                        </a:rPr>
                        <a:t>17</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70"/>
                        </a:spcBef>
                      </a:pPr>
                      <a:r>
                        <a:rPr sz="1800" spc="-25" dirty="0">
                          <a:latin typeface="Verdana"/>
                          <a:cs typeface="Verdana"/>
                        </a:rPr>
                        <a:t>22</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8</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861185">
              <a:lnSpc>
                <a:spcPct val="100000"/>
              </a:lnSpc>
              <a:spcBef>
                <a:spcPts val="100"/>
              </a:spcBef>
            </a:pPr>
            <a:r>
              <a:rPr spc="-335" dirty="0"/>
              <a:t>Moving</a:t>
            </a:r>
            <a:r>
              <a:rPr spc="-254" dirty="0"/>
              <a:t> average</a:t>
            </a:r>
            <a:r>
              <a:rPr spc="-250" dirty="0"/>
              <a:t> </a:t>
            </a:r>
            <a:r>
              <a:rPr spc="-295" dirty="0"/>
              <a:t>example</a:t>
            </a:r>
          </a:p>
        </p:txBody>
      </p:sp>
      <p:sp>
        <p:nvSpPr>
          <p:cNvPr id="3" name="object 3"/>
          <p:cNvSpPr txBox="1"/>
          <p:nvPr/>
        </p:nvSpPr>
        <p:spPr>
          <a:xfrm>
            <a:off x="688340" y="1530604"/>
            <a:ext cx="5631815" cy="2080260"/>
          </a:xfrm>
          <a:prstGeom prst="rect">
            <a:avLst/>
          </a:prstGeom>
        </p:spPr>
        <p:txBody>
          <a:bodyPr vert="horz" wrap="square" lIns="0" tIns="104140" rIns="0" bIns="0" rtlCol="0">
            <a:spAutoFit/>
          </a:bodyPr>
          <a:lstStyle/>
          <a:p>
            <a:pPr marL="354965" indent="-342265">
              <a:lnSpc>
                <a:spcPct val="100000"/>
              </a:lnSpc>
              <a:spcBef>
                <a:spcPts val="820"/>
              </a:spcBef>
              <a:buFont typeface="Arial MT"/>
              <a:buChar char="•"/>
              <a:tabLst>
                <a:tab pos="354965" algn="l"/>
              </a:tabLst>
            </a:pPr>
            <a:r>
              <a:rPr sz="2800" spc="-40" dirty="0">
                <a:latin typeface="Verdana"/>
                <a:cs typeface="Verdana"/>
              </a:rPr>
              <a:t>Consider</a:t>
            </a:r>
            <a:r>
              <a:rPr sz="2800" spc="-190" dirty="0">
                <a:latin typeface="Verdana"/>
                <a:cs typeface="Verdana"/>
              </a:rPr>
              <a:t> </a:t>
            </a:r>
            <a:r>
              <a:rPr sz="2800" dirty="0">
                <a:latin typeface="Verdana"/>
                <a:cs typeface="Verdana"/>
              </a:rPr>
              <a:t>window</a:t>
            </a:r>
            <a:r>
              <a:rPr sz="2800" spc="-190" dirty="0">
                <a:latin typeface="Verdana"/>
                <a:cs typeface="Verdana"/>
              </a:rPr>
              <a:t> </a:t>
            </a:r>
            <a:r>
              <a:rPr sz="2800" dirty="0">
                <a:latin typeface="Verdana"/>
                <a:cs typeface="Verdana"/>
              </a:rPr>
              <a:t>of</a:t>
            </a:r>
            <a:r>
              <a:rPr sz="2800" spc="-190" dirty="0">
                <a:latin typeface="Verdana"/>
                <a:cs typeface="Verdana"/>
              </a:rPr>
              <a:t> </a:t>
            </a:r>
            <a:r>
              <a:rPr sz="2800" spc="-195" dirty="0">
                <a:latin typeface="Verdana"/>
                <a:cs typeface="Verdana"/>
              </a:rPr>
              <a:t>size</a:t>
            </a:r>
            <a:r>
              <a:rPr sz="2800" spc="-180" dirty="0">
                <a:latin typeface="Verdana"/>
                <a:cs typeface="Verdana"/>
              </a:rPr>
              <a:t> </a:t>
            </a:r>
            <a:r>
              <a:rPr sz="2800" spc="-50" dirty="0">
                <a:latin typeface="Verdana"/>
                <a:cs typeface="Verdana"/>
              </a:rPr>
              <a:t>3</a:t>
            </a:r>
            <a:endParaRPr sz="2800">
              <a:latin typeface="Verdana"/>
              <a:cs typeface="Verdana"/>
            </a:endParaRPr>
          </a:p>
          <a:p>
            <a:pPr marL="354965" indent="-342265">
              <a:lnSpc>
                <a:spcPct val="100000"/>
              </a:lnSpc>
              <a:spcBef>
                <a:spcPts val="720"/>
              </a:spcBef>
              <a:buFont typeface="Arial MT"/>
              <a:buChar char="•"/>
              <a:tabLst>
                <a:tab pos="354965" algn="l"/>
              </a:tabLst>
            </a:pPr>
            <a:r>
              <a:rPr sz="2800" spc="50" dirty="0">
                <a:latin typeface="Verdana"/>
                <a:cs typeface="Verdana"/>
              </a:rPr>
              <a:t>Compute</a:t>
            </a:r>
            <a:r>
              <a:rPr sz="2800" spc="-170" dirty="0">
                <a:latin typeface="Verdana"/>
                <a:cs typeface="Verdana"/>
              </a:rPr>
              <a:t> </a:t>
            </a:r>
            <a:r>
              <a:rPr sz="2800" dirty="0">
                <a:latin typeface="Verdana"/>
                <a:cs typeface="Verdana"/>
              </a:rPr>
              <a:t>at</a:t>
            </a:r>
            <a:r>
              <a:rPr sz="2800" spc="-175" dirty="0">
                <a:latin typeface="Verdana"/>
                <a:cs typeface="Verdana"/>
              </a:rPr>
              <a:t> </a:t>
            </a:r>
            <a:r>
              <a:rPr sz="2800" dirty="0">
                <a:latin typeface="Verdana"/>
                <a:cs typeface="Verdana"/>
              </a:rPr>
              <a:t>center</a:t>
            </a:r>
            <a:r>
              <a:rPr sz="2800" spc="-175" dirty="0">
                <a:latin typeface="Verdana"/>
                <a:cs typeface="Verdana"/>
              </a:rPr>
              <a:t> </a:t>
            </a:r>
            <a:r>
              <a:rPr sz="2800" dirty="0">
                <a:latin typeface="Verdana"/>
                <a:cs typeface="Verdana"/>
              </a:rPr>
              <a:t>of</a:t>
            </a:r>
            <a:r>
              <a:rPr sz="2800" spc="-180" dirty="0">
                <a:latin typeface="Verdana"/>
                <a:cs typeface="Verdana"/>
              </a:rPr>
              <a:t> </a:t>
            </a:r>
            <a:r>
              <a:rPr sz="2800" spc="-10" dirty="0">
                <a:latin typeface="Verdana"/>
                <a:cs typeface="Verdana"/>
              </a:rPr>
              <a:t>window</a:t>
            </a:r>
            <a:endParaRPr sz="2800">
              <a:latin typeface="Verdana"/>
              <a:cs typeface="Verdana"/>
            </a:endParaRPr>
          </a:p>
          <a:p>
            <a:pPr marL="354965" indent="-342265">
              <a:lnSpc>
                <a:spcPct val="100000"/>
              </a:lnSpc>
              <a:spcBef>
                <a:spcPts val="645"/>
              </a:spcBef>
              <a:buFont typeface="Arial MT"/>
              <a:buChar char="•"/>
              <a:tabLst>
                <a:tab pos="354965" algn="l"/>
              </a:tabLst>
            </a:pPr>
            <a:r>
              <a:rPr sz="2800" spc="50" dirty="0">
                <a:latin typeface="Verdana"/>
                <a:cs typeface="Verdana"/>
              </a:rPr>
              <a:t>Compute</a:t>
            </a:r>
            <a:r>
              <a:rPr sz="2800" spc="-185" dirty="0">
                <a:latin typeface="Verdana"/>
                <a:cs typeface="Verdana"/>
              </a:rPr>
              <a:t> </a:t>
            </a:r>
            <a:r>
              <a:rPr sz="2800" spc="-20" dirty="0">
                <a:latin typeface="Verdana"/>
                <a:cs typeface="Verdana"/>
              </a:rPr>
              <a:t>mean</a:t>
            </a:r>
            <a:endParaRPr sz="2800">
              <a:latin typeface="Verdana"/>
              <a:cs typeface="Verdana"/>
            </a:endParaRPr>
          </a:p>
          <a:p>
            <a:pPr marL="354965" indent="-342265">
              <a:lnSpc>
                <a:spcPct val="100000"/>
              </a:lnSpc>
              <a:spcBef>
                <a:spcPts val="650"/>
              </a:spcBef>
              <a:buFont typeface="Arial MT"/>
              <a:buChar char="•"/>
              <a:tabLst>
                <a:tab pos="354965" algn="l"/>
              </a:tabLst>
            </a:pPr>
            <a:r>
              <a:rPr sz="2800" spc="80" dirty="0">
                <a:latin typeface="Verdana"/>
                <a:cs typeface="Verdana"/>
              </a:rPr>
              <a:t>Move</a:t>
            </a:r>
            <a:r>
              <a:rPr sz="2800" spc="-190" dirty="0">
                <a:latin typeface="Verdana"/>
                <a:cs typeface="Verdana"/>
              </a:rPr>
              <a:t> </a:t>
            </a:r>
            <a:r>
              <a:rPr sz="2800" dirty="0">
                <a:latin typeface="Verdana"/>
                <a:cs typeface="Verdana"/>
              </a:rPr>
              <a:t>window</a:t>
            </a:r>
            <a:r>
              <a:rPr sz="2800" spc="-195" dirty="0">
                <a:latin typeface="Verdana"/>
                <a:cs typeface="Verdana"/>
              </a:rPr>
              <a:t> </a:t>
            </a:r>
            <a:r>
              <a:rPr sz="2800" spc="95" dirty="0">
                <a:latin typeface="Verdana"/>
                <a:cs typeface="Verdana"/>
              </a:rPr>
              <a:t>and</a:t>
            </a:r>
            <a:r>
              <a:rPr sz="2800" spc="-200" dirty="0">
                <a:latin typeface="Verdana"/>
                <a:cs typeface="Verdana"/>
              </a:rPr>
              <a:t> </a:t>
            </a:r>
            <a:r>
              <a:rPr sz="2800" spc="-10" dirty="0">
                <a:latin typeface="Verdana"/>
                <a:cs typeface="Verdana"/>
              </a:rPr>
              <a:t>iterate</a:t>
            </a:r>
            <a:endParaRPr sz="2800">
              <a:latin typeface="Verdana"/>
              <a:cs typeface="Verdana"/>
            </a:endParaRPr>
          </a:p>
        </p:txBody>
      </p:sp>
      <p:graphicFrame>
        <p:nvGraphicFramePr>
          <p:cNvPr id="4" name="object 4"/>
          <p:cNvGraphicFramePr>
            <a:graphicFrameLocks noGrp="1"/>
          </p:cNvGraphicFramePr>
          <p:nvPr/>
        </p:nvGraphicFramePr>
        <p:xfrm>
          <a:off x="6728404" y="1659214"/>
          <a:ext cx="3305174" cy="283781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0" dirty="0">
                          <a:solidFill>
                            <a:srgbClr val="FFFFFF"/>
                          </a:solidFill>
                          <a:latin typeface="Verdana"/>
                          <a:cs typeface="Verdana"/>
                        </a:rPr>
                        <a:t>Date</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332105">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3-</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0" dirty="0">
                          <a:latin typeface="Verdana"/>
                          <a:cs typeface="Verdana"/>
                        </a:rPr>
                        <a:t>41.0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0" dirty="0">
                          <a:latin typeface="Verdana"/>
                          <a:cs typeface="Verdana"/>
                        </a:rPr>
                        <a:t>43.3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4"/>
                  </a:ext>
                </a:extLst>
              </a:tr>
              <a:tr h="366395">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16</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5"/>
                  </a:ext>
                </a:extLst>
              </a:tr>
              <a:tr h="365760">
                <a:tc>
                  <a:txBody>
                    <a:bodyPr/>
                    <a:lstStyle/>
                    <a:p>
                      <a:pPr algn="ctr">
                        <a:lnSpc>
                          <a:spcPct val="100000"/>
                        </a:lnSpc>
                        <a:spcBef>
                          <a:spcPts val="370"/>
                        </a:spcBef>
                      </a:pPr>
                      <a:r>
                        <a:rPr sz="1800" spc="-180" dirty="0">
                          <a:latin typeface="Verdana"/>
                          <a:cs typeface="Verdana"/>
                        </a:rPr>
                        <a:t>2020-</a:t>
                      </a:r>
                      <a:r>
                        <a:rPr sz="1800" spc="-190" dirty="0">
                          <a:latin typeface="Verdana"/>
                          <a:cs typeface="Verdana"/>
                        </a:rPr>
                        <a:t>02-</a:t>
                      </a:r>
                      <a:r>
                        <a:rPr sz="1800" spc="-25" dirty="0">
                          <a:latin typeface="Verdana"/>
                          <a:cs typeface="Verdana"/>
                        </a:rPr>
                        <a:t>17</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70"/>
                        </a:spcBef>
                      </a:pPr>
                      <a:r>
                        <a:rPr sz="1800" spc="-25" dirty="0">
                          <a:latin typeface="Verdana"/>
                          <a:cs typeface="Verdana"/>
                        </a:rPr>
                        <a:t>22</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9</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861185">
              <a:lnSpc>
                <a:spcPct val="100000"/>
              </a:lnSpc>
              <a:spcBef>
                <a:spcPts val="100"/>
              </a:spcBef>
            </a:pPr>
            <a:r>
              <a:rPr spc="-335" dirty="0"/>
              <a:t>Moving</a:t>
            </a:r>
            <a:r>
              <a:rPr spc="-254" dirty="0"/>
              <a:t> average</a:t>
            </a:r>
            <a:r>
              <a:rPr spc="-250" dirty="0"/>
              <a:t> </a:t>
            </a:r>
            <a:r>
              <a:rPr spc="-295" dirty="0"/>
              <a:t>example</a:t>
            </a:r>
          </a:p>
        </p:txBody>
      </p:sp>
      <p:sp>
        <p:nvSpPr>
          <p:cNvPr id="3" name="object 3"/>
          <p:cNvSpPr txBox="1"/>
          <p:nvPr/>
        </p:nvSpPr>
        <p:spPr>
          <a:xfrm>
            <a:off x="688340" y="1530604"/>
            <a:ext cx="5631815" cy="2080260"/>
          </a:xfrm>
          <a:prstGeom prst="rect">
            <a:avLst/>
          </a:prstGeom>
        </p:spPr>
        <p:txBody>
          <a:bodyPr vert="horz" wrap="square" lIns="0" tIns="104140" rIns="0" bIns="0" rtlCol="0">
            <a:spAutoFit/>
          </a:bodyPr>
          <a:lstStyle/>
          <a:p>
            <a:pPr marL="354965" indent="-342265">
              <a:lnSpc>
                <a:spcPct val="100000"/>
              </a:lnSpc>
              <a:spcBef>
                <a:spcPts val="820"/>
              </a:spcBef>
              <a:buFont typeface="Arial MT"/>
              <a:buChar char="•"/>
              <a:tabLst>
                <a:tab pos="354965" algn="l"/>
              </a:tabLst>
            </a:pPr>
            <a:r>
              <a:rPr sz="2800" spc="-40" dirty="0">
                <a:latin typeface="Verdana"/>
                <a:cs typeface="Verdana"/>
              </a:rPr>
              <a:t>Consider</a:t>
            </a:r>
            <a:r>
              <a:rPr sz="2800" spc="-190" dirty="0">
                <a:latin typeface="Verdana"/>
                <a:cs typeface="Verdana"/>
              </a:rPr>
              <a:t> </a:t>
            </a:r>
            <a:r>
              <a:rPr sz="2800" dirty="0">
                <a:latin typeface="Verdana"/>
                <a:cs typeface="Verdana"/>
              </a:rPr>
              <a:t>window</a:t>
            </a:r>
            <a:r>
              <a:rPr sz="2800" spc="-190" dirty="0">
                <a:latin typeface="Verdana"/>
                <a:cs typeface="Verdana"/>
              </a:rPr>
              <a:t> </a:t>
            </a:r>
            <a:r>
              <a:rPr sz="2800" dirty="0">
                <a:latin typeface="Verdana"/>
                <a:cs typeface="Verdana"/>
              </a:rPr>
              <a:t>of</a:t>
            </a:r>
            <a:r>
              <a:rPr sz="2800" spc="-190" dirty="0">
                <a:latin typeface="Verdana"/>
                <a:cs typeface="Verdana"/>
              </a:rPr>
              <a:t> </a:t>
            </a:r>
            <a:r>
              <a:rPr sz="2800" spc="-195" dirty="0">
                <a:latin typeface="Verdana"/>
                <a:cs typeface="Verdana"/>
              </a:rPr>
              <a:t>size</a:t>
            </a:r>
            <a:r>
              <a:rPr sz="2800" spc="-180" dirty="0">
                <a:latin typeface="Verdana"/>
                <a:cs typeface="Verdana"/>
              </a:rPr>
              <a:t> </a:t>
            </a:r>
            <a:r>
              <a:rPr sz="2800" spc="-50" dirty="0">
                <a:latin typeface="Verdana"/>
                <a:cs typeface="Verdana"/>
              </a:rPr>
              <a:t>3</a:t>
            </a:r>
            <a:endParaRPr sz="2800">
              <a:latin typeface="Verdana"/>
              <a:cs typeface="Verdana"/>
            </a:endParaRPr>
          </a:p>
          <a:p>
            <a:pPr marL="354965" indent="-342265">
              <a:lnSpc>
                <a:spcPct val="100000"/>
              </a:lnSpc>
              <a:spcBef>
                <a:spcPts val="720"/>
              </a:spcBef>
              <a:buFont typeface="Arial MT"/>
              <a:buChar char="•"/>
              <a:tabLst>
                <a:tab pos="354965" algn="l"/>
              </a:tabLst>
            </a:pPr>
            <a:r>
              <a:rPr sz="2800" spc="50" dirty="0">
                <a:latin typeface="Verdana"/>
                <a:cs typeface="Verdana"/>
              </a:rPr>
              <a:t>Compute</a:t>
            </a:r>
            <a:r>
              <a:rPr sz="2800" spc="-170" dirty="0">
                <a:latin typeface="Verdana"/>
                <a:cs typeface="Verdana"/>
              </a:rPr>
              <a:t> </a:t>
            </a:r>
            <a:r>
              <a:rPr sz="2800" dirty="0">
                <a:latin typeface="Verdana"/>
                <a:cs typeface="Verdana"/>
              </a:rPr>
              <a:t>at</a:t>
            </a:r>
            <a:r>
              <a:rPr sz="2800" spc="-175" dirty="0">
                <a:latin typeface="Verdana"/>
                <a:cs typeface="Verdana"/>
              </a:rPr>
              <a:t> </a:t>
            </a:r>
            <a:r>
              <a:rPr sz="2800" dirty="0">
                <a:latin typeface="Verdana"/>
                <a:cs typeface="Verdana"/>
              </a:rPr>
              <a:t>center</a:t>
            </a:r>
            <a:r>
              <a:rPr sz="2800" spc="-175" dirty="0">
                <a:latin typeface="Verdana"/>
                <a:cs typeface="Verdana"/>
              </a:rPr>
              <a:t> </a:t>
            </a:r>
            <a:r>
              <a:rPr sz="2800" dirty="0">
                <a:latin typeface="Verdana"/>
                <a:cs typeface="Verdana"/>
              </a:rPr>
              <a:t>of</a:t>
            </a:r>
            <a:r>
              <a:rPr sz="2800" spc="-180" dirty="0">
                <a:latin typeface="Verdana"/>
                <a:cs typeface="Verdana"/>
              </a:rPr>
              <a:t> </a:t>
            </a:r>
            <a:r>
              <a:rPr sz="2800" spc="-10" dirty="0">
                <a:latin typeface="Verdana"/>
                <a:cs typeface="Verdana"/>
              </a:rPr>
              <a:t>window</a:t>
            </a:r>
            <a:endParaRPr sz="2800">
              <a:latin typeface="Verdana"/>
              <a:cs typeface="Verdana"/>
            </a:endParaRPr>
          </a:p>
          <a:p>
            <a:pPr marL="354965" indent="-342265">
              <a:lnSpc>
                <a:spcPct val="100000"/>
              </a:lnSpc>
              <a:spcBef>
                <a:spcPts val="645"/>
              </a:spcBef>
              <a:buFont typeface="Arial MT"/>
              <a:buChar char="•"/>
              <a:tabLst>
                <a:tab pos="354965" algn="l"/>
              </a:tabLst>
            </a:pPr>
            <a:r>
              <a:rPr sz="2800" spc="50" dirty="0">
                <a:latin typeface="Verdana"/>
                <a:cs typeface="Verdana"/>
              </a:rPr>
              <a:t>Compute</a:t>
            </a:r>
            <a:r>
              <a:rPr sz="2800" spc="-185" dirty="0">
                <a:latin typeface="Verdana"/>
                <a:cs typeface="Verdana"/>
              </a:rPr>
              <a:t> </a:t>
            </a:r>
            <a:r>
              <a:rPr sz="2800" spc="-20" dirty="0">
                <a:latin typeface="Verdana"/>
                <a:cs typeface="Verdana"/>
              </a:rPr>
              <a:t>mean</a:t>
            </a:r>
            <a:endParaRPr sz="2800">
              <a:latin typeface="Verdana"/>
              <a:cs typeface="Verdana"/>
            </a:endParaRPr>
          </a:p>
          <a:p>
            <a:pPr marL="354965" indent="-342265">
              <a:lnSpc>
                <a:spcPct val="100000"/>
              </a:lnSpc>
              <a:spcBef>
                <a:spcPts val="650"/>
              </a:spcBef>
              <a:buFont typeface="Arial MT"/>
              <a:buChar char="•"/>
              <a:tabLst>
                <a:tab pos="354965" algn="l"/>
              </a:tabLst>
            </a:pPr>
            <a:r>
              <a:rPr sz="2800" spc="80" dirty="0">
                <a:latin typeface="Verdana"/>
                <a:cs typeface="Verdana"/>
              </a:rPr>
              <a:t>Move</a:t>
            </a:r>
            <a:r>
              <a:rPr sz="2800" spc="-190" dirty="0">
                <a:latin typeface="Verdana"/>
                <a:cs typeface="Verdana"/>
              </a:rPr>
              <a:t> </a:t>
            </a:r>
            <a:r>
              <a:rPr sz="2800" dirty="0">
                <a:latin typeface="Verdana"/>
                <a:cs typeface="Verdana"/>
              </a:rPr>
              <a:t>window</a:t>
            </a:r>
            <a:r>
              <a:rPr sz="2800" spc="-195" dirty="0">
                <a:latin typeface="Verdana"/>
                <a:cs typeface="Verdana"/>
              </a:rPr>
              <a:t> </a:t>
            </a:r>
            <a:r>
              <a:rPr sz="2800" spc="95" dirty="0">
                <a:latin typeface="Verdana"/>
                <a:cs typeface="Verdana"/>
              </a:rPr>
              <a:t>and</a:t>
            </a:r>
            <a:r>
              <a:rPr sz="2800" spc="-200" dirty="0">
                <a:latin typeface="Verdana"/>
                <a:cs typeface="Verdana"/>
              </a:rPr>
              <a:t> </a:t>
            </a:r>
            <a:r>
              <a:rPr sz="2800" spc="-10" dirty="0">
                <a:latin typeface="Verdana"/>
                <a:cs typeface="Verdana"/>
              </a:rPr>
              <a:t>iterate</a:t>
            </a:r>
            <a:endParaRPr sz="2800">
              <a:latin typeface="Verdana"/>
              <a:cs typeface="Verdana"/>
            </a:endParaRPr>
          </a:p>
        </p:txBody>
      </p:sp>
      <p:graphicFrame>
        <p:nvGraphicFramePr>
          <p:cNvPr id="4" name="object 4"/>
          <p:cNvGraphicFramePr>
            <a:graphicFrameLocks noGrp="1"/>
          </p:cNvGraphicFramePr>
          <p:nvPr/>
        </p:nvGraphicFramePr>
        <p:xfrm>
          <a:off x="6728404" y="1659214"/>
          <a:ext cx="3305174" cy="283781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0" dirty="0">
                          <a:solidFill>
                            <a:srgbClr val="FFFFFF"/>
                          </a:solidFill>
                          <a:latin typeface="Verdana"/>
                          <a:cs typeface="Verdana"/>
                        </a:rPr>
                        <a:t>Date</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332105">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3-</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20" dirty="0">
                          <a:latin typeface="Verdana"/>
                          <a:cs typeface="Verdana"/>
                        </a:rPr>
                        <a:t>41.0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0" dirty="0">
                          <a:latin typeface="Verdana"/>
                          <a:cs typeface="Verdana"/>
                        </a:rPr>
                        <a:t>43.3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0" dirty="0">
                          <a:latin typeface="Verdana"/>
                          <a:cs typeface="Verdana"/>
                        </a:rPr>
                        <a:t>41.7</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4"/>
                  </a:ext>
                </a:extLst>
              </a:tr>
              <a:tr h="366395">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16</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5"/>
                  </a:ext>
                </a:extLst>
              </a:tr>
              <a:tr h="365760">
                <a:tc>
                  <a:txBody>
                    <a:bodyPr/>
                    <a:lstStyle/>
                    <a:p>
                      <a:pPr algn="ctr">
                        <a:lnSpc>
                          <a:spcPct val="100000"/>
                        </a:lnSpc>
                        <a:spcBef>
                          <a:spcPts val="370"/>
                        </a:spcBef>
                      </a:pPr>
                      <a:r>
                        <a:rPr sz="1800" spc="-180" dirty="0">
                          <a:latin typeface="Verdana"/>
                          <a:cs typeface="Verdana"/>
                        </a:rPr>
                        <a:t>2020-</a:t>
                      </a:r>
                      <a:r>
                        <a:rPr sz="1800" spc="-190" dirty="0">
                          <a:latin typeface="Verdana"/>
                          <a:cs typeface="Verdana"/>
                        </a:rPr>
                        <a:t>02-</a:t>
                      </a:r>
                      <a:r>
                        <a:rPr sz="1800" spc="-25" dirty="0">
                          <a:latin typeface="Verdana"/>
                          <a:cs typeface="Verdana"/>
                        </a:rPr>
                        <a:t>17</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70"/>
                        </a:spcBef>
                      </a:pPr>
                      <a:r>
                        <a:rPr sz="1800" spc="-25" dirty="0">
                          <a:latin typeface="Verdana"/>
                          <a:cs typeface="Verdana"/>
                        </a:rPr>
                        <a:t>22</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10</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861185">
              <a:lnSpc>
                <a:spcPct val="100000"/>
              </a:lnSpc>
              <a:spcBef>
                <a:spcPts val="100"/>
              </a:spcBef>
            </a:pPr>
            <a:r>
              <a:rPr spc="-335" dirty="0"/>
              <a:t>Moving</a:t>
            </a:r>
            <a:r>
              <a:rPr spc="-254" dirty="0"/>
              <a:t> average</a:t>
            </a:r>
            <a:r>
              <a:rPr spc="-250" dirty="0"/>
              <a:t> </a:t>
            </a:r>
            <a:r>
              <a:rPr spc="-295" dirty="0"/>
              <a:t>example</a:t>
            </a:r>
          </a:p>
        </p:txBody>
      </p:sp>
      <p:sp>
        <p:nvSpPr>
          <p:cNvPr id="3" name="object 3"/>
          <p:cNvSpPr txBox="1"/>
          <p:nvPr/>
        </p:nvSpPr>
        <p:spPr>
          <a:xfrm>
            <a:off x="688340" y="1530604"/>
            <a:ext cx="5631815" cy="2080260"/>
          </a:xfrm>
          <a:prstGeom prst="rect">
            <a:avLst/>
          </a:prstGeom>
        </p:spPr>
        <p:txBody>
          <a:bodyPr vert="horz" wrap="square" lIns="0" tIns="104140" rIns="0" bIns="0" rtlCol="0">
            <a:spAutoFit/>
          </a:bodyPr>
          <a:lstStyle/>
          <a:p>
            <a:pPr marL="354965" indent="-342265">
              <a:lnSpc>
                <a:spcPct val="100000"/>
              </a:lnSpc>
              <a:spcBef>
                <a:spcPts val="820"/>
              </a:spcBef>
              <a:buFont typeface="Arial MT"/>
              <a:buChar char="•"/>
              <a:tabLst>
                <a:tab pos="354965" algn="l"/>
              </a:tabLst>
            </a:pPr>
            <a:r>
              <a:rPr sz="2800" spc="-40" dirty="0">
                <a:latin typeface="Verdana"/>
                <a:cs typeface="Verdana"/>
              </a:rPr>
              <a:t>Consider</a:t>
            </a:r>
            <a:r>
              <a:rPr sz="2800" spc="-190" dirty="0">
                <a:latin typeface="Verdana"/>
                <a:cs typeface="Verdana"/>
              </a:rPr>
              <a:t> </a:t>
            </a:r>
            <a:r>
              <a:rPr sz="2800" dirty="0">
                <a:latin typeface="Verdana"/>
                <a:cs typeface="Verdana"/>
              </a:rPr>
              <a:t>window</a:t>
            </a:r>
            <a:r>
              <a:rPr sz="2800" spc="-190" dirty="0">
                <a:latin typeface="Verdana"/>
                <a:cs typeface="Verdana"/>
              </a:rPr>
              <a:t> </a:t>
            </a:r>
            <a:r>
              <a:rPr sz="2800" dirty="0">
                <a:latin typeface="Verdana"/>
                <a:cs typeface="Verdana"/>
              </a:rPr>
              <a:t>of</a:t>
            </a:r>
            <a:r>
              <a:rPr sz="2800" spc="-190" dirty="0">
                <a:latin typeface="Verdana"/>
                <a:cs typeface="Verdana"/>
              </a:rPr>
              <a:t> </a:t>
            </a:r>
            <a:r>
              <a:rPr sz="2800" spc="-195" dirty="0">
                <a:latin typeface="Verdana"/>
                <a:cs typeface="Verdana"/>
              </a:rPr>
              <a:t>size</a:t>
            </a:r>
            <a:r>
              <a:rPr sz="2800" spc="-180" dirty="0">
                <a:latin typeface="Verdana"/>
                <a:cs typeface="Verdana"/>
              </a:rPr>
              <a:t> </a:t>
            </a:r>
            <a:r>
              <a:rPr sz="2800" spc="-50" dirty="0">
                <a:latin typeface="Verdana"/>
                <a:cs typeface="Verdana"/>
              </a:rPr>
              <a:t>3</a:t>
            </a:r>
            <a:endParaRPr sz="2800">
              <a:latin typeface="Verdana"/>
              <a:cs typeface="Verdana"/>
            </a:endParaRPr>
          </a:p>
          <a:p>
            <a:pPr marL="354965" indent="-342265">
              <a:lnSpc>
                <a:spcPct val="100000"/>
              </a:lnSpc>
              <a:spcBef>
                <a:spcPts val="720"/>
              </a:spcBef>
              <a:buFont typeface="Arial MT"/>
              <a:buChar char="•"/>
              <a:tabLst>
                <a:tab pos="354965" algn="l"/>
              </a:tabLst>
            </a:pPr>
            <a:r>
              <a:rPr sz="2800" spc="50" dirty="0">
                <a:latin typeface="Verdana"/>
                <a:cs typeface="Verdana"/>
              </a:rPr>
              <a:t>Compute</a:t>
            </a:r>
            <a:r>
              <a:rPr sz="2800" spc="-170" dirty="0">
                <a:latin typeface="Verdana"/>
                <a:cs typeface="Verdana"/>
              </a:rPr>
              <a:t> </a:t>
            </a:r>
            <a:r>
              <a:rPr sz="2800" dirty="0">
                <a:latin typeface="Verdana"/>
                <a:cs typeface="Verdana"/>
              </a:rPr>
              <a:t>at</a:t>
            </a:r>
            <a:r>
              <a:rPr sz="2800" spc="-175" dirty="0">
                <a:latin typeface="Verdana"/>
                <a:cs typeface="Verdana"/>
              </a:rPr>
              <a:t> </a:t>
            </a:r>
            <a:r>
              <a:rPr sz="2800" dirty="0">
                <a:latin typeface="Verdana"/>
                <a:cs typeface="Verdana"/>
              </a:rPr>
              <a:t>center</a:t>
            </a:r>
            <a:r>
              <a:rPr sz="2800" spc="-175" dirty="0">
                <a:latin typeface="Verdana"/>
                <a:cs typeface="Verdana"/>
              </a:rPr>
              <a:t> </a:t>
            </a:r>
            <a:r>
              <a:rPr sz="2800" dirty="0">
                <a:latin typeface="Verdana"/>
                <a:cs typeface="Verdana"/>
              </a:rPr>
              <a:t>of</a:t>
            </a:r>
            <a:r>
              <a:rPr sz="2800" spc="-180" dirty="0">
                <a:latin typeface="Verdana"/>
                <a:cs typeface="Verdana"/>
              </a:rPr>
              <a:t> </a:t>
            </a:r>
            <a:r>
              <a:rPr sz="2800" spc="-10" dirty="0">
                <a:latin typeface="Verdana"/>
                <a:cs typeface="Verdana"/>
              </a:rPr>
              <a:t>window</a:t>
            </a:r>
            <a:endParaRPr sz="2800">
              <a:latin typeface="Verdana"/>
              <a:cs typeface="Verdana"/>
            </a:endParaRPr>
          </a:p>
          <a:p>
            <a:pPr marL="354965" indent="-342265">
              <a:lnSpc>
                <a:spcPct val="100000"/>
              </a:lnSpc>
              <a:spcBef>
                <a:spcPts val="645"/>
              </a:spcBef>
              <a:buFont typeface="Arial MT"/>
              <a:buChar char="•"/>
              <a:tabLst>
                <a:tab pos="354965" algn="l"/>
              </a:tabLst>
            </a:pPr>
            <a:r>
              <a:rPr sz="2800" spc="50" dirty="0">
                <a:latin typeface="Verdana"/>
                <a:cs typeface="Verdana"/>
              </a:rPr>
              <a:t>Compute</a:t>
            </a:r>
            <a:r>
              <a:rPr sz="2800" spc="-185" dirty="0">
                <a:latin typeface="Verdana"/>
                <a:cs typeface="Verdana"/>
              </a:rPr>
              <a:t> </a:t>
            </a:r>
            <a:r>
              <a:rPr sz="2800" spc="-20" dirty="0">
                <a:latin typeface="Verdana"/>
                <a:cs typeface="Verdana"/>
              </a:rPr>
              <a:t>mean</a:t>
            </a:r>
            <a:endParaRPr sz="2800">
              <a:latin typeface="Verdana"/>
              <a:cs typeface="Verdana"/>
            </a:endParaRPr>
          </a:p>
          <a:p>
            <a:pPr marL="354965" indent="-342265">
              <a:lnSpc>
                <a:spcPct val="100000"/>
              </a:lnSpc>
              <a:spcBef>
                <a:spcPts val="650"/>
              </a:spcBef>
              <a:buFont typeface="Arial MT"/>
              <a:buChar char="•"/>
              <a:tabLst>
                <a:tab pos="354965" algn="l"/>
              </a:tabLst>
            </a:pPr>
            <a:r>
              <a:rPr sz="2800" spc="80" dirty="0">
                <a:latin typeface="Verdana"/>
                <a:cs typeface="Verdana"/>
              </a:rPr>
              <a:t>Move</a:t>
            </a:r>
            <a:r>
              <a:rPr sz="2800" spc="-190" dirty="0">
                <a:latin typeface="Verdana"/>
                <a:cs typeface="Verdana"/>
              </a:rPr>
              <a:t> </a:t>
            </a:r>
            <a:r>
              <a:rPr sz="2800" dirty="0">
                <a:latin typeface="Verdana"/>
                <a:cs typeface="Verdana"/>
              </a:rPr>
              <a:t>window</a:t>
            </a:r>
            <a:r>
              <a:rPr sz="2800" spc="-195" dirty="0">
                <a:latin typeface="Verdana"/>
                <a:cs typeface="Verdana"/>
              </a:rPr>
              <a:t> </a:t>
            </a:r>
            <a:r>
              <a:rPr sz="2800" spc="95" dirty="0">
                <a:latin typeface="Verdana"/>
                <a:cs typeface="Verdana"/>
              </a:rPr>
              <a:t>and</a:t>
            </a:r>
            <a:r>
              <a:rPr sz="2800" spc="-200" dirty="0">
                <a:latin typeface="Verdana"/>
                <a:cs typeface="Verdana"/>
              </a:rPr>
              <a:t> </a:t>
            </a:r>
            <a:r>
              <a:rPr sz="2800" spc="-10" dirty="0">
                <a:latin typeface="Verdana"/>
                <a:cs typeface="Verdana"/>
              </a:rPr>
              <a:t>iterate</a:t>
            </a:r>
            <a:endParaRPr sz="2800">
              <a:latin typeface="Verdana"/>
              <a:cs typeface="Verdana"/>
            </a:endParaRPr>
          </a:p>
        </p:txBody>
      </p:sp>
      <p:graphicFrame>
        <p:nvGraphicFramePr>
          <p:cNvPr id="4" name="object 4"/>
          <p:cNvGraphicFramePr>
            <a:graphicFrameLocks noGrp="1"/>
          </p:cNvGraphicFramePr>
          <p:nvPr/>
        </p:nvGraphicFramePr>
        <p:xfrm>
          <a:off x="6728404" y="1659214"/>
          <a:ext cx="3305174" cy="283781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0" dirty="0">
                          <a:solidFill>
                            <a:srgbClr val="FFFFFF"/>
                          </a:solidFill>
                          <a:latin typeface="Verdana"/>
                          <a:cs typeface="Verdana"/>
                        </a:rPr>
                        <a:t>Date</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332105">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3-</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20" dirty="0">
                          <a:latin typeface="Verdana"/>
                          <a:cs typeface="Verdana"/>
                        </a:rPr>
                        <a:t>41.0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0" dirty="0">
                          <a:latin typeface="Verdana"/>
                          <a:cs typeface="Verdana"/>
                        </a:rPr>
                        <a:t>43.3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0" dirty="0">
                          <a:latin typeface="Verdana"/>
                          <a:cs typeface="Verdana"/>
                        </a:rPr>
                        <a:t>41.7</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4"/>
                  </a:ext>
                </a:extLst>
              </a:tr>
              <a:tr h="366395">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16</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0" dirty="0">
                          <a:latin typeface="Verdana"/>
                          <a:cs typeface="Verdana"/>
                        </a:rPr>
                        <a:t>25.7</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5"/>
                  </a:ext>
                </a:extLst>
              </a:tr>
              <a:tr h="365760">
                <a:tc>
                  <a:txBody>
                    <a:bodyPr/>
                    <a:lstStyle/>
                    <a:p>
                      <a:pPr algn="ctr">
                        <a:lnSpc>
                          <a:spcPct val="100000"/>
                        </a:lnSpc>
                        <a:spcBef>
                          <a:spcPts val="370"/>
                        </a:spcBef>
                      </a:pPr>
                      <a:r>
                        <a:rPr sz="1800" spc="-180" dirty="0">
                          <a:latin typeface="Verdana"/>
                          <a:cs typeface="Verdana"/>
                        </a:rPr>
                        <a:t>2020-</a:t>
                      </a:r>
                      <a:r>
                        <a:rPr sz="1800" spc="-190" dirty="0">
                          <a:latin typeface="Verdana"/>
                          <a:cs typeface="Verdana"/>
                        </a:rPr>
                        <a:t>02-</a:t>
                      </a:r>
                      <a:r>
                        <a:rPr sz="1800" spc="-25" dirty="0">
                          <a:latin typeface="Verdana"/>
                          <a:cs typeface="Verdana"/>
                        </a:rPr>
                        <a:t>17</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70"/>
                        </a:spcBef>
                      </a:pPr>
                      <a:r>
                        <a:rPr sz="1800" b="1" spc="-295" dirty="0">
                          <a:latin typeface="Verdana"/>
                          <a:cs typeface="Verdana"/>
                        </a:rPr>
                        <a:t>22</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11</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861185">
              <a:lnSpc>
                <a:spcPct val="100000"/>
              </a:lnSpc>
              <a:spcBef>
                <a:spcPts val="100"/>
              </a:spcBef>
            </a:pPr>
            <a:r>
              <a:rPr spc="-335" dirty="0"/>
              <a:t>Moving</a:t>
            </a:r>
            <a:r>
              <a:rPr spc="-254" dirty="0"/>
              <a:t> average</a:t>
            </a:r>
            <a:r>
              <a:rPr spc="-250" dirty="0"/>
              <a:t> </a:t>
            </a:r>
            <a:r>
              <a:rPr spc="-295" dirty="0"/>
              <a:t>example</a:t>
            </a:r>
          </a:p>
        </p:txBody>
      </p:sp>
      <p:sp>
        <p:nvSpPr>
          <p:cNvPr id="3" name="object 3"/>
          <p:cNvSpPr txBox="1"/>
          <p:nvPr/>
        </p:nvSpPr>
        <p:spPr>
          <a:xfrm>
            <a:off x="688340" y="1530604"/>
            <a:ext cx="5631815" cy="2600960"/>
          </a:xfrm>
          <a:prstGeom prst="rect">
            <a:avLst/>
          </a:prstGeom>
        </p:spPr>
        <p:txBody>
          <a:bodyPr vert="horz" wrap="square" lIns="0" tIns="104140" rIns="0" bIns="0" rtlCol="0">
            <a:spAutoFit/>
          </a:bodyPr>
          <a:lstStyle/>
          <a:p>
            <a:pPr marL="354965" indent="-342265">
              <a:lnSpc>
                <a:spcPct val="100000"/>
              </a:lnSpc>
              <a:spcBef>
                <a:spcPts val="820"/>
              </a:spcBef>
              <a:buFont typeface="Arial MT"/>
              <a:buChar char="•"/>
              <a:tabLst>
                <a:tab pos="354965" algn="l"/>
              </a:tabLst>
            </a:pPr>
            <a:r>
              <a:rPr sz="2800" spc="-40" dirty="0">
                <a:latin typeface="Verdana"/>
                <a:cs typeface="Verdana"/>
              </a:rPr>
              <a:t>Consider</a:t>
            </a:r>
            <a:r>
              <a:rPr sz="2800" spc="-190" dirty="0">
                <a:latin typeface="Verdana"/>
                <a:cs typeface="Verdana"/>
              </a:rPr>
              <a:t> </a:t>
            </a:r>
            <a:r>
              <a:rPr sz="2800" dirty="0">
                <a:latin typeface="Verdana"/>
                <a:cs typeface="Verdana"/>
              </a:rPr>
              <a:t>window</a:t>
            </a:r>
            <a:r>
              <a:rPr sz="2800" spc="-190" dirty="0">
                <a:latin typeface="Verdana"/>
                <a:cs typeface="Verdana"/>
              </a:rPr>
              <a:t> </a:t>
            </a:r>
            <a:r>
              <a:rPr sz="2800" dirty="0">
                <a:latin typeface="Verdana"/>
                <a:cs typeface="Verdana"/>
              </a:rPr>
              <a:t>of</a:t>
            </a:r>
            <a:r>
              <a:rPr sz="2800" spc="-190" dirty="0">
                <a:latin typeface="Verdana"/>
                <a:cs typeface="Verdana"/>
              </a:rPr>
              <a:t> </a:t>
            </a:r>
            <a:r>
              <a:rPr sz="2800" spc="-195" dirty="0">
                <a:latin typeface="Verdana"/>
                <a:cs typeface="Verdana"/>
              </a:rPr>
              <a:t>size</a:t>
            </a:r>
            <a:r>
              <a:rPr sz="2800" spc="-180" dirty="0">
                <a:latin typeface="Verdana"/>
                <a:cs typeface="Verdana"/>
              </a:rPr>
              <a:t> </a:t>
            </a:r>
            <a:r>
              <a:rPr sz="2800" spc="-50" dirty="0">
                <a:latin typeface="Verdana"/>
                <a:cs typeface="Verdana"/>
              </a:rPr>
              <a:t>3</a:t>
            </a:r>
            <a:endParaRPr sz="2800">
              <a:latin typeface="Verdana"/>
              <a:cs typeface="Verdana"/>
            </a:endParaRPr>
          </a:p>
          <a:p>
            <a:pPr marL="354965" indent="-342265">
              <a:lnSpc>
                <a:spcPct val="100000"/>
              </a:lnSpc>
              <a:spcBef>
                <a:spcPts val="720"/>
              </a:spcBef>
              <a:buFont typeface="Arial MT"/>
              <a:buChar char="•"/>
              <a:tabLst>
                <a:tab pos="354965" algn="l"/>
              </a:tabLst>
            </a:pPr>
            <a:r>
              <a:rPr sz="2800" spc="50" dirty="0">
                <a:latin typeface="Verdana"/>
                <a:cs typeface="Verdana"/>
              </a:rPr>
              <a:t>Compute</a:t>
            </a:r>
            <a:r>
              <a:rPr sz="2800" spc="-170" dirty="0">
                <a:latin typeface="Verdana"/>
                <a:cs typeface="Verdana"/>
              </a:rPr>
              <a:t> </a:t>
            </a:r>
            <a:r>
              <a:rPr sz="2800" dirty="0">
                <a:latin typeface="Verdana"/>
                <a:cs typeface="Verdana"/>
              </a:rPr>
              <a:t>at</a:t>
            </a:r>
            <a:r>
              <a:rPr sz="2800" spc="-175" dirty="0">
                <a:latin typeface="Verdana"/>
                <a:cs typeface="Verdana"/>
              </a:rPr>
              <a:t> </a:t>
            </a:r>
            <a:r>
              <a:rPr sz="2800" dirty="0">
                <a:latin typeface="Verdana"/>
                <a:cs typeface="Verdana"/>
              </a:rPr>
              <a:t>center</a:t>
            </a:r>
            <a:r>
              <a:rPr sz="2800" spc="-175" dirty="0">
                <a:latin typeface="Verdana"/>
                <a:cs typeface="Verdana"/>
              </a:rPr>
              <a:t> </a:t>
            </a:r>
            <a:r>
              <a:rPr sz="2800" dirty="0">
                <a:latin typeface="Verdana"/>
                <a:cs typeface="Verdana"/>
              </a:rPr>
              <a:t>of</a:t>
            </a:r>
            <a:r>
              <a:rPr sz="2800" spc="-180" dirty="0">
                <a:latin typeface="Verdana"/>
                <a:cs typeface="Verdana"/>
              </a:rPr>
              <a:t> </a:t>
            </a:r>
            <a:r>
              <a:rPr sz="2800" spc="-10" dirty="0">
                <a:latin typeface="Verdana"/>
                <a:cs typeface="Verdana"/>
              </a:rPr>
              <a:t>window</a:t>
            </a:r>
            <a:endParaRPr sz="2800">
              <a:latin typeface="Verdana"/>
              <a:cs typeface="Verdana"/>
            </a:endParaRPr>
          </a:p>
          <a:p>
            <a:pPr marL="354965" indent="-342265">
              <a:lnSpc>
                <a:spcPct val="100000"/>
              </a:lnSpc>
              <a:spcBef>
                <a:spcPts val="645"/>
              </a:spcBef>
              <a:buFont typeface="Arial MT"/>
              <a:buChar char="•"/>
              <a:tabLst>
                <a:tab pos="354965" algn="l"/>
              </a:tabLst>
            </a:pPr>
            <a:r>
              <a:rPr sz="2800" spc="50" dirty="0">
                <a:latin typeface="Verdana"/>
                <a:cs typeface="Verdana"/>
              </a:rPr>
              <a:t>Compute</a:t>
            </a:r>
            <a:r>
              <a:rPr sz="2800" spc="-185" dirty="0">
                <a:latin typeface="Verdana"/>
                <a:cs typeface="Verdana"/>
              </a:rPr>
              <a:t> </a:t>
            </a:r>
            <a:r>
              <a:rPr sz="2800" spc="-20" dirty="0">
                <a:latin typeface="Verdana"/>
                <a:cs typeface="Verdana"/>
              </a:rPr>
              <a:t>mean</a:t>
            </a:r>
            <a:endParaRPr sz="2800">
              <a:latin typeface="Verdana"/>
              <a:cs typeface="Verdana"/>
            </a:endParaRPr>
          </a:p>
          <a:p>
            <a:pPr marL="354965" indent="-342265">
              <a:lnSpc>
                <a:spcPct val="100000"/>
              </a:lnSpc>
              <a:spcBef>
                <a:spcPts val="650"/>
              </a:spcBef>
              <a:buFont typeface="Arial MT"/>
              <a:buChar char="•"/>
              <a:tabLst>
                <a:tab pos="354965" algn="l"/>
              </a:tabLst>
            </a:pPr>
            <a:r>
              <a:rPr sz="2800" spc="80" dirty="0">
                <a:latin typeface="Verdana"/>
                <a:cs typeface="Verdana"/>
              </a:rPr>
              <a:t>Move</a:t>
            </a:r>
            <a:r>
              <a:rPr sz="2800" spc="-190" dirty="0">
                <a:latin typeface="Verdana"/>
                <a:cs typeface="Verdana"/>
              </a:rPr>
              <a:t> </a:t>
            </a:r>
            <a:r>
              <a:rPr sz="2800" dirty="0">
                <a:latin typeface="Verdana"/>
                <a:cs typeface="Verdana"/>
              </a:rPr>
              <a:t>window</a:t>
            </a:r>
            <a:r>
              <a:rPr sz="2800" spc="-195" dirty="0">
                <a:latin typeface="Verdana"/>
                <a:cs typeface="Verdana"/>
              </a:rPr>
              <a:t> </a:t>
            </a:r>
            <a:r>
              <a:rPr sz="2800" spc="95" dirty="0">
                <a:latin typeface="Verdana"/>
                <a:cs typeface="Verdana"/>
              </a:rPr>
              <a:t>and</a:t>
            </a:r>
            <a:r>
              <a:rPr sz="2800" spc="-200" dirty="0">
                <a:latin typeface="Verdana"/>
                <a:cs typeface="Verdana"/>
              </a:rPr>
              <a:t> </a:t>
            </a:r>
            <a:r>
              <a:rPr sz="2800" spc="-10" dirty="0">
                <a:latin typeface="Verdana"/>
                <a:cs typeface="Verdana"/>
              </a:rPr>
              <a:t>iterate</a:t>
            </a:r>
            <a:endParaRPr sz="2800">
              <a:latin typeface="Verdana"/>
              <a:cs typeface="Verdana"/>
            </a:endParaRPr>
          </a:p>
          <a:p>
            <a:pPr marL="354965" indent="-342265">
              <a:lnSpc>
                <a:spcPct val="100000"/>
              </a:lnSpc>
              <a:spcBef>
                <a:spcPts val="745"/>
              </a:spcBef>
              <a:buFont typeface="Arial MT"/>
              <a:buChar char="•"/>
              <a:tabLst>
                <a:tab pos="354965" algn="l"/>
              </a:tabLst>
            </a:pPr>
            <a:r>
              <a:rPr sz="2800" spc="-300" dirty="0">
                <a:latin typeface="Verdana"/>
                <a:cs typeface="Verdana"/>
              </a:rPr>
              <a:t>3-</a:t>
            </a:r>
            <a:r>
              <a:rPr sz="2800" spc="170" dirty="0">
                <a:latin typeface="Verdana"/>
                <a:cs typeface="Verdana"/>
              </a:rPr>
              <a:t>MA</a:t>
            </a:r>
            <a:r>
              <a:rPr sz="2800" spc="-195" dirty="0">
                <a:latin typeface="Verdana"/>
                <a:cs typeface="Verdana"/>
              </a:rPr>
              <a:t> </a:t>
            </a:r>
            <a:r>
              <a:rPr sz="2800" spc="-295" dirty="0">
                <a:latin typeface="Verdana"/>
                <a:cs typeface="Verdana"/>
              </a:rPr>
              <a:t>is</a:t>
            </a:r>
            <a:r>
              <a:rPr sz="2800" spc="-195" dirty="0">
                <a:latin typeface="Verdana"/>
                <a:cs typeface="Verdana"/>
              </a:rPr>
              <a:t> </a:t>
            </a:r>
            <a:r>
              <a:rPr sz="2800" spc="215" dirty="0">
                <a:latin typeface="Verdana"/>
                <a:cs typeface="Verdana"/>
              </a:rPr>
              <a:t>a</a:t>
            </a:r>
            <a:r>
              <a:rPr sz="2800" spc="-195" dirty="0">
                <a:latin typeface="Verdana"/>
                <a:cs typeface="Verdana"/>
              </a:rPr>
              <a:t> </a:t>
            </a:r>
            <a:r>
              <a:rPr sz="2800" spc="-155" dirty="0">
                <a:latin typeface="Verdana"/>
                <a:cs typeface="Verdana"/>
              </a:rPr>
              <a:t>shorter</a:t>
            </a:r>
            <a:r>
              <a:rPr sz="2800" spc="-200" dirty="0">
                <a:latin typeface="Verdana"/>
                <a:cs typeface="Verdana"/>
              </a:rPr>
              <a:t> </a:t>
            </a:r>
            <a:r>
              <a:rPr sz="2800" spc="-90" dirty="0">
                <a:latin typeface="Verdana"/>
                <a:cs typeface="Verdana"/>
              </a:rPr>
              <a:t>time</a:t>
            </a:r>
            <a:r>
              <a:rPr sz="2800" spc="-190" dirty="0">
                <a:latin typeface="Verdana"/>
                <a:cs typeface="Verdana"/>
              </a:rPr>
              <a:t> </a:t>
            </a:r>
            <a:r>
              <a:rPr sz="2800" spc="-10" dirty="0">
                <a:latin typeface="Verdana"/>
                <a:cs typeface="Verdana"/>
              </a:rPr>
              <a:t>series</a:t>
            </a:r>
            <a:endParaRPr sz="2800">
              <a:latin typeface="Verdana"/>
              <a:cs typeface="Verdana"/>
            </a:endParaRPr>
          </a:p>
        </p:txBody>
      </p:sp>
      <p:graphicFrame>
        <p:nvGraphicFramePr>
          <p:cNvPr id="4" name="object 4"/>
          <p:cNvGraphicFramePr>
            <a:graphicFrameLocks noGrp="1"/>
          </p:cNvGraphicFramePr>
          <p:nvPr/>
        </p:nvGraphicFramePr>
        <p:xfrm>
          <a:off x="6728404" y="1659214"/>
          <a:ext cx="3305174" cy="283781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0" dirty="0">
                          <a:solidFill>
                            <a:srgbClr val="FFFFFF"/>
                          </a:solidFill>
                          <a:latin typeface="Verdana"/>
                          <a:cs typeface="Verdana"/>
                        </a:rPr>
                        <a:t>Date</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332105">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3-</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20" dirty="0">
                          <a:latin typeface="Verdana"/>
                          <a:cs typeface="Verdana"/>
                        </a:rPr>
                        <a:t>41.0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0" dirty="0">
                          <a:latin typeface="Verdana"/>
                          <a:cs typeface="Verdana"/>
                        </a:rPr>
                        <a:t>43.3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0" dirty="0">
                          <a:latin typeface="Verdana"/>
                          <a:cs typeface="Verdana"/>
                        </a:rPr>
                        <a:t>41.7</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4"/>
                  </a:ext>
                </a:extLst>
              </a:tr>
              <a:tr h="366395">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16</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0" dirty="0">
                          <a:latin typeface="Verdana"/>
                          <a:cs typeface="Verdana"/>
                        </a:rPr>
                        <a:t>25.7</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5"/>
                  </a:ext>
                </a:extLst>
              </a:tr>
              <a:tr h="365760">
                <a:tc>
                  <a:txBody>
                    <a:bodyPr/>
                    <a:lstStyle/>
                    <a:p>
                      <a:pPr algn="ctr">
                        <a:lnSpc>
                          <a:spcPct val="100000"/>
                        </a:lnSpc>
                        <a:spcBef>
                          <a:spcPts val="370"/>
                        </a:spcBef>
                      </a:pPr>
                      <a:r>
                        <a:rPr sz="1800" spc="-180" dirty="0">
                          <a:latin typeface="Verdana"/>
                          <a:cs typeface="Verdana"/>
                        </a:rPr>
                        <a:t>2020-</a:t>
                      </a:r>
                      <a:r>
                        <a:rPr sz="1800" spc="-190" dirty="0">
                          <a:latin typeface="Verdana"/>
                          <a:cs typeface="Verdana"/>
                        </a:rPr>
                        <a:t>02-</a:t>
                      </a:r>
                      <a:r>
                        <a:rPr sz="1800" spc="-25" dirty="0">
                          <a:latin typeface="Verdana"/>
                          <a:cs typeface="Verdana"/>
                        </a:rPr>
                        <a:t>17</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70"/>
                        </a:spcBef>
                      </a:pPr>
                      <a:r>
                        <a:rPr sz="1800" b="1" spc="-295" dirty="0">
                          <a:latin typeface="Verdana"/>
                          <a:cs typeface="Verdana"/>
                        </a:rPr>
                        <a:t>22</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12</a:t>
            </a:r>
          </a:p>
        </p:txBody>
      </p:sp>
      <p:sp>
        <p:nvSpPr>
          <p:cNvPr id="2" name="object 2"/>
          <p:cNvSpPr txBox="1">
            <a:spLocks noGrp="1"/>
          </p:cNvSpPr>
          <p:nvPr>
            <p:ph type="title"/>
          </p:nvPr>
        </p:nvSpPr>
        <p:spPr>
          <a:prstGeom prst="rect">
            <a:avLst/>
          </a:prstGeom>
        </p:spPr>
        <p:txBody>
          <a:bodyPr vert="horz" wrap="square" lIns="0" tIns="12700" rIns="0" bIns="0" rtlCol="0">
            <a:spAutoFit/>
          </a:bodyPr>
          <a:lstStyle/>
          <a:p>
            <a:pPr marL="1861185">
              <a:lnSpc>
                <a:spcPct val="100000"/>
              </a:lnSpc>
              <a:spcBef>
                <a:spcPts val="100"/>
              </a:spcBef>
            </a:pPr>
            <a:r>
              <a:rPr spc="-335" dirty="0"/>
              <a:t>Moving</a:t>
            </a:r>
            <a:r>
              <a:rPr spc="-254" dirty="0"/>
              <a:t> average</a:t>
            </a:r>
            <a:r>
              <a:rPr spc="-250" dirty="0"/>
              <a:t> </a:t>
            </a:r>
            <a:r>
              <a:rPr spc="-295" dirty="0"/>
              <a:t>example</a:t>
            </a:r>
          </a:p>
        </p:txBody>
      </p:sp>
      <p:sp>
        <p:nvSpPr>
          <p:cNvPr id="3" name="object 3"/>
          <p:cNvSpPr txBox="1"/>
          <p:nvPr/>
        </p:nvSpPr>
        <p:spPr>
          <a:xfrm>
            <a:off x="688340" y="1530604"/>
            <a:ext cx="5631815" cy="4167808"/>
          </a:xfrm>
          <a:prstGeom prst="rect">
            <a:avLst/>
          </a:prstGeom>
        </p:spPr>
        <p:txBody>
          <a:bodyPr vert="horz" wrap="square" lIns="0" tIns="104140" rIns="0" bIns="0" rtlCol="0">
            <a:spAutoFit/>
          </a:bodyPr>
          <a:lstStyle/>
          <a:p>
            <a:pPr marL="354965" indent="-342265">
              <a:lnSpc>
                <a:spcPct val="100000"/>
              </a:lnSpc>
              <a:spcBef>
                <a:spcPts val="820"/>
              </a:spcBef>
              <a:buFont typeface="Arial MT"/>
              <a:buChar char="•"/>
              <a:tabLst>
                <a:tab pos="354965" algn="l"/>
              </a:tabLst>
            </a:pPr>
            <a:r>
              <a:rPr sz="2800" spc="-40" dirty="0">
                <a:latin typeface="Verdana"/>
                <a:cs typeface="Verdana"/>
              </a:rPr>
              <a:t>Consider</a:t>
            </a:r>
            <a:r>
              <a:rPr sz="2800" spc="-190" dirty="0">
                <a:latin typeface="Verdana"/>
                <a:cs typeface="Verdana"/>
              </a:rPr>
              <a:t> </a:t>
            </a:r>
            <a:r>
              <a:rPr sz="2800" dirty="0">
                <a:latin typeface="Verdana"/>
                <a:cs typeface="Verdana"/>
              </a:rPr>
              <a:t>window</a:t>
            </a:r>
            <a:r>
              <a:rPr sz="2800" spc="-190" dirty="0">
                <a:latin typeface="Verdana"/>
                <a:cs typeface="Verdana"/>
              </a:rPr>
              <a:t> </a:t>
            </a:r>
            <a:r>
              <a:rPr sz="2800" dirty="0">
                <a:latin typeface="Verdana"/>
                <a:cs typeface="Verdana"/>
              </a:rPr>
              <a:t>of</a:t>
            </a:r>
            <a:r>
              <a:rPr sz="2800" spc="-190" dirty="0">
                <a:latin typeface="Verdana"/>
                <a:cs typeface="Verdana"/>
              </a:rPr>
              <a:t> </a:t>
            </a:r>
            <a:r>
              <a:rPr sz="2800" spc="-195" dirty="0">
                <a:latin typeface="Verdana"/>
                <a:cs typeface="Verdana"/>
              </a:rPr>
              <a:t>size</a:t>
            </a:r>
            <a:r>
              <a:rPr sz="2800" spc="-180" dirty="0">
                <a:latin typeface="Verdana"/>
                <a:cs typeface="Verdana"/>
              </a:rPr>
              <a:t> </a:t>
            </a:r>
            <a:r>
              <a:rPr sz="2800" spc="-50" dirty="0">
                <a:latin typeface="Verdana"/>
                <a:cs typeface="Verdana"/>
              </a:rPr>
              <a:t>3</a:t>
            </a:r>
            <a:endParaRPr sz="2800" dirty="0">
              <a:latin typeface="Verdana"/>
              <a:cs typeface="Verdana"/>
            </a:endParaRPr>
          </a:p>
          <a:p>
            <a:pPr marL="354965" indent="-342265">
              <a:lnSpc>
                <a:spcPct val="100000"/>
              </a:lnSpc>
              <a:spcBef>
                <a:spcPts val="720"/>
              </a:spcBef>
              <a:buFont typeface="Arial MT"/>
              <a:buChar char="•"/>
              <a:tabLst>
                <a:tab pos="354965" algn="l"/>
              </a:tabLst>
            </a:pPr>
            <a:r>
              <a:rPr sz="2800" spc="50" dirty="0">
                <a:latin typeface="Verdana"/>
                <a:cs typeface="Verdana"/>
              </a:rPr>
              <a:t>Compute</a:t>
            </a:r>
            <a:r>
              <a:rPr sz="2800" spc="-170" dirty="0">
                <a:latin typeface="Verdana"/>
                <a:cs typeface="Verdana"/>
              </a:rPr>
              <a:t> </a:t>
            </a:r>
            <a:r>
              <a:rPr sz="2800" dirty="0">
                <a:latin typeface="Verdana"/>
                <a:cs typeface="Verdana"/>
              </a:rPr>
              <a:t>at</a:t>
            </a:r>
            <a:r>
              <a:rPr sz="2800" spc="-175" dirty="0">
                <a:latin typeface="Verdana"/>
                <a:cs typeface="Verdana"/>
              </a:rPr>
              <a:t> </a:t>
            </a:r>
            <a:r>
              <a:rPr sz="2800" dirty="0">
                <a:latin typeface="Verdana"/>
                <a:cs typeface="Verdana"/>
              </a:rPr>
              <a:t>center</a:t>
            </a:r>
            <a:r>
              <a:rPr sz="2800" spc="-175" dirty="0">
                <a:latin typeface="Verdana"/>
                <a:cs typeface="Verdana"/>
              </a:rPr>
              <a:t> </a:t>
            </a:r>
            <a:r>
              <a:rPr sz="2800" dirty="0">
                <a:latin typeface="Verdana"/>
                <a:cs typeface="Verdana"/>
              </a:rPr>
              <a:t>of</a:t>
            </a:r>
            <a:r>
              <a:rPr sz="2800" spc="-180" dirty="0">
                <a:latin typeface="Verdana"/>
                <a:cs typeface="Verdana"/>
              </a:rPr>
              <a:t> </a:t>
            </a:r>
            <a:r>
              <a:rPr sz="2800" spc="-10" dirty="0">
                <a:latin typeface="Verdana"/>
                <a:cs typeface="Verdana"/>
              </a:rPr>
              <a:t>window</a:t>
            </a:r>
            <a:endParaRPr sz="2800" dirty="0">
              <a:latin typeface="Verdana"/>
              <a:cs typeface="Verdana"/>
            </a:endParaRPr>
          </a:p>
          <a:p>
            <a:pPr marL="354965" indent="-342265">
              <a:lnSpc>
                <a:spcPct val="100000"/>
              </a:lnSpc>
              <a:spcBef>
                <a:spcPts val="645"/>
              </a:spcBef>
              <a:buFont typeface="Arial MT"/>
              <a:buChar char="•"/>
              <a:tabLst>
                <a:tab pos="354965" algn="l"/>
              </a:tabLst>
            </a:pPr>
            <a:r>
              <a:rPr sz="2800" spc="50" dirty="0">
                <a:latin typeface="Verdana"/>
                <a:cs typeface="Verdana"/>
              </a:rPr>
              <a:t>Compute</a:t>
            </a:r>
            <a:r>
              <a:rPr sz="2800" spc="-185" dirty="0">
                <a:latin typeface="Verdana"/>
                <a:cs typeface="Verdana"/>
              </a:rPr>
              <a:t> </a:t>
            </a:r>
            <a:r>
              <a:rPr sz="2800" spc="-20" dirty="0">
                <a:latin typeface="Verdana"/>
                <a:cs typeface="Verdana"/>
              </a:rPr>
              <a:t>mean</a:t>
            </a:r>
            <a:endParaRPr sz="2800" dirty="0">
              <a:latin typeface="Verdana"/>
              <a:cs typeface="Verdana"/>
            </a:endParaRPr>
          </a:p>
          <a:p>
            <a:pPr marL="354965" indent="-342265">
              <a:lnSpc>
                <a:spcPct val="100000"/>
              </a:lnSpc>
              <a:spcBef>
                <a:spcPts val="650"/>
              </a:spcBef>
              <a:buFont typeface="Arial MT"/>
              <a:buChar char="•"/>
              <a:tabLst>
                <a:tab pos="354965" algn="l"/>
              </a:tabLst>
            </a:pPr>
            <a:r>
              <a:rPr sz="2800" spc="80" dirty="0">
                <a:latin typeface="Verdana"/>
                <a:cs typeface="Verdana"/>
              </a:rPr>
              <a:t>Move</a:t>
            </a:r>
            <a:r>
              <a:rPr sz="2800" spc="-190" dirty="0">
                <a:latin typeface="Verdana"/>
                <a:cs typeface="Verdana"/>
              </a:rPr>
              <a:t> </a:t>
            </a:r>
            <a:r>
              <a:rPr sz="2800" dirty="0">
                <a:latin typeface="Verdana"/>
                <a:cs typeface="Verdana"/>
              </a:rPr>
              <a:t>window</a:t>
            </a:r>
            <a:r>
              <a:rPr sz="2800" spc="-195" dirty="0">
                <a:latin typeface="Verdana"/>
                <a:cs typeface="Verdana"/>
              </a:rPr>
              <a:t> </a:t>
            </a:r>
            <a:r>
              <a:rPr sz="2800" spc="95" dirty="0">
                <a:latin typeface="Verdana"/>
                <a:cs typeface="Verdana"/>
              </a:rPr>
              <a:t>and</a:t>
            </a:r>
            <a:r>
              <a:rPr sz="2800" spc="-200" dirty="0">
                <a:latin typeface="Verdana"/>
                <a:cs typeface="Verdana"/>
              </a:rPr>
              <a:t> </a:t>
            </a:r>
            <a:r>
              <a:rPr sz="2800" spc="-10" dirty="0">
                <a:latin typeface="Verdana"/>
                <a:cs typeface="Verdana"/>
              </a:rPr>
              <a:t>iterate</a:t>
            </a:r>
            <a:endParaRPr sz="2800" dirty="0">
              <a:latin typeface="Verdana"/>
              <a:cs typeface="Verdana"/>
            </a:endParaRPr>
          </a:p>
          <a:p>
            <a:pPr marL="354965" indent="-342265">
              <a:lnSpc>
                <a:spcPct val="100000"/>
              </a:lnSpc>
              <a:spcBef>
                <a:spcPts val="745"/>
              </a:spcBef>
              <a:buFont typeface="Arial MT"/>
              <a:buChar char="•"/>
              <a:tabLst>
                <a:tab pos="354965" algn="l"/>
              </a:tabLst>
            </a:pPr>
            <a:r>
              <a:rPr sz="2800" spc="-300" dirty="0">
                <a:latin typeface="Verdana"/>
                <a:cs typeface="Verdana"/>
              </a:rPr>
              <a:t>3-</a:t>
            </a:r>
            <a:r>
              <a:rPr sz="2800" spc="170" dirty="0">
                <a:latin typeface="Verdana"/>
                <a:cs typeface="Verdana"/>
              </a:rPr>
              <a:t>MA</a:t>
            </a:r>
            <a:r>
              <a:rPr sz="2800" spc="-195" dirty="0">
                <a:latin typeface="Verdana"/>
                <a:cs typeface="Verdana"/>
              </a:rPr>
              <a:t> </a:t>
            </a:r>
            <a:r>
              <a:rPr sz="2800" spc="-295" dirty="0">
                <a:latin typeface="Verdana"/>
                <a:cs typeface="Verdana"/>
              </a:rPr>
              <a:t>is</a:t>
            </a:r>
            <a:r>
              <a:rPr sz="2800" spc="-195" dirty="0">
                <a:latin typeface="Verdana"/>
                <a:cs typeface="Verdana"/>
              </a:rPr>
              <a:t> </a:t>
            </a:r>
            <a:r>
              <a:rPr sz="2800" spc="215" dirty="0">
                <a:latin typeface="Verdana"/>
                <a:cs typeface="Verdana"/>
              </a:rPr>
              <a:t>a</a:t>
            </a:r>
            <a:r>
              <a:rPr sz="2800" spc="-195" dirty="0">
                <a:latin typeface="Verdana"/>
                <a:cs typeface="Verdana"/>
              </a:rPr>
              <a:t> </a:t>
            </a:r>
            <a:r>
              <a:rPr sz="2800" spc="-155" dirty="0">
                <a:latin typeface="Verdana"/>
                <a:cs typeface="Verdana"/>
              </a:rPr>
              <a:t>shorter</a:t>
            </a:r>
            <a:r>
              <a:rPr sz="2800" spc="-200" dirty="0">
                <a:latin typeface="Verdana"/>
                <a:cs typeface="Verdana"/>
              </a:rPr>
              <a:t> </a:t>
            </a:r>
            <a:r>
              <a:rPr sz="2800" spc="-90" dirty="0">
                <a:latin typeface="Verdana"/>
                <a:cs typeface="Verdana"/>
              </a:rPr>
              <a:t>time</a:t>
            </a:r>
            <a:r>
              <a:rPr sz="2800" spc="-190" dirty="0">
                <a:latin typeface="Verdana"/>
                <a:cs typeface="Verdana"/>
              </a:rPr>
              <a:t> </a:t>
            </a:r>
            <a:r>
              <a:rPr sz="2800" spc="-10" dirty="0">
                <a:latin typeface="Verdana"/>
                <a:cs typeface="Verdana"/>
              </a:rPr>
              <a:t>series</a:t>
            </a:r>
            <a:endParaRPr lang="en-IN" sz="2800" spc="-10" dirty="0">
              <a:latin typeface="Verdana"/>
              <a:cs typeface="Verdana"/>
            </a:endParaRPr>
          </a:p>
          <a:p>
            <a:pPr marL="354965" indent="-342265">
              <a:lnSpc>
                <a:spcPct val="100000"/>
              </a:lnSpc>
              <a:spcBef>
                <a:spcPts val="745"/>
              </a:spcBef>
              <a:buFont typeface="Arial MT"/>
              <a:buChar char="•"/>
              <a:tabLst>
                <a:tab pos="354965" algn="l"/>
              </a:tabLst>
            </a:pPr>
            <a:r>
              <a:rPr lang="en-IN" sz="2800" spc="-10" dirty="0">
                <a:latin typeface="Verdana"/>
                <a:cs typeface="Verdana"/>
              </a:rPr>
              <a:t>Moving Average Generates a </a:t>
            </a:r>
          </a:p>
          <a:p>
            <a:pPr marL="12700">
              <a:lnSpc>
                <a:spcPct val="100000"/>
              </a:lnSpc>
              <a:spcBef>
                <a:spcPts val="745"/>
              </a:spcBef>
              <a:tabLst>
                <a:tab pos="354965" algn="l"/>
              </a:tabLst>
            </a:pPr>
            <a:r>
              <a:rPr lang="en-IN" sz="2800" spc="-10" dirty="0">
                <a:latin typeface="Verdana"/>
                <a:cs typeface="Verdana"/>
              </a:rPr>
              <a:t>   time series which is shorter </a:t>
            </a:r>
          </a:p>
          <a:p>
            <a:pPr marL="12700">
              <a:lnSpc>
                <a:spcPct val="100000"/>
              </a:lnSpc>
              <a:spcBef>
                <a:spcPts val="745"/>
              </a:spcBef>
              <a:tabLst>
                <a:tab pos="354965" algn="l"/>
              </a:tabLst>
            </a:pPr>
            <a:r>
              <a:rPr lang="en-IN" sz="2800" spc="-10" dirty="0">
                <a:latin typeface="Verdana"/>
                <a:cs typeface="Verdana"/>
              </a:rPr>
              <a:t>   than original</a:t>
            </a:r>
            <a:endParaRPr sz="2800" dirty="0">
              <a:latin typeface="Verdana"/>
              <a:cs typeface="Verdana"/>
            </a:endParaRPr>
          </a:p>
        </p:txBody>
      </p:sp>
      <p:graphicFrame>
        <p:nvGraphicFramePr>
          <p:cNvPr id="4" name="object 4"/>
          <p:cNvGraphicFramePr>
            <a:graphicFrameLocks noGrp="1"/>
          </p:cNvGraphicFramePr>
          <p:nvPr/>
        </p:nvGraphicFramePr>
        <p:xfrm>
          <a:off x="6728404" y="1659214"/>
          <a:ext cx="3305174" cy="2837815"/>
        </p:xfrm>
        <a:graphic>
          <a:graphicData uri="http://schemas.openxmlformats.org/drawingml/2006/table">
            <a:tbl>
              <a:tblPr firstRow="1" bandRow="1">
                <a:tableStyleId>{2D5ABB26-0587-4C30-8999-92F81FD0307C}</a:tableStyleId>
              </a:tblPr>
              <a:tblGrid>
                <a:gridCol w="1574165">
                  <a:extLst>
                    <a:ext uri="{9D8B030D-6E8A-4147-A177-3AD203B41FA5}">
                      <a16:colId xmlns:a16="http://schemas.microsoft.com/office/drawing/2014/main" val="20000"/>
                    </a:ext>
                  </a:extLst>
                </a:gridCol>
                <a:gridCol w="865505">
                  <a:extLst>
                    <a:ext uri="{9D8B030D-6E8A-4147-A177-3AD203B41FA5}">
                      <a16:colId xmlns:a16="http://schemas.microsoft.com/office/drawing/2014/main" val="20001"/>
                    </a:ext>
                  </a:extLst>
                </a:gridCol>
                <a:gridCol w="865504">
                  <a:extLst>
                    <a:ext uri="{9D8B030D-6E8A-4147-A177-3AD203B41FA5}">
                      <a16:colId xmlns:a16="http://schemas.microsoft.com/office/drawing/2014/main" val="20002"/>
                    </a:ext>
                  </a:extLst>
                </a:gridCol>
              </a:tblGrid>
              <a:tr h="642620">
                <a:tc>
                  <a:txBody>
                    <a:bodyPr/>
                    <a:lstStyle/>
                    <a:p>
                      <a:pPr algn="ctr">
                        <a:lnSpc>
                          <a:spcPct val="100000"/>
                        </a:lnSpc>
                        <a:spcBef>
                          <a:spcPts val="350"/>
                        </a:spcBef>
                      </a:pPr>
                      <a:r>
                        <a:rPr sz="1800" b="1" spc="-20" dirty="0">
                          <a:solidFill>
                            <a:srgbClr val="FFFFFF"/>
                          </a:solidFill>
                          <a:latin typeface="Verdana"/>
                          <a:cs typeface="Verdana"/>
                        </a:rPr>
                        <a:t>Date</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marL="332105">
                        <a:lnSpc>
                          <a:spcPct val="100000"/>
                        </a:lnSpc>
                        <a:spcBef>
                          <a:spcPts val="350"/>
                        </a:spcBef>
                      </a:pPr>
                      <a:r>
                        <a:rPr sz="1800" spc="-50" dirty="0">
                          <a:solidFill>
                            <a:srgbClr val="FFFFFF"/>
                          </a:solidFill>
                          <a:latin typeface="Cambria Math"/>
                          <a:cs typeface="Cambria Math"/>
                        </a:rPr>
                        <a:t>𝒚</a:t>
                      </a:r>
                      <a:endParaRPr sz="1800">
                        <a:latin typeface="Cambria Math"/>
                        <a:cs typeface="Cambria Math"/>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tc>
                  <a:txBody>
                    <a:bodyPr/>
                    <a:lstStyle/>
                    <a:p>
                      <a:pPr algn="ctr">
                        <a:lnSpc>
                          <a:spcPct val="100000"/>
                        </a:lnSpc>
                        <a:spcBef>
                          <a:spcPts val="350"/>
                        </a:spcBef>
                      </a:pPr>
                      <a:r>
                        <a:rPr sz="1800" b="1" spc="-200" dirty="0">
                          <a:solidFill>
                            <a:srgbClr val="FFFFFF"/>
                          </a:solidFill>
                          <a:latin typeface="Verdana"/>
                          <a:cs typeface="Verdana"/>
                        </a:rPr>
                        <a:t>3-</a:t>
                      </a:r>
                      <a:r>
                        <a:rPr sz="1800" b="1" spc="-25" dirty="0">
                          <a:solidFill>
                            <a:srgbClr val="FFFFFF"/>
                          </a:solidFill>
                          <a:latin typeface="Verdana"/>
                          <a:cs typeface="Verdana"/>
                        </a:rPr>
                        <a:t>MA</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4F81BD"/>
                    </a:solidFill>
                  </a:tcPr>
                </a:tc>
                <a:extLst>
                  <a:ext uri="{0D108BD9-81ED-4DB2-BD59-A6C34878D82A}">
                    <a16:rowId xmlns:a16="http://schemas.microsoft.com/office/drawing/2014/main" val="10000"/>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12</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23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5" dirty="0">
                          <a:latin typeface="Verdana"/>
                          <a:cs typeface="Verdana"/>
                        </a:rPr>
                        <a:t>NaN</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1"/>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marL="305435">
                        <a:lnSpc>
                          <a:spcPct val="100000"/>
                        </a:lnSpc>
                        <a:spcBef>
                          <a:spcPts val="350"/>
                        </a:spcBef>
                      </a:pPr>
                      <a:r>
                        <a:rPr sz="1800" spc="-2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tc>
                  <a:txBody>
                    <a:bodyPr/>
                    <a:lstStyle/>
                    <a:p>
                      <a:pPr algn="ctr">
                        <a:lnSpc>
                          <a:spcPct val="100000"/>
                        </a:lnSpc>
                        <a:spcBef>
                          <a:spcPts val="350"/>
                        </a:spcBef>
                      </a:pPr>
                      <a:r>
                        <a:rPr sz="1800" spc="-20" dirty="0">
                          <a:latin typeface="Verdana"/>
                          <a:cs typeface="Verdana"/>
                        </a:rPr>
                        <a:t>41.0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9EDF4"/>
                    </a:solidFill>
                  </a:tcPr>
                </a:tc>
                <a:extLst>
                  <a:ext uri="{0D108BD9-81ED-4DB2-BD59-A6C34878D82A}">
                    <a16:rowId xmlns:a16="http://schemas.microsoft.com/office/drawing/2014/main" val="10002"/>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14</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marL="305435">
                        <a:lnSpc>
                          <a:spcPct val="100000"/>
                        </a:lnSpc>
                        <a:spcBef>
                          <a:spcPts val="350"/>
                        </a:spcBef>
                      </a:pPr>
                      <a:r>
                        <a:rPr sz="1800" spc="-25" dirty="0">
                          <a:latin typeface="Verdana"/>
                          <a:cs typeface="Verdana"/>
                        </a:rPr>
                        <a:t>70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tc>
                  <a:txBody>
                    <a:bodyPr/>
                    <a:lstStyle/>
                    <a:p>
                      <a:pPr algn="ctr">
                        <a:lnSpc>
                          <a:spcPct val="100000"/>
                        </a:lnSpc>
                        <a:spcBef>
                          <a:spcPts val="350"/>
                        </a:spcBef>
                      </a:pPr>
                      <a:r>
                        <a:rPr sz="1800" spc="-20" dirty="0">
                          <a:latin typeface="Verdana"/>
                          <a:cs typeface="Verdana"/>
                        </a:rPr>
                        <a:t>43.3</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0D8E8"/>
                    </a:solidFill>
                  </a:tcPr>
                </a:tc>
                <a:extLst>
                  <a:ext uri="{0D108BD9-81ED-4DB2-BD59-A6C34878D82A}">
                    <a16:rowId xmlns:a16="http://schemas.microsoft.com/office/drawing/2014/main" val="10003"/>
                  </a:ext>
                </a:extLst>
              </a:tr>
              <a:tr h="365760">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30</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spc="-20" dirty="0">
                          <a:latin typeface="Verdana"/>
                          <a:cs typeface="Verdana"/>
                        </a:rPr>
                        <a:t>41.7</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4"/>
                  </a:ext>
                </a:extLst>
              </a:tr>
              <a:tr h="366395">
                <a:tc>
                  <a:txBody>
                    <a:bodyPr/>
                    <a:lstStyle/>
                    <a:p>
                      <a:pPr algn="ctr">
                        <a:lnSpc>
                          <a:spcPct val="100000"/>
                        </a:lnSpc>
                        <a:spcBef>
                          <a:spcPts val="350"/>
                        </a:spcBef>
                      </a:pPr>
                      <a:r>
                        <a:rPr sz="1800" spc="-180" dirty="0">
                          <a:latin typeface="Verdana"/>
                          <a:cs typeface="Verdana"/>
                        </a:rPr>
                        <a:t>2020-</a:t>
                      </a:r>
                      <a:r>
                        <a:rPr sz="1800" spc="-190" dirty="0">
                          <a:latin typeface="Verdana"/>
                          <a:cs typeface="Verdana"/>
                        </a:rPr>
                        <a:t>02-</a:t>
                      </a:r>
                      <a:r>
                        <a:rPr sz="1800" spc="-25" dirty="0">
                          <a:latin typeface="Verdana"/>
                          <a:cs typeface="Verdana"/>
                        </a:rPr>
                        <a:t>16</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50"/>
                        </a:spcBef>
                      </a:pPr>
                      <a:r>
                        <a:rPr sz="1800" b="1" spc="-295" dirty="0">
                          <a:latin typeface="Verdana"/>
                          <a:cs typeface="Verdana"/>
                        </a:rPr>
                        <a:t>25</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50"/>
                        </a:spcBef>
                      </a:pPr>
                      <a:r>
                        <a:rPr sz="1800" b="1" spc="-20" dirty="0">
                          <a:latin typeface="Verdana"/>
                          <a:cs typeface="Verdana"/>
                        </a:rPr>
                        <a:t>25.7</a:t>
                      </a:r>
                      <a:endParaRPr sz="1800">
                        <a:latin typeface="Verdana"/>
                        <a:cs typeface="Verdana"/>
                      </a:endParaRPr>
                    </a:p>
                  </a:txBody>
                  <a:tcPr marL="0" marR="0" marT="4445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5"/>
                  </a:ext>
                </a:extLst>
              </a:tr>
              <a:tr h="365760">
                <a:tc>
                  <a:txBody>
                    <a:bodyPr/>
                    <a:lstStyle/>
                    <a:p>
                      <a:pPr algn="ctr">
                        <a:lnSpc>
                          <a:spcPct val="100000"/>
                        </a:lnSpc>
                        <a:spcBef>
                          <a:spcPts val="370"/>
                        </a:spcBef>
                      </a:pPr>
                      <a:r>
                        <a:rPr sz="1800" spc="-180" dirty="0">
                          <a:latin typeface="Verdana"/>
                          <a:cs typeface="Verdana"/>
                        </a:rPr>
                        <a:t>2020-</a:t>
                      </a:r>
                      <a:r>
                        <a:rPr sz="1800" spc="-190" dirty="0">
                          <a:latin typeface="Verdana"/>
                          <a:cs typeface="Verdana"/>
                        </a:rPr>
                        <a:t>02-</a:t>
                      </a:r>
                      <a:r>
                        <a:rPr sz="1800" spc="-25" dirty="0">
                          <a:latin typeface="Verdana"/>
                          <a:cs typeface="Verdana"/>
                        </a:rPr>
                        <a:t>17</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marL="303530">
                        <a:lnSpc>
                          <a:spcPct val="100000"/>
                        </a:lnSpc>
                        <a:spcBef>
                          <a:spcPts val="370"/>
                        </a:spcBef>
                      </a:pPr>
                      <a:r>
                        <a:rPr sz="1800" b="1" spc="-295" dirty="0">
                          <a:latin typeface="Verdana"/>
                          <a:cs typeface="Verdana"/>
                        </a:rPr>
                        <a:t>22</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tc>
                  <a:txBody>
                    <a:bodyPr/>
                    <a:lstStyle/>
                    <a:p>
                      <a:pPr algn="ctr">
                        <a:lnSpc>
                          <a:spcPct val="100000"/>
                        </a:lnSpc>
                        <a:spcBef>
                          <a:spcPts val="370"/>
                        </a:spcBef>
                      </a:pPr>
                      <a:r>
                        <a:rPr sz="1800" spc="-25" dirty="0">
                          <a:latin typeface="Verdana"/>
                          <a:cs typeface="Verdana"/>
                        </a:rPr>
                        <a:t>NaN</a:t>
                      </a:r>
                      <a:endParaRPr sz="1800">
                        <a:latin typeface="Verdana"/>
                        <a:cs typeface="Verdana"/>
                      </a:endParaRPr>
                    </a:p>
                  </a:txBody>
                  <a:tcPr marL="0" marR="0" marT="469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9694"/>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3150235">
              <a:lnSpc>
                <a:spcPct val="100000"/>
              </a:lnSpc>
              <a:spcBef>
                <a:spcPts val="100"/>
              </a:spcBef>
            </a:pPr>
            <a:r>
              <a:rPr spc="-335" dirty="0"/>
              <a:t>Moving</a:t>
            </a:r>
            <a:r>
              <a:rPr spc="-265" dirty="0"/>
              <a:t> </a:t>
            </a:r>
            <a:r>
              <a:rPr spc="-229" dirty="0"/>
              <a:t>average</a:t>
            </a:r>
          </a:p>
        </p:txBody>
      </p:sp>
      <p:sp>
        <p:nvSpPr>
          <p:cNvPr id="9" name="object 9"/>
          <p:cNvSpPr txBox="1">
            <a:spLocks noGrp="1"/>
          </p:cNvSpPr>
          <p:nvPr>
            <p:ph type="sldNum" sz="quarter" idx="7"/>
          </p:nvPr>
        </p:nvSpPr>
        <p:spPr>
          <a:prstGeom prst="rect">
            <a:avLst/>
          </a:prstGeom>
        </p:spPr>
        <p:txBody>
          <a:bodyPr vert="horz" wrap="square" lIns="0" tIns="13335" rIns="0" bIns="0" rtlCol="0">
            <a:spAutoFit/>
          </a:bodyPr>
          <a:lstStyle/>
          <a:p>
            <a:pPr marL="38100">
              <a:lnSpc>
                <a:spcPct val="100000"/>
              </a:lnSpc>
              <a:spcBef>
                <a:spcPts val="105"/>
              </a:spcBef>
            </a:pPr>
            <a:r>
              <a:rPr spc="-25" dirty="0"/>
              <a:t>13</a:t>
            </a:r>
          </a:p>
        </p:txBody>
      </p:sp>
      <p:pic>
        <p:nvPicPr>
          <p:cNvPr id="11" name="Picture 10">
            <a:extLst>
              <a:ext uri="{FF2B5EF4-FFF2-40B4-BE49-F238E27FC236}">
                <a16:creationId xmlns:a16="http://schemas.microsoft.com/office/drawing/2014/main" id="{2906BA0E-D9BE-4CC4-A5F6-9D94C7FEDC5C}"/>
              </a:ext>
            </a:extLst>
          </p:cNvPr>
          <p:cNvPicPr>
            <a:picLocks noChangeAspect="1"/>
          </p:cNvPicPr>
          <p:nvPr/>
        </p:nvPicPr>
        <p:blipFill>
          <a:blip r:embed="rId2"/>
          <a:stretch>
            <a:fillRect/>
          </a:stretch>
        </p:blipFill>
        <p:spPr>
          <a:xfrm>
            <a:off x="10391" y="1077950"/>
            <a:ext cx="12192000" cy="5468266"/>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36638-44A3-4666-A13E-83FF66F907EC}"/>
              </a:ext>
            </a:extLst>
          </p:cNvPr>
          <p:cNvSpPr>
            <a:spLocks noGrp="1"/>
          </p:cNvSpPr>
          <p:nvPr>
            <p:ph type="title"/>
          </p:nvPr>
        </p:nvSpPr>
        <p:spPr>
          <a:xfrm>
            <a:off x="707231" y="228600"/>
            <a:ext cx="10777537" cy="677108"/>
          </a:xfrm>
        </p:spPr>
        <p:txBody>
          <a:bodyPr/>
          <a:lstStyle/>
          <a:p>
            <a:r>
              <a:rPr lang="en-IN" dirty="0"/>
              <a:t>              Moving Average</a:t>
            </a:r>
          </a:p>
        </p:txBody>
      </p:sp>
      <p:pic>
        <p:nvPicPr>
          <p:cNvPr id="5" name="Picture 4">
            <a:extLst>
              <a:ext uri="{FF2B5EF4-FFF2-40B4-BE49-F238E27FC236}">
                <a16:creationId xmlns:a16="http://schemas.microsoft.com/office/drawing/2014/main" id="{F920B389-9C44-42AA-A1A1-636584160793}"/>
              </a:ext>
            </a:extLst>
          </p:cNvPr>
          <p:cNvPicPr>
            <a:picLocks noChangeAspect="1"/>
          </p:cNvPicPr>
          <p:nvPr/>
        </p:nvPicPr>
        <p:blipFill>
          <a:blip r:embed="rId2"/>
          <a:stretch>
            <a:fillRect/>
          </a:stretch>
        </p:blipFill>
        <p:spPr>
          <a:xfrm>
            <a:off x="533400" y="926490"/>
            <a:ext cx="2848373" cy="1362265"/>
          </a:xfrm>
          <a:prstGeom prst="rect">
            <a:avLst/>
          </a:prstGeom>
        </p:spPr>
      </p:pic>
      <p:pic>
        <p:nvPicPr>
          <p:cNvPr id="7" name="Picture 6">
            <a:extLst>
              <a:ext uri="{FF2B5EF4-FFF2-40B4-BE49-F238E27FC236}">
                <a16:creationId xmlns:a16="http://schemas.microsoft.com/office/drawing/2014/main" id="{C54C1C39-DD53-4317-A6BC-496629E63CAE}"/>
              </a:ext>
            </a:extLst>
          </p:cNvPr>
          <p:cNvPicPr>
            <a:picLocks noChangeAspect="1"/>
          </p:cNvPicPr>
          <p:nvPr/>
        </p:nvPicPr>
        <p:blipFill>
          <a:blip r:embed="rId3"/>
          <a:stretch>
            <a:fillRect/>
          </a:stretch>
        </p:blipFill>
        <p:spPr>
          <a:xfrm>
            <a:off x="3276600" y="1483779"/>
            <a:ext cx="7735380" cy="247685"/>
          </a:xfrm>
          <a:prstGeom prst="rect">
            <a:avLst/>
          </a:prstGeom>
        </p:spPr>
      </p:pic>
      <p:pic>
        <p:nvPicPr>
          <p:cNvPr id="9" name="Picture 8">
            <a:extLst>
              <a:ext uri="{FF2B5EF4-FFF2-40B4-BE49-F238E27FC236}">
                <a16:creationId xmlns:a16="http://schemas.microsoft.com/office/drawing/2014/main" id="{63BAA1F3-F2BB-4F03-98EF-9DECCF9D3F4D}"/>
              </a:ext>
            </a:extLst>
          </p:cNvPr>
          <p:cNvPicPr>
            <a:picLocks noChangeAspect="1"/>
          </p:cNvPicPr>
          <p:nvPr/>
        </p:nvPicPr>
        <p:blipFill>
          <a:blip r:embed="rId4"/>
          <a:stretch>
            <a:fillRect/>
          </a:stretch>
        </p:blipFill>
        <p:spPr>
          <a:xfrm>
            <a:off x="512618" y="2438400"/>
            <a:ext cx="8202170" cy="3277057"/>
          </a:xfrm>
          <a:prstGeom prst="rect">
            <a:avLst/>
          </a:prstGeom>
        </p:spPr>
      </p:pic>
      <p:pic>
        <p:nvPicPr>
          <p:cNvPr id="11" name="Picture 10">
            <a:extLst>
              <a:ext uri="{FF2B5EF4-FFF2-40B4-BE49-F238E27FC236}">
                <a16:creationId xmlns:a16="http://schemas.microsoft.com/office/drawing/2014/main" id="{A868BC8B-4600-4065-B58F-2B45BFD927A4}"/>
              </a:ext>
            </a:extLst>
          </p:cNvPr>
          <p:cNvPicPr>
            <a:picLocks noChangeAspect="1"/>
          </p:cNvPicPr>
          <p:nvPr/>
        </p:nvPicPr>
        <p:blipFill>
          <a:blip r:embed="rId5"/>
          <a:stretch>
            <a:fillRect/>
          </a:stretch>
        </p:blipFill>
        <p:spPr>
          <a:xfrm>
            <a:off x="4953000" y="4416825"/>
            <a:ext cx="6830378" cy="1914792"/>
          </a:xfrm>
          <a:prstGeom prst="rect">
            <a:avLst/>
          </a:prstGeom>
        </p:spPr>
      </p:pic>
      <p:pic>
        <p:nvPicPr>
          <p:cNvPr id="13" name="Picture 12">
            <a:extLst>
              <a:ext uri="{FF2B5EF4-FFF2-40B4-BE49-F238E27FC236}">
                <a16:creationId xmlns:a16="http://schemas.microsoft.com/office/drawing/2014/main" id="{FDCB500E-9D43-48EE-98C0-0A7E51485E0D}"/>
              </a:ext>
            </a:extLst>
          </p:cNvPr>
          <p:cNvPicPr>
            <a:picLocks noChangeAspect="1"/>
          </p:cNvPicPr>
          <p:nvPr/>
        </p:nvPicPr>
        <p:blipFill>
          <a:blip r:embed="rId6"/>
          <a:stretch>
            <a:fillRect/>
          </a:stretch>
        </p:blipFill>
        <p:spPr>
          <a:xfrm>
            <a:off x="8417290" y="1907684"/>
            <a:ext cx="3067478" cy="1952898"/>
          </a:xfrm>
          <a:prstGeom prst="rect">
            <a:avLst/>
          </a:prstGeom>
        </p:spPr>
      </p:pic>
    </p:spTree>
    <p:extLst>
      <p:ext uri="{BB962C8B-B14F-4D97-AF65-F5344CB8AC3E}">
        <p14:creationId xmlns:p14="http://schemas.microsoft.com/office/powerpoint/2010/main" val="1491354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1916</TotalTime>
  <Words>8449</Words>
  <Application>Microsoft Office PowerPoint</Application>
  <PresentationFormat>Widescreen</PresentationFormat>
  <Paragraphs>1574</Paragraphs>
  <Slides>205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205</vt:i4>
      </vt:variant>
    </vt:vector>
  </HeadingPairs>
  <TitlesOfParts>
    <vt:vector size="215" baseType="lpstr">
      <vt:lpstr>Arial</vt:lpstr>
      <vt:lpstr>Arial MT</vt:lpstr>
      <vt:lpstr>Calibri</vt:lpstr>
      <vt:lpstr>Cambria Math</vt:lpstr>
      <vt:lpstr>CenturyGothic-Bold</vt:lpstr>
      <vt:lpstr>Merriweather</vt:lpstr>
      <vt:lpstr>Times New Roman</vt:lpstr>
      <vt:lpstr>Verdana</vt:lpstr>
      <vt:lpstr>Wingdings</vt:lpstr>
      <vt:lpstr>Office Theme</vt:lpstr>
      <vt:lpstr>Components of a time series</vt:lpstr>
      <vt:lpstr>Contents</vt:lpstr>
      <vt:lpstr>Time series components</vt:lpstr>
      <vt:lpstr>Time series components: Trend</vt:lpstr>
      <vt:lpstr>Time series components: Trend</vt:lpstr>
      <vt:lpstr>PowerPoint Presentation</vt:lpstr>
      <vt:lpstr>PowerPoint Presentation</vt:lpstr>
      <vt:lpstr>PowerPoint Presentation</vt:lpstr>
      <vt:lpstr>Time series components: Seasonality</vt:lpstr>
      <vt:lpstr>Time series components: Seasonality</vt:lpstr>
      <vt:lpstr>Time series components: Seasonality</vt:lpstr>
      <vt:lpstr>              Seasonality</vt:lpstr>
      <vt:lpstr>              Seasonality</vt:lpstr>
      <vt:lpstr>Weekly Seasonality</vt:lpstr>
      <vt:lpstr>Monthly Seasonality</vt:lpstr>
      <vt:lpstr>                Seasonality</vt:lpstr>
      <vt:lpstr>Time series components: Residual</vt:lpstr>
      <vt:lpstr>                 Residual</vt:lpstr>
      <vt:lpstr>               Residuals</vt:lpstr>
      <vt:lpstr>PowerPoint Presentation</vt:lpstr>
      <vt:lpstr>Why is decomposition useful?</vt:lpstr>
      <vt:lpstr>Decomposition is not always possible</vt:lpstr>
      <vt:lpstr>Decomposition is not always possible</vt:lpstr>
      <vt:lpstr>Decomposition is not always possible - structural break</vt:lpstr>
      <vt:lpstr>Time series can be decomposed into components</vt:lpstr>
      <vt:lpstr>Time series components: Seasonality</vt:lpstr>
      <vt:lpstr>PowerPoint Presentation</vt:lpstr>
      <vt:lpstr>White noise</vt:lpstr>
      <vt:lpstr>Contents</vt:lpstr>
      <vt:lpstr>Motivation</vt:lpstr>
      <vt:lpstr>White noise</vt:lpstr>
      <vt:lpstr>White noise</vt:lpstr>
      <vt:lpstr>White noise</vt:lpstr>
      <vt:lpstr>White noise</vt:lpstr>
      <vt:lpstr>White noise</vt:lpstr>
      <vt:lpstr>White noise applied to residuals</vt:lpstr>
      <vt:lpstr>White noise applied to residuals</vt:lpstr>
      <vt:lpstr>White noise applied to residuals</vt:lpstr>
      <vt:lpstr>White noise applied to residuals</vt:lpstr>
      <vt:lpstr>A white noise time series is one generated by repeatedly sampling from any distribution where each sample is independent.</vt:lpstr>
      <vt:lpstr>What is a Random Walk?</vt:lpstr>
      <vt:lpstr>What is a Random Walk?</vt:lpstr>
      <vt:lpstr>Additive and multiplicative decompositions</vt:lpstr>
      <vt:lpstr>Contents</vt:lpstr>
      <vt:lpstr>Time series decomposition</vt:lpstr>
      <vt:lpstr>PowerPoint Presentation</vt:lpstr>
      <vt:lpstr>Multiplicative decomposition - Example</vt:lpstr>
      <vt:lpstr>Multiplicative decomposition</vt:lpstr>
      <vt:lpstr>Multiplicative Seasonality-Amplitude</vt:lpstr>
      <vt:lpstr>Additive decomposition - Example</vt:lpstr>
      <vt:lpstr>Additive decomposition</vt:lpstr>
      <vt:lpstr>Additive/Multiplicative</vt:lpstr>
      <vt:lpstr>PowerPoint Presentation</vt:lpstr>
      <vt:lpstr>PowerPoint Presentation</vt:lpstr>
      <vt:lpstr>PowerPoint Presentation</vt:lpstr>
      <vt:lpstr>PowerPoint Presentation</vt:lpstr>
      <vt:lpstr>Additive/Multiplicative</vt:lpstr>
      <vt:lpstr>                   Additive</vt:lpstr>
      <vt:lpstr>            Cyclic Time Series </vt:lpstr>
      <vt:lpstr>            Cyclic Time Series </vt:lpstr>
      <vt:lpstr>            Cyclic Time Series </vt:lpstr>
      <vt:lpstr>            Cyclic Time Series </vt:lpstr>
      <vt:lpstr>            Cyclic Time Series </vt:lpstr>
      <vt:lpstr>            Cyclic Time Series </vt:lpstr>
      <vt:lpstr>Time series can be decomposed into a multiplicative or additive decomposition/model</vt:lpstr>
      <vt:lpstr>Log transform</vt:lpstr>
      <vt:lpstr>Contents</vt:lpstr>
      <vt:lpstr>Log transform</vt:lpstr>
      <vt:lpstr>Converting multiplicative to additive</vt:lpstr>
      <vt:lpstr>PowerPoint Presentation</vt:lpstr>
      <vt:lpstr>Converting multiplicative to additive</vt:lpstr>
      <vt:lpstr>The log transform can be used to stabilize the variance of a time series.</vt:lpstr>
      <vt:lpstr>Box Cox transform</vt:lpstr>
      <vt:lpstr>Contents</vt:lpstr>
      <vt:lpstr>Motivation</vt:lpstr>
      <vt:lpstr>What kind of transforms are useful?</vt:lpstr>
      <vt:lpstr>What kind of transforms are useful?</vt:lpstr>
      <vt:lpstr>What kind of transforms are useful?</vt:lpstr>
      <vt:lpstr>Box Cox transform</vt:lpstr>
      <vt:lpstr>Box Cox transform</vt:lpstr>
      <vt:lpstr>Box Cox transform</vt:lpstr>
      <vt:lpstr>Box Cox implementation in Scipy</vt:lpstr>
      <vt:lpstr>Box Cox implementation in sktime</vt:lpstr>
      <vt:lpstr>Forecasting and decomposition methods sometimes work better if the variance is stable across the whole time series.</vt:lpstr>
      <vt:lpstr>Forecasting and decomposition methods sometimes work better if the variance is stable across the whole time series.</vt:lpstr>
      <vt:lpstr>Moving averages</vt:lpstr>
      <vt:lpstr>Contents</vt:lpstr>
      <vt:lpstr>Moving average example</vt:lpstr>
      <vt:lpstr>Moving average example</vt:lpstr>
      <vt:lpstr>Moving average example</vt:lpstr>
      <vt:lpstr>Moving average example</vt:lpstr>
      <vt:lpstr>Moving average example</vt:lpstr>
      <vt:lpstr>Moving average example</vt:lpstr>
      <vt:lpstr>Moving average example</vt:lpstr>
      <vt:lpstr>Moving average example</vt:lpstr>
      <vt:lpstr>Moving average example</vt:lpstr>
      <vt:lpstr>Moving average example</vt:lpstr>
      <vt:lpstr>Moving average</vt:lpstr>
      <vt:lpstr>              Moving Average</vt:lpstr>
      <vt:lpstr>              Moving Average</vt:lpstr>
      <vt:lpstr>Even window size</vt:lpstr>
      <vt:lpstr>Even window size</vt:lpstr>
      <vt:lpstr>Even window size</vt:lpstr>
      <vt:lpstr>Even window size</vt:lpstr>
      <vt:lpstr>Even window size</vt:lpstr>
      <vt:lpstr>Even window size</vt:lpstr>
      <vt:lpstr>Even window size</vt:lpstr>
      <vt:lpstr>Even window size</vt:lpstr>
      <vt:lpstr>Even window size</vt:lpstr>
      <vt:lpstr>Even window size</vt:lpstr>
      <vt:lpstr>Even window size</vt:lpstr>
      <vt:lpstr>Even window size</vt:lpstr>
      <vt:lpstr>Even window size</vt:lpstr>
      <vt:lpstr>Even window size</vt:lpstr>
      <vt:lpstr>                  2MA of 4MA</vt:lpstr>
      <vt:lpstr>       Trend using Moving average</vt:lpstr>
      <vt:lpstr>       Trend using Moving average</vt:lpstr>
      <vt:lpstr>       Trend using Moving average</vt:lpstr>
      <vt:lpstr>Moving average implementation</vt:lpstr>
      <vt:lpstr>Moving average implementation</vt:lpstr>
      <vt:lpstr>Moving average implementation</vt:lpstr>
      <vt:lpstr>Moving average computes the mean of the data over a window across a time series</vt:lpstr>
      <vt:lpstr>                             Moving average</vt:lpstr>
      <vt:lpstr>                 Limitations</vt:lpstr>
      <vt:lpstr>                 Limitations</vt:lpstr>
      <vt:lpstr>                 Limitations</vt:lpstr>
      <vt:lpstr>PowerPoint Presentation</vt:lpstr>
      <vt:lpstr>LOWESS (Theory)</vt:lpstr>
      <vt:lpstr>Contents</vt:lpstr>
      <vt:lpstr>How can we extract the trend?</vt:lpstr>
      <vt:lpstr>        Classical Decomposition</vt:lpstr>
      <vt:lpstr>PowerPoint Presentation</vt:lpstr>
      <vt:lpstr>PowerPoint Presentation</vt:lpstr>
      <vt:lpstr>PowerPoint Presentation</vt:lpstr>
      <vt:lpstr>PowerPoint Presentation</vt:lpstr>
      <vt:lpstr>PowerPoint Presentation</vt:lpstr>
      <vt:lpstr>            Seasonal index</vt:lpstr>
      <vt:lpstr>            Seasonal index</vt:lpstr>
      <vt:lpstr>            Seasonal index</vt:lpstr>
      <vt:lpstr>Limitations of moving averages</vt:lpstr>
      <vt:lpstr>LOWESS</vt:lpstr>
      <vt:lpstr>LOWESS</vt:lpstr>
      <vt:lpstr>LOWESS</vt:lpstr>
      <vt:lpstr>The main idea</vt:lpstr>
      <vt:lpstr>LOWESS</vt:lpstr>
      <vt:lpstr>LOWESS</vt:lpstr>
      <vt:lpstr>LOWESS</vt:lpstr>
      <vt:lpstr>LOWESS</vt:lpstr>
      <vt:lpstr>LOWESS</vt:lpstr>
      <vt:lpstr>Weight function for LOWESS</vt:lpstr>
      <vt:lpstr>Tricube plot</vt:lpstr>
      <vt:lpstr>LOWESS</vt:lpstr>
      <vt:lpstr>LOWESS</vt:lpstr>
      <vt:lpstr>Robust regression</vt:lpstr>
      <vt:lpstr>Robust regression</vt:lpstr>
      <vt:lpstr>LOWESS</vt:lpstr>
      <vt:lpstr>LOWESS</vt:lpstr>
      <vt:lpstr>LOWESS</vt:lpstr>
      <vt:lpstr>LOWESS</vt:lpstr>
      <vt:lpstr>LOWESS</vt:lpstr>
      <vt:lpstr>LOWESS</vt:lpstr>
      <vt:lpstr>LOWESS</vt:lpstr>
      <vt:lpstr>LOWESS</vt:lpstr>
      <vt:lpstr>PowerPoint Presentation</vt:lpstr>
      <vt:lpstr>LOWESS</vt:lpstr>
      <vt:lpstr>LOWESS</vt:lpstr>
      <vt:lpstr>Parameters</vt:lpstr>
      <vt:lpstr>Implementation</vt:lpstr>
      <vt:lpstr>Discussion</vt:lpstr>
      <vt:lpstr>PowerPoint Presentation</vt:lpstr>
      <vt:lpstr>LOWESS vs LOESS</vt:lpstr>
      <vt:lpstr>LOWESS vs LOESS</vt:lpstr>
      <vt:lpstr>LOWESS vs LOESS</vt:lpstr>
      <vt:lpstr>LOWESS vs LOESS</vt:lpstr>
      <vt:lpstr>LOWESS and LOESS fit local weighted curves</vt:lpstr>
      <vt:lpstr>LOWESS vs LOESS</vt:lpstr>
      <vt:lpstr>LOESS fits a local polynomial regression</vt:lpstr>
      <vt:lpstr>LOWESS vs LOESS</vt:lpstr>
      <vt:lpstr>          Robust Regression </vt:lpstr>
      <vt:lpstr>LOWESS and LOESS fit a curve to local partitions of the data</vt:lpstr>
      <vt:lpstr>Seasonal and Trend decomposition using LOESS (STL) - Overview</vt:lpstr>
      <vt:lpstr>Contents</vt:lpstr>
      <vt:lpstr>PowerPoint Presentation</vt:lpstr>
      <vt:lpstr>The main idea</vt:lpstr>
      <vt:lpstr>The main idea</vt:lpstr>
      <vt:lpstr>Inner loop summary</vt:lpstr>
      <vt:lpstr>Outer loop summary</vt:lpstr>
      <vt:lpstr>Implementation</vt:lpstr>
      <vt:lpstr>Example with outliers</vt:lpstr>
      <vt:lpstr>Most important parameters</vt:lpstr>
      <vt:lpstr>Most important parameters</vt:lpstr>
      <vt:lpstr>How to handle multiplicative time series</vt:lpstr>
      <vt:lpstr>STL extracts the seasonality and trend iteratively using LOESS</vt:lpstr>
      <vt:lpstr>      Stationary Time Series</vt:lpstr>
      <vt:lpstr>      Stationary Time Series</vt:lpstr>
      <vt:lpstr>Augmented Dickey-Fuller test.</vt:lpstr>
      <vt:lpstr>Augmented Dickey-Fuller test.</vt:lpstr>
      <vt:lpstr>Augmented Dickey-Fuller test.</vt:lpstr>
      <vt:lpstr>How To make Time series Stationary</vt:lpstr>
      <vt:lpstr>              Differencing</vt:lpstr>
      <vt:lpstr>              Differencing</vt:lpstr>
      <vt:lpstr>              Differencing</vt:lpstr>
      <vt:lpstr>              Differencing</vt:lpstr>
      <vt:lpstr>              Differencing</vt:lpstr>
      <vt:lpstr>                     Lags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Components of a time series</dc:title>
  <dc:creator>Milan Amrut Joshi</dc:creator>
  <cp:lastModifiedBy>Anvit Joshi</cp:lastModifiedBy>
  <cp:revision>109</cp:revision>
  <dcterms:created xsi:type="dcterms:W3CDTF">2024-08-05T05:45:56Z</dcterms:created>
  <dcterms:modified xsi:type="dcterms:W3CDTF">2024-08-10T04:16:24Z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2024-08-05T00:00:00Z</vt:filetime>
  </property>
  <property fmtid="{D5CDD505-2E9C-101B-9397-08002B2CF9AE}" pid="3" name="Producer">
    <vt:lpwstr>iLovePDF</vt:lpwstr>
  </property>
</Properties>
</file>